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5" r:id="rId1"/>
  </p:sldMasterIdLst>
  <p:notesMasterIdLst>
    <p:notesMasterId r:id="rId12"/>
  </p:notesMasterIdLst>
  <p:handoutMasterIdLst>
    <p:handoutMasterId r:id="rId13"/>
  </p:handoutMasterIdLst>
  <p:sldIdLst>
    <p:sldId id="354" r:id="rId2"/>
    <p:sldId id="470" r:id="rId3"/>
    <p:sldId id="472" r:id="rId4"/>
    <p:sldId id="469" r:id="rId5"/>
    <p:sldId id="471" r:id="rId6"/>
    <p:sldId id="475" r:id="rId7"/>
    <p:sldId id="477" r:id="rId8"/>
    <p:sldId id="474" r:id="rId9"/>
    <p:sldId id="478" r:id="rId10"/>
    <p:sldId id="463" r:id="rId1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54F85147-E2DF-4B59-9482-31C62977918F}">
          <p14:sldIdLst>
            <p14:sldId id="354"/>
            <p14:sldId id="470"/>
            <p14:sldId id="472"/>
            <p14:sldId id="469"/>
            <p14:sldId id="471"/>
            <p14:sldId id="475"/>
            <p14:sldId id="477"/>
            <p14:sldId id="474"/>
            <p14:sldId id="478"/>
            <p14:sldId id="463"/>
          </p14:sldIdLst>
        </p14:section>
        <p14:section name="Untitled Section" id="{C5ED1661-951C-4422-A357-11136CACA63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6600"/>
    <a:srgbClr val="000099"/>
    <a:srgbClr val="FFFF99"/>
    <a:srgbClr val="1F4A7D"/>
    <a:srgbClr val="1F497D"/>
    <a:srgbClr val="008080"/>
    <a:srgbClr val="EBF1DE"/>
    <a:srgbClr val="FFDA65"/>
    <a:srgbClr val="D0D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4794" autoAdjust="0"/>
  </p:normalViewPr>
  <p:slideViewPr>
    <p:cSldViewPr showGuides="1">
      <p:cViewPr varScale="1">
        <p:scale>
          <a:sx n="108" d="100"/>
          <a:sy n="108" d="100"/>
        </p:scale>
        <p:origin x="-1626" y="-96"/>
      </p:cViewPr>
      <p:guideLst>
        <p:guide orient="horz"/>
        <p:guide pos="288"/>
      </p:guideLst>
    </p:cSldViewPr>
  </p:slideViewPr>
  <p:outlineViewPr>
    <p:cViewPr>
      <p:scale>
        <a:sx n="33" d="100"/>
        <a:sy n="33" d="100"/>
      </p:scale>
      <p:origin x="0" y="9246"/>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6" d="100"/>
          <a:sy n="96" d="100"/>
        </p:scale>
        <p:origin x="-3570" y="-10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 y="17"/>
            <a:ext cx="3038474" cy="462125"/>
          </a:xfrm>
          <a:prstGeom prst="rect">
            <a:avLst/>
          </a:prstGeom>
        </p:spPr>
        <p:txBody>
          <a:bodyPr vert="horz" lIns="89502" tIns="44753" rIns="89502" bIns="44753"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359" y="17"/>
            <a:ext cx="3038474" cy="462125"/>
          </a:xfrm>
          <a:prstGeom prst="rect">
            <a:avLst/>
          </a:prstGeom>
        </p:spPr>
        <p:txBody>
          <a:bodyPr vert="horz" lIns="89502" tIns="44753" rIns="89502" bIns="44753" rtlCol="0"/>
          <a:lstStyle>
            <a:lvl1pPr algn="r">
              <a:defRPr sz="1200">
                <a:latin typeface="Arial" charset="0"/>
              </a:defRPr>
            </a:lvl1pPr>
          </a:lstStyle>
          <a:p>
            <a:pPr>
              <a:defRPr/>
            </a:pPr>
            <a:fld id="{F3FFC941-D821-4164-8967-967093CD4325}" type="datetimeFigureOut">
              <a:rPr lang="en-US"/>
              <a:pPr>
                <a:defRPr/>
              </a:pPr>
              <a:t>2/24/2015</a:t>
            </a:fld>
            <a:endParaRPr lang="en-US" dirty="0"/>
          </a:p>
        </p:txBody>
      </p:sp>
      <p:sp>
        <p:nvSpPr>
          <p:cNvPr id="4" name="Footer Placeholder 3"/>
          <p:cNvSpPr>
            <a:spLocks noGrp="1"/>
          </p:cNvSpPr>
          <p:nvPr>
            <p:ph type="ftr" sz="quarter" idx="2"/>
          </p:nvPr>
        </p:nvSpPr>
        <p:spPr>
          <a:xfrm>
            <a:off x="20" y="8772394"/>
            <a:ext cx="3038474" cy="462125"/>
          </a:xfrm>
          <a:prstGeom prst="rect">
            <a:avLst/>
          </a:prstGeom>
        </p:spPr>
        <p:txBody>
          <a:bodyPr vert="horz" lIns="89502" tIns="44753" rIns="89502" bIns="44753" rtlCol="0" anchor="b"/>
          <a:lstStyle>
            <a:lvl1pPr algn="l">
              <a:defRPr sz="1200">
                <a:latin typeface="Arial" charset="0"/>
              </a:defRPr>
            </a:lvl1pPr>
          </a:lstStyle>
          <a:p>
            <a:pPr>
              <a:defRPr/>
            </a:pPr>
            <a:r>
              <a:rPr lang="en-US" smtClean="0"/>
              <a:t>STP Division 4QFY14 Review</a:t>
            </a:r>
            <a:endParaRPr lang="en-US" dirty="0"/>
          </a:p>
        </p:txBody>
      </p:sp>
      <p:sp>
        <p:nvSpPr>
          <p:cNvPr id="5" name="Slide Number Placeholder 4"/>
          <p:cNvSpPr>
            <a:spLocks noGrp="1"/>
          </p:cNvSpPr>
          <p:nvPr>
            <p:ph type="sldNum" sz="quarter" idx="3"/>
          </p:nvPr>
        </p:nvSpPr>
        <p:spPr>
          <a:xfrm>
            <a:off x="3970359" y="8772394"/>
            <a:ext cx="3038474" cy="462125"/>
          </a:xfrm>
          <a:prstGeom prst="rect">
            <a:avLst/>
          </a:prstGeom>
        </p:spPr>
        <p:txBody>
          <a:bodyPr vert="horz" lIns="89502" tIns="44753" rIns="89502" bIns="44753" rtlCol="0" anchor="b"/>
          <a:lstStyle>
            <a:lvl1pPr algn="r">
              <a:defRPr sz="1200">
                <a:latin typeface="Arial" charset="0"/>
              </a:defRPr>
            </a:lvl1pPr>
          </a:lstStyle>
          <a:p>
            <a:pPr>
              <a:defRPr/>
            </a:pPr>
            <a:fld id="{52EC91CC-8858-4DBF-B04F-D70D488E3C6B}" type="slidenum">
              <a:rPr lang="en-US"/>
              <a:pPr>
                <a:defRPr/>
              </a:pPr>
              <a:t>‹#›</a:t>
            </a:fld>
            <a:endParaRPr lang="en-US" dirty="0"/>
          </a:p>
        </p:txBody>
      </p:sp>
    </p:spTree>
    <p:extLst>
      <p:ext uri="{BB962C8B-B14F-4D97-AF65-F5344CB8AC3E}">
        <p14:creationId xmlns:p14="http://schemas.microsoft.com/office/powerpoint/2010/main" val="34349180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0" y="17"/>
            <a:ext cx="3038474" cy="462125"/>
          </a:xfrm>
          <a:prstGeom prst="rect">
            <a:avLst/>
          </a:prstGeom>
          <a:noFill/>
          <a:ln w="9525">
            <a:noFill/>
            <a:miter lim="800000"/>
            <a:headEnd/>
            <a:tailEnd/>
          </a:ln>
          <a:effectLst/>
        </p:spPr>
        <p:txBody>
          <a:bodyPr vert="horz" wrap="square" lIns="91203" tIns="45606" rIns="91203" bIns="45606" numCol="1" anchor="t" anchorCtr="0" compatLnSpc="1">
            <a:prstTxWarp prst="textNoShape">
              <a:avLst/>
            </a:prstTxWarp>
          </a:bodyPr>
          <a:lstStyle>
            <a:lvl1pPr>
              <a:defRPr sz="1200">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0359" y="17"/>
            <a:ext cx="3038474" cy="462125"/>
          </a:xfrm>
          <a:prstGeom prst="rect">
            <a:avLst/>
          </a:prstGeom>
          <a:noFill/>
          <a:ln w="9525">
            <a:noFill/>
            <a:miter lim="800000"/>
            <a:headEnd/>
            <a:tailEnd/>
          </a:ln>
          <a:effectLst/>
        </p:spPr>
        <p:txBody>
          <a:bodyPr vert="horz" wrap="square" lIns="91203" tIns="45606" rIns="91203" bIns="45606" numCol="1" anchor="t" anchorCtr="0" compatLnSpc="1">
            <a:prstTxWarp prst="textNoShape">
              <a:avLst/>
            </a:prstTxWarp>
          </a:bodyPr>
          <a:lstStyle>
            <a:lvl1pPr algn="r">
              <a:defRPr sz="1200">
                <a:latin typeface="Arial" charset="0"/>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192213" y="685800"/>
            <a:ext cx="4625975" cy="34686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8" y="4387784"/>
            <a:ext cx="5607050" cy="4155919"/>
          </a:xfrm>
          <a:prstGeom prst="rect">
            <a:avLst/>
          </a:prstGeom>
          <a:noFill/>
          <a:ln w="9525">
            <a:noFill/>
            <a:miter lim="800000"/>
            <a:headEnd/>
            <a:tailEnd/>
          </a:ln>
          <a:effectLst/>
        </p:spPr>
        <p:txBody>
          <a:bodyPr vert="horz" wrap="square" lIns="91203" tIns="45606" rIns="91203" bIns="456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20" y="8772394"/>
            <a:ext cx="3038474" cy="462125"/>
          </a:xfrm>
          <a:prstGeom prst="rect">
            <a:avLst/>
          </a:prstGeom>
          <a:noFill/>
          <a:ln w="9525">
            <a:noFill/>
            <a:miter lim="800000"/>
            <a:headEnd/>
            <a:tailEnd/>
          </a:ln>
          <a:effectLst/>
        </p:spPr>
        <p:txBody>
          <a:bodyPr vert="horz" wrap="square" lIns="91203" tIns="45606" rIns="91203" bIns="45606" numCol="1" anchor="b" anchorCtr="0" compatLnSpc="1">
            <a:prstTxWarp prst="textNoShape">
              <a:avLst/>
            </a:prstTxWarp>
          </a:bodyPr>
          <a:lstStyle>
            <a:lvl1pPr>
              <a:defRPr sz="1200">
                <a:latin typeface="Arial" charset="0"/>
              </a:defRPr>
            </a:lvl1pPr>
          </a:lstStyle>
          <a:p>
            <a:pPr>
              <a:defRPr/>
            </a:pPr>
            <a:r>
              <a:rPr lang="en-US" smtClean="0"/>
              <a:t>STP Division 4QFY14 Review</a:t>
            </a:r>
            <a:endParaRPr lang="en-US" dirty="0"/>
          </a:p>
        </p:txBody>
      </p:sp>
      <p:sp>
        <p:nvSpPr>
          <p:cNvPr id="5127" name="Rectangle 7"/>
          <p:cNvSpPr>
            <a:spLocks noGrp="1" noChangeArrowheads="1"/>
          </p:cNvSpPr>
          <p:nvPr>
            <p:ph type="sldNum" sz="quarter" idx="5"/>
          </p:nvPr>
        </p:nvSpPr>
        <p:spPr bwMode="auto">
          <a:xfrm>
            <a:off x="3970359" y="8772394"/>
            <a:ext cx="3038474" cy="462125"/>
          </a:xfrm>
          <a:prstGeom prst="rect">
            <a:avLst/>
          </a:prstGeom>
          <a:noFill/>
          <a:ln w="9525">
            <a:noFill/>
            <a:miter lim="800000"/>
            <a:headEnd/>
            <a:tailEnd/>
          </a:ln>
          <a:effectLst/>
        </p:spPr>
        <p:txBody>
          <a:bodyPr vert="horz" wrap="square" lIns="91203" tIns="45606" rIns="91203" bIns="45606" numCol="1" anchor="b" anchorCtr="0" compatLnSpc="1">
            <a:prstTxWarp prst="textNoShape">
              <a:avLst/>
            </a:prstTxWarp>
          </a:bodyPr>
          <a:lstStyle>
            <a:lvl1pPr algn="r">
              <a:defRPr sz="1200">
                <a:latin typeface="Arial" charset="0"/>
              </a:defRPr>
            </a:lvl1pPr>
          </a:lstStyle>
          <a:p>
            <a:pPr>
              <a:defRPr/>
            </a:pPr>
            <a:fld id="{BF4F31D8-1C18-445A-B277-2427331C24BF}" type="slidenum">
              <a:rPr lang="en-US"/>
              <a:pPr>
                <a:defRPr/>
              </a:pPr>
              <a:t>‹#›</a:t>
            </a:fld>
            <a:endParaRPr lang="en-US" dirty="0"/>
          </a:p>
        </p:txBody>
      </p:sp>
    </p:spTree>
    <p:extLst>
      <p:ext uri="{BB962C8B-B14F-4D97-AF65-F5344CB8AC3E}">
        <p14:creationId xmlns:p14="http://schemas.microsoft.com/office/powerpoint/2010/main" val="103018439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iresblogs.colorado.edu/spaceweather/"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ngdc.noaa.gov/stp/iono/ionohome.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893001"/>
            <a:fld id="{8CBD896C-5E08-40CD-B4A5-F968AAB386F1}" type="slidenum">
              <a:rPr lang="en-US" smtClean="0"/>
              <a:pPr defTabSz="893001"/>
              <a:t>1</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STP Division 4QFY14 Review</a:t>
            </a:r>
            <a:endParaRPr lang="en-US" dirty="0"/>
          </a:p>
        </p:txBody>
      </p:sp>
      <p:sp>
        <p:nvSpPr>
          <p:cNvPr id="5" name="Slide Number Placeholder 4"/>
          <p:cNvSpPr>
            <a:spLocks noGrp="1"/>
          </p:cNvSpPr>
          <p:nvPr>
            <p:ph type="sldNum" sz="quarter" idx="11"/>
          </p:nvPr>
        </p:nvSpPr>
        <p:spPr/>
        <p:txBody>
          <a:bodyPr/>
          <a:lstStyle/>
          <a:p>
            <a:pPr>
              <a:defRPr/>
            </a:pPr>
            <a:fld id="{BF4F31D8-1C18-445A-B277-2427331C24BF}" type="slidenum">
              <a:rPr lang="en-US" smtClean="0"/>
              <a:pPr>
                <a:defRPr/>
              </a:pPr>
              <a:t>10</a:t>
            </a:fld>
            <a:endParaRPr lang="en-US" dirty="0"/>
          </a:p>
        </p:txBody>
      </p:sp>
    </p:spTree>
    <p:extLst>
      <p:ext uri="{BB962C8B-B14F-4D97-AF65-F5344CB8AC3E}">
        <p14:creationId xmlns:p14="http://schemas.microsoft.com/office/powerpoint/2010/main" val="66640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STP Division 4QFY14 Review</a:t>
            </a:r>
            <a:endParaRPr lang="en-US" dirty="0"/>
          </a:p>
        </p:txBody>
      </p:sp>
      <p:sp>
        <p:nvSpPr>
          <p:cNvPr id="5" name="Slide Number Placeholder 4"/>
          <p:cNvSpPr>
            <a:spLocks noGrp="1"/>
          </p:cNvSpPr>
          <p:nvPr>
            <p:ph type="sldNum" sz="quarter" idx="11"/>
          </p:nvPr>
        </p:nvSpPr>
        <p:spPr/>
        <p:txBody>
          <a:bodyPr/>
          <a:lstStyle/>
          <a:p>
            <a:pPr>
              <a:defRPr/>
            </a:pPr>
            <a:fld id="{BF4F31D8-1C18-445A-B277-2427331C24BF}" type="slidenum">
              <a:rPr lang="en-US" smtClean="0"/>
              <a:pPr>
                <a:defRPr/>
              </a:pPr>
              <a:t>2</a:t>
            </a:fld>
            <a:endParaRPr lang="en-US" dirty="0"/>
          </a:p>
        </p:txBody>
      </p:sp>
    </p:spTree>
    <p:extLst>
      <p:ext uri="{BB962C8B-B14F-4D97-AF65-F5344CB8AC3E}">
        <p14:creationId xmlns:p14="http://schemas.microsoft.com/office/powerpoint/2010/main" val="418855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STP Division 4QFY14 Review</a:t>
            </a:r>
            <a:endParaRPr lang="en-US" dirty="0"/>
          </a:p>
        </p:txBody>
      </p:sp>
      <p:sp>
        <p:nvSpPr>
          <p:cNvPr id="5" name="Slide Number Placeholder 4"/>
          <p:cNvSpPr>
            <a:spLocks noGrp="1"/>
          </p:cNvSpPr>
          <p:nvPr>
            <p:ph type="sldNum" sz="quarter" idx="11"/>
          </p:nvPr>
        </p:nvSpPr>
        <p:spPr/>
        <p:txBody>
          <a:bodyPr/>
          <a:lstStyle/>
          <a:p>
            <a:pPr>
              <a:defRPr/>
            </a:pPr>
            <a:fld id="{BF4F31D8-1C18-445A-B277-2427331C24BF}" type="slidenum">
              <a:rPr lang="en-US" smtClean="0"/>
              <a:pPr>
                <a:defRPr/>
              </a:pPr>
              <a:t>3</a:t>
            </a:fld>
            <a:endParaRPr lang="en-US" dirty="0"/>
          </a:p>
        </p:txBody>
      </p:sp>
    </p:spTree>
    <p:extLst>
      <p:ext uri="{BB962C8B-B14F-4D97-AF65-F5344CB8AC3E}">
        <p14:creationId xmlns:p14="http://schemas.microsoft.com/office/powerpoint/2010/main" val="3088782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STP Division 4QFY14 Review</a:t>
            </a:r>
            <a:endParaRPr lang="en-US" dirty="0"/>
          </a:p>
        </p:txBody>
      </p:sp>
      <p:sp>
        <p:nvSpPr>
          <p:cNvPr id="5" name="Slide Number Placeholder 4"/>
          <p:cNvSpPr>
            <a:spLocks noGrp="1"/>
          </p:cNvSpPr>
          <p:nvPr>
            <p:ph type="sldNum" sz="quarter" idx="11"/>
          </p:nvPr>
        </p:nvSpPr>
        <p:spPr/>
        <p:txBody>
          <a:bodyPr/>
          <a:lstStyle/>
          <a:p>
            <a:pPr>
              <a:defRPr/>
            </a:pPr>
            <a:fld id="{BF4F31D8-1C18-445A-B277-2427331C24BF}" type="slidenum">
              <a:rPr lang="en-US" smtClean="0"/>
              <a:pPr>
                <a:defRPr/>
              </a:pPr>
              <a:t>4</a:t>
            </a:fld>
            <a:endParaRPr lang="en-US" dirty="0"/>
          </a:p>
        </p:txBody>
      </p:sp>
    </p:spTree>
    <p:extLst>
      <p:ext uri="{BB962C8B-B14F-4D97-AF65-F5344CB8AC3E}">
        <p14:creationId xmlns:p14="http://schemas.microsoft.com/office/powerpoint/2010/main" val="186481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STP Division 4QFY14 Review</a:t>
            </a:r>
            <a:endParaRPr lang="en-US" dirty="0"/>
          </a:p>
        </p:txBody>
      </p:sp>
      <p:sp>
        <p:nvSpPr>
          <p:cNvPr id="5" name="Slide Number Placeholder 4"/>
          <p:cNvSpPr>
            <a:spLocks noGrp="1"/>
          </p:cNvSpPr>
          <p:nvPr>
            <p:ph type="sldNum" sz="quarter" idx="11"/>
          </p:nvPr>
        </p:nvSpPr>
        <p:spPr/>
        <p:txBody>
          <a:bodyPr/>
          <a:lstStyle/>
          <a:p>
            <a:pPr>
              <a:defRPr/>
            </a:pPr>
            <a:fld id="{BF4F31D8-1C18-445A-B277-2427331C24BF}" type="slidenum">
              <a:rPr lang="en-US" smtClean="0"/>
              <a:pPr>
                <a:defRPr/>
              </a:pPr>
              <a:t>5</a:t>
            </a:fld>
            <a:endParaRPr lang="en-US" dirty="0"/>
          </a:p>
        </p:txBody>
      </p:sp>
    </p:spTree>
    <p:extLst>
      <p:ext uri="{BB962C8B-B14F-4D97-AF65-F5344CB8AC3E}">
        <p14:creationId xmlns:p14="http://schemas.microsoft.com/office/powerpoint/2010/main" val="854464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STP Division 4QFY14 Review</a:t>
            </a:r>
            <a:endParaRPr lang="en-US" dirty="0"/>
          </a:p>
        </p:txBody>
      </p:sp>
      <p:sp>
        <p:nvSpPr>
          <p:cNvPr id="5" name="Slide Number Placeholder 4"/>
          <p:cNvSpPr>
            <a:spLocks noGrp="1"/>
          </p:cNvSpPr>
          <p:nvPr>
            <p:ph type="sldNum" sz="quarter" idx="11"/>
          </p:nvPr>
        </p:nvSpPr>
        <p:spPr/>
        <p:txBody>
          <a:bodyPr/>
          <a:lstStyle/>
          <a:p>
            <a:pPr>
              <a:defRPr/>
            </a:pPr>
            <a:fld id="{BF4F31D8-1C18-445A-B277-2427331C24BF}" type="slidenum">
              <a:rPr lang="en-US" smtClean="0"/>
              <a:pPr>
                <a:defRPr/>
              </a:pPr>
              <a:t>6</a:t>
            </a:fld>
            <a:endParaRPr lang="en-US" dirty="0"/>
          </a:p>
        </p:txBody>
      </p:sp>
    </p:spTree>
    <p:extLst>
      <p:ext uri="{BB962C8B-B14F-4D97-AF65-F5344CB8AC3E}">
        <p14:creationId xmlns:p14="http://schemas.microsoft.com/office/powerpoint/2010/main" val="2799653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Important Points:</a:t>
            </a:r>
          </a:p>
          <a:p>
            <a:r>
              <a:rPr lang="en-US" smtClean="0"/>
              <a:t>These examples are event reports put out by NOAA-SAIS showing how space weather data and tools can be used to define the relationship between space weather and satellite anomalies.</a:t>
            </a:r>
          </a:p>
          <a:p>
            <a:r>
              <a:rPr lang="en-US" smtClean="0"/>
              <a:t>The goal for the future is to automate and present these tools so that anyone can get a complete environmental assessment with just a date, time, and location </a:t>
            </a:r>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358" eaLnBrk="0" hangingPunct="0">
              <a:defRPr sz="1500">
                <a:solidFill>
                  <a:schemeClr val="tx1"/>
                </a:solidFill>
                <a:latin typeface="Arial" charset="0"/>
              </a:defRPr>
            </a:lvl1pPr>
            <a:lvl2pPr marL="713455" indent="-274406" defTabSz="925358" eaLnBrk="0" hangingPunct="0">
              <a:defRPr sz="1500">
                <a:solidFill>
                  <a:schemeClr val="tx1"/>
                </a:solidFill>
                <a:latin typeface="Arial" charset="0"/>
              </a:defRPr>
            </a:lvl2pPr>
            <a:lvl3pPr marL="1097623" indent="-219525" defTabSz="925358" eaLnBrk="0" hangingPunct="0">
              <a:defRPr sz="1500">
                <a:solidFill>
                  <a:schemeClr val="tx1"/>
                </a:solidFill>
                <a:latin typeface="Arial" charset="0"/>
              </a:defRPr>
            </a:lvl3pPr>
            <a:lvl4pPr marL="1536672" indent="-219525" defTabSz="925358" eaLnBrk="0" hangingPunct="0">
              <a:defRPr sz="1500">
                <a:solidFill>
                  <a:schemeClr val="tx1"/>
                </a:solidFill>
                <a:latin typeface="Arial" charset="0"/>
              </a:defRPr>
            </a:lvl4pPr>
            <a:lvl5pPr marL="1975721" indent="-219525" defTabSz="925358" eaLnBrk="0" hangingPunct="0">
              <a:defRPr sz="1500">
                <a:solidFill>
                  <a:schemeClr val="tx1"/>
                </a:solidFill>
                <a:latin typeface="Arial" charset="0"/>
              </a:defRPr>
            </a:lvl5pPr>
            <a:lvl6pPr marL="2414770" indent="-219525" algn="ctr" defTabSz="925358" eaLnBrk="0" fontAlgn="base" hangingPunct="0">
              <a:spcBef>
                <a:spcPct val="20000"/>
              </a:spcBef>
              <a:spcAft>
                <a:spcPct val="0"/>
              </a:spcAft>
              <a:defRPr sz="1500">
                <a:solidFill>
                  <a:schemeClr val="tx1"/>
                </a:solidFill>
                <a:latin typeface="Arial" charset="0"/>
              </a:defRPr>
            </a:lvl6pPr>
            <a:lvl7pPr marL="2853820" indent="-219525" algn="ctr" defTabSz="925358" eaLnBrk="0" fontAlgn="base" hangingPunct="0">
              <a:spcBef>
                <a:spcPct val="20000"/>
              </a:spcBef>
              <a:spcAft>
                <a:spcPct val="0"/>
              </a:spcAft>
              <a:defRPr sz="1500">
                <a:solidFill>
                  <a:schemeClr val="tx1"/>
                </a:solidFill>
                <a:latin typeface="Arial" charset="0"/>
              </a:defRPr>
            </a:lvl7pPr>
            <a:lvl8pPr marL="3292869" indent="-219525" algn="ctr" defTabSz="925358" eaLnBrk="0" fontAlgn="base" hangingPunct="0">
              <a:spcBef>
                <a:spcPct val="20000"/>
              </a:spcBef>
              <a:spcAft>
                <a:spcPct val="0"/>
              </a:spcAft>
              <a:defRPr sz="1500">
                <a:solidFill>
                  <a:schemeClr val="tx1"/>
                </a:solidFill>
                <a:latin typeface="Arial" charset="0"/>
              </a:defRPr>
            </a:lvl8pPr>
            <a:lvl9pPr marL="3731918" indent="-219525" algn="ctr" defTabSz="925358" eaLnBrk="0" fontAlgn="base" hangingPunct="0">
              <a:spcBef>
                <a:spcPct val="20000"/>
              </a:spcBef>
              <a:spcAft>
                <a:spcPct val="0"/>
              </a:spcAft>
              <a:defRPr sz="1500">
                <a:solidFill>
                  <a:schemeClr val="tx1"/>
                </a:solidFill>
                <a:latin typeface="Arial" charset="0"/>
              </a:defRPr>
            </a:lvl9pPr>
          </a:lstStyle>
          <a:p>
            <a:fld id="{094AAB50-58BD-4F41-BCD9-C7C5B7A0396B}"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NOAA Affiliates Help Improved Air Traffic Communication near the Antarctic</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Across the globe, we continually bounce high-frequency (HF) radio waves off the ionosphere to communicate across long distances. Earth’s upper atmosphere—the ionosphere—may be invisible to most of us, but it is critical to everyday activities on the surface of the planet. Moreover, at Earth’s poles in particular, scientists, aircraft pilots and others rely on those HF radio signals to maintain contact with safety and emergency staff. To better understand the ionosphere near the South Pole and improve local communications there, the Cooperative Institute for Research in Environmental Sciences (CIRES) scientists working at NOAA’s National Geophysical Data Center in Boulder, Colorado, are deploying a state-of-the art </a:t>
            </a:r>
            <a:r>
              <a:rPr lang="en-US" sz="1200" kern="1200" dirty="0" err="1" smtClean="0">
                <a:solidFill>
                  <a:schemeClr val="tx1"/>
                </a:solidFill>
                <a:effectLst/>
                <a:latin typeface="Arial" charset="0"/>
                <a:ea typeface="+mn-ea"/>
                <a:cs typeface="+mn-cs"/>
              </a:rPr>
              <a:t>ionospheric</a:t>
            </a:r>
            <a:r>
              <a:rPr lang="en-US" sz="1200" kern="1200" dirty="0" smtClean="0">
                <a:solidFill>
                  <a:schemeClr val="tx1"/>
                </a:solidFill>
                <a:effectLst/>
                <a:latin typeface="Arial" charset="0"/>
                <a:ea typeface="+mn-ea"/>
                <a:cs typeface="+mn-cs"/>
              </a:rPr>
              <a:t> sounder at South Korea’s Jang </a:t>
            </a:r>
            <a:r>
              <a:rPr lang="en-US" sz="1200" kern="1200" dirty="0" err="1" smtClean="0">
                <a:solidFill>
                  <a:schemeClr val="tx1"/>
                </a:solidFill>
                <a:effectLst/>
                <a:latin typeface="Arial" charset="0"/>
                <a:ea typeface="+mn-ea"/>
                <a:cs typeface="+mn-cs"/>
              </a:rPr>
              <a:t>Bogo</a:t>
            </a:r>
            <a:r>
              <a:rPr lang="en-US" sz="1200" kern="1200" dirty="0" smtClean="0">
                <a:solidFill>
                  <a:schemeClr val="tx1"/>
                </a:solidFill>
                <a:effectLst/>
                <a:latin typeface="Arial" charset="0"/>
                <a:ea typeface="+mn-ea"/>
                <a:cs typeface="+mn-cs"/>
              </a:rPr>
              <a:t> Station in Antarctica.</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ionosphere—like other regions of the atmosphere—is a changeable beast. It fluctuates in response to space weather sent toward the planet by our active sun, and those fluctuations can affect radio signals. After two years of planning, Dr. Terry </a:t>
            </a:r>
            <a:r>
              <a:rPr lang="en-US" sz="1200" kern="1200" dirty="0" err="1" smtClean="0">
                <a:solidFill>
                  <a:schemeClr val="tx1"/>
                </a:solidFill>
                <a:effectLst/>
                <a:latin typeface="Arial" charset="0"/>
                <a:ea typeface="+mn-ea"/>
                <a:cs typeface="+mn-cs"/>
              </a:rPr>
              <a:t>Bullett</a:t>
            </a:r>
            <a:r>
              <a:rPr lang="en-US" sz="1200" kern="1200" dirty="0" smtClean="0">
                <a:solidFill>
                  <a:schemeClr val="tx1"/>
                </a:solidFill>
                <a:effectLst/>
                <a:latin typeface="Arial" charset="0"/>
                <a:ea typeface="+mn-ea"/>
                <a:cs typeface="+mn-cs"/>
              </a:rPr>
              <a:t> and Justin </a:t>
            </a:r>
            <a:r>
              <a:rPr lang="en-US" sz="1200" kern="1200" dirty="0" err="1" smtClean="0">
                <a:solidFill>
                  <a:schemeClr val="tx1"/>
                </a:solidFill>
                <a:effectLst/>
                <a:latin typeface="Arial" charset="0"/>
                <a:ea typeface="+mn-ea"/>
                <a:cs typeface="+mn-cs"/>
              </a:rPr>
              <a:t>Mabie</a:t>
            </a:r>
            <a:r>
              <a:rPr lang="en-US" sz="1200" kern="1200" dirty="0" smtClean="0">
                <a:solidFill>
                  <a:schemeClr val="tx1"/>
                </a:solidFill>
                <a:effectLst/>
                <a:latin typeface="Arial" charset="0"/>
                <a:ea typeface="+mn-ea"/>
                <a:cs typeface="+mn-cs"/>
              </a:rPr>
              <a:t> are on the ground down south, in the middle of a three-month field campaign to assemble the massive instrument at Jang </a:t>
            </a:r>
            <a:r>
              <a:rPr lang="en-US" sz="1200" kern="1200" dirty="0" err="1" smtClean="0">
                <a:solidFill>
                  <a:schemeClr val="tx1"/>
                </a:solidFill>
                <a:effectLst/>
                <a:latin typeface="Arial" charset="0"/>
                <a:ea typeface="+mn-ea"/>
                <a:cs typeface="+mn-cs"/>
              </a:rPr>
              <a:t>Bogo</a:t>
            </a:r>
            <a:r>
              <a:rPr lang="en-US" sz="1200" kern="1200" dirty="0" smtClean="0">
                <a:solidFill>
                  <a:schemeClr val="tx1"/>
                </a:solidFill>
                <a:effectLst/>
                <a:latin typeface="Arial" charset="0"/>
                <a:ea typeface="+mn-ea"/>
                <a:cs typeface="+mn-cs"/>
              </a:rPr>
              <a:t> Station. The scientists are also blogging about their Antarctic exertions. The project is scheduled to continue through March 2015.</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a:t>
            </a:r>
            <a:r>
              <a:rPr lang="en-US" sz="1200" kern="1200" dirty="0" err="1" smtClean="0">
                <a:solidFill>
                  <a:schemeClr val="tx1"/>
                </a:solidFill>
                <a:effectLst/>
                <a:latin typeface="Arial" charset="0"/>
                <a:ea typeface="+mn-ea"/>
                <a:cs typeface="+mn-cs"/>
              </a:rPr>
              <a:t>ionospheric</a:t>
            </a:r>
            <a:r>
              <a:rPr lang="en-US" sz="1200" kern="1200" dirty="0" smtClean="0">
                <a:solidFill>
                  <a:schemeClr val="tx1"/>
                </a:solidFill>
                <a:effectLst/>
                <a:latin typeface="Arial" charset="0"/>
                <a:ea typeface="+mn-ea"/>
                <a:cs typeface="+mn-cs"/>
              </a:rPr>
              <a:t> sounder, commonly referred to as an </a:t>
            </a:r>
            <a:r>
              <a:rPr lang="en-US" sz="1200" kern="1200" dirty="0" err="1" smtClean="0">
                <a:solidFill>
                  <a:schemeClr val="tx1"/>
                </a:solidFill>
                <a:effectLst/>
                <a:latin typeface="Arial" charset="0"/>
                <a:ea typeface="+mn-ea"/>
                <a:cs typeface="+mn-cs"/>
              </a:rPr>
              <a:t>ionosonde</a:t>
            </a:r>
            <a:r>
              <a:rPr lang="en-US" sz="1200" kern="1200" dirty="0" smtClean="0">
                <a:solidFill>
                  <a:schemeClr val="tx1"/>
                </a:solidFill>
                <a:effectLst/>
                <a:latin typeface="Arial" charset="0"/>
                <a:ea typeface="+mn-ea"/>
                <a:cs typeface="+mn-cs"/>
              </a:rPr>
              <a:t>, incorporates new technologies into its design and fabrication that will reveal in exquisite detail the structure and dynamics of the local polar ionosphere. That information should significantly improve local communications in Antarctica. Research teams in the Antarctic rely on HF radio communications to remain in contact with base operators for their safety. And the increasing use of southern polar routes for efficient air transport has increased air traffic controllers’ demand for reliable and continuous Antarctic communications.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How it works is that an </a:t>
            </a:r>
            <a:r>
              <a:rPr lang="en-US" sz="1200" kern="1200" dirty="0" err="1" smtClean="0">
                <a:solidFill>
                  <a:schemeClr val="tx1"/>
                </a:solidFill>
                <a:effectLst/>
                <a:latin typeface="Arial" charset="0"/>
                <a:ea typeface="+mn-ea"/>
                <a:cs typeface="+mn-cs"/>
              </a:rPr>
              <a:t>ionosonde</a:t>
            </a:r>
            <a:r>
              <a:rPr lang="en-US" sz="1200" kern="1200" dirty="0" smtClean="0">
                <a:solidFill>
                  <a:schemeClr val="tx1"/>
                </a:solidFill>
                <a:effectLst/>
                <a:latin typeface="Arial" charset="0"/>
                <a:ea typeface="+mn-ea"/>
                <a:cs typeface="+mn-cs"/>
              </a:rPr>
              <a:t> transmits radio waves at multiple frequencies into the atmosphere, and those signals reflect off large-scale </a:t>
            </a:r>
            <a:r>
              <a:rPr lang="en-US" sz="1200" kern="1200" dirty="0" err="1" smtClean="0">
                <a:solidFill>
                  <a:schemeClr val="tx1"/>
                </a:solidFill>
                <a:effectLst/>
                <a:latin typeface="Arial" charset="0"/>
                <a:ea typeface="+mn-ea"/>
                <a:cs typeface="+mn-cs"/>
              </a:rPr>
              <a:t>ionospheric</a:t>
            </a:r>
            <a:r>
              <a:rPr lang="en-US" sz="1200" kern="1200" dirty="0" smtClean="0">
                <a:solidFill>
                  <a:schemeClr val="tx1"/>
                </a:solidFill>
                <a:effectLst/>
                <a:latin typeface="Arial" charset="0"/>
                <a:ea typeface="+mn-ea"/>
                <a:cs typeface="+mn-cs"/>
              </a:rPr>
              <a:t> structures and return to the ground where they can be detected and analyzed. Scientists can use the time delay and frequency of a reflected radio signal to determine the electron density height profile of the </a:t>
            </a:r>
            <a:r>
              <a:rPr lang="en-US" sz="1200" kern="1200" dirty="0" err="1" smtClean="0">
                <a:solidFill>
                  <a:schemeClr val="tx1"/>
                </a:solidFill>
                <a:effectLst/>
                <a:latin typeface="Arial" charset="0"/>
                <a:ea typeface="+mn-ea"/>
                <a:cs typeface="+mn-cs"/>
              </a:rPr>
              <a:t>ionospheric</a:t>
            </a:r>
            <a:r>
              <a:rPr lang="en-US" sz="1200" kern="1200" dirty="0" smtClean="0">
                <a:solidFill>
                  <a:schemeClr val="tx1"/>
                </a:solidFill>
                <a:effectLst/>
                <a:latin typeface="Arial" charset="0"/>
                <a:ea typeface="+mn-ea"/>
                <a:cs typeface="+mn-cs"/>
              </a:rPr>
              <a:t> F-region, critical information for facilitating local and long-range communications. Dr. </a:t>
            </a:r>
            <a:r>
              <a:rPr lang="en-US" sz="1200" kern="1200" dirty="0" err="1" smtClean="0">
                <a:solidFill>
                  <a:schemeClr val="tx1"/>
                </a:solidFill>
                <a:effectLst/>
                <a:latin typeface="Arial" charset="0"/>
                <a:ea typeface="+mn-ea"/>
                <a:cs typeface="+mn-cs"/>
              </a:rPr>
              <a:t>Bullett’s</a:t>
            </a:r>
            <a:r>
              <a:rPr lang="en-US" sz="1200" kern="1200" dirty="0" smtClean="0">
                <a:solidFill>
                  <a:schemeClr val="tx1"/>
                </a:solidFill>
                <a:effectLst/>
                <a:latin typeface="Arial" charset="0"/>
                <a:ea typeface="+mn-ea"/>
                <a:cs typeface="+mn-cs"/>
              </a:rPr>
              <a:t> team has deployed similar instruments across the United States, including Puerto Rico, and in South America. A key </a:t>
            </a:r>
            <a:r>
              <a:rPr lang="en-US" sz="1200" kern="1200" dirty="0" err="1" smtClean="0">
                <a:solidFill>
                  <a:schemeClr val="tx1"/>
                </a:solidFill>
                <a:effectLst/>
                <a:latin typeface="Arial" charset="0"/>
                <a:ea typeface="+mn-ea"/>
                <a:cs typeface="+mn-cs"/>
              </a:rPr>
              <a:t>ionosonde</a:t>
            </a:r>
            <a:r>
              <a:rPr lang="en-US" sz="1200" kern="1200" dirty="0" smtClean="0">
                <a:solidFill>
                  <a:schemeClr val="tx1"/>
                </a:solidFill>
                <a:effectLst/>
                <a:latin typeface="Arial" charset="0"/>
                <a:ea typeface="+mn-ea"/>
                <a:cs typeface="+mn-cs"/>
              </a:rPr>
              <a:t> located at Wallops Island in Virginia is used to actively monitor the effects of rocket plumes, including those from International Space Station resupply missions, on the local ionosphere.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In recent years, South Korea has increased their international participation in operational space weather. They have worked closely with NOAA’s Space Weather Prediction Center to foster improved data sharing and model developments. This new </a:t>
            </a:r>
            <a:r>
              <a:rPr lang="en-US" sz="1200" kern="1200" dirty="0" err="1" smtClean="0">
                <a:solidFill>
                  <a:schemeClr val="tx1"/>
                </a:solidFill>
                <a:effectLst/>
                <a:latin typeface="Arial" charset="0"/>
                <a:ea typeface="+mn-ea"/>
                <a:cs typeface="+mn-cs"/>
              </a:rPr>
              <a:t>ionosonde</a:t>
            </a:r>
            <a:r>
              <a:rPr lang="en-US" sz="1200" kern="1200" dirty="0" smtClean="0">
                <a:solidFill>
                  <a:schemeClr val="tx1"/>
                </a:solidFill>
                <a:effectLst/>
                <a:latin typeface="Arial" charset="0"/>
                <a:ea typeface="+mn-ea"/>
                <a:cs typeface="+mn-cs"/>
              </a:rPr>
              <a:t> at Jang </a:t>
            </a:r>
            <a:r>
              <a:rPr lang="en-US" sz="1200" kern="1200" dirty="0" err="1" smtClean="0">
                <a:solidFill>
                  <a:schemeClr val="tx1"/>
                </a:solidFill>
                <a:effectLst/>
                <a:latin typeface="Arial" charset="0"/>
                <a:ea typeface="+mn-ea"/>
                <a:cs typeface="+mn-cs"/>
              </a:rPr>
              <a:t>Bogo</a:t>
            </a:r>
            <a:r>
              <a:rPr lang="en-US" sz="1200" kern="1200" dirty="0" smtClean="0">
                <a:solidFill>
                  <a:schemeClr val="tx1"/>
                </a:solidFill>
                <a:effectLst/>
                <a:latin typeface="Arial" charset="0"/>
                <a:ea typeface="+mn-ea"/>
                <a:cs typeface="+mn-cs"/>
              </a:rPr>
              <a:t> will be a key component of Korea’s focused space weather activities in the Antarctic.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new </a:t>
            </a:r>
            <a:r>
              <a:rPr lang="en-US" sz="1200" kern="1200" dirty="0" err="1" smtClean="0">
                <a:solidFill>
                  <a:schemeClr val="tx1"/>
                </a:solidFill>
                <a:effectLst/>
                <a:latin typeface="Arial" charset="0"/>
                <a:ea typeface="+mn-ea"/>
                <a:cs typeface="+mn-cs"/>
              </a:rPr>
              <a:t>ionosonde</a:t>
            </a:r>
            <a:r>
              <a:rPr lang="en-US" sz="1200" kern="1200" dirty="0" smtClean="0">
                <a:solidFill>
                  <a:schemeClr val="tx1"/>
                </a:solidFill>
                <a:effectLst/>
                <a:latin typeface="Arial" charset="0"/>
                <a:ea typeface="+mn-ea"/>
                <a:cs typeface="+mn-cs"/>
              </a:rPr>
              <a:t> on the shores of Terra Nova Bay should become operational in early 2015. The radar system is for the Korean Polar Research Institute, but the data collected will be in the public domain and will likely draw the interest of scientists around the world who study sun-Earth connections. CIRES' Nikolay </a:t>
            </a:r>
            <a:r>
              <a:rPr lang="en-US" sz="1200" kern="1200" dirty="0" err="1" smtClean="0">
                <a:solidFill>
                  <a:schemeClr val="tx1"/>
                </a:solidFill>
                <a:effectLst/>
                <a:latin typeface="Arial" charset="0"/>
                <a:ea typeface="+mn-ea"/>
                <a:cs typeface="+mn-cs"/>
              </a:rPr>
              <a:t>Zabotin</a:t>
            </a:r>
            <a:r>
              <a:rPr lang="en-US" sz="1200" kern="1200" dirty="0" smtClean="0">
                <a:solidFill>
                  <a:schemeClr val="tx1"/>
                </a:solidFill>
                <a:effectLst/>
                <a:latin typeface="Arial" charset="0"/>
                <a:ea typeface="+mn-ea"/>
                <a:cs typeface="+mn-cs"/>
              </a:rPr>
              <a:t> is a co-principal investigator on the project, supporting the work from Boulder with critical software and data analysis.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Read more about the team’s adventures at </a:t>
            </a:r>
            <a:r>
              <a:rPr lang="en-US" sz="1200" u="sng" kern="1200" dirty="0" smtClean="0">
                <a:solidFill>
                  <a:schemeClr val="tx1"/>
                </a:solidFill>
                <a:effectLst/>
                <a:latin typeface="Arial" charset="0"/>
                <a:ea typeface="+mn-ea"/>
                <a:cs typeface="+mn-cs"/>
                <a:hlinkClick r:id="rId3"/>
              </a:rPr>
              <a:t>http://ciresblogs.colorado.edu/spaceweather/</a:t>
            </a:r>
            <a:r>
              <a:rPr lang="en-US" sz="1200" kern="1200" dirty="0" smtClean="0">
                <a:solidFill>
                  <a:schemeClr val="tx1"/>
                </a:solidFill>
                <a:effectLst/>
                <a:latin typeface="Arial" charset="0"/>
                <a:ea typeface="+mn-ea"/>
                <a:cs typeface="+mn-cs"/>
              </a:rPr>
              <a:t>.</a:t>
            </a:r>
          </a:p>
          <a:p>
            <a:r>
              <a:rPr lang="en-US" sz="1200" kern="1200" dirty="0" smtClean="0">
                <a:solidFill>
                  <a:schemeClr val="tx1"/>
                </a:solidFill>
                <a:effectLst/>
                <a:latin typeface="Arial" charset="0"/>
                <a:ea typeface="+mn-ea"/>
                <a:cs typeface="+mn-cs"/>
              </a:rPr>
              <a:t>Learn about NGDC’s Ionosphere Program at </a:t>
            </a:r>
            <a:r>
              <a:rPr lang="en-US" sz="1200" u="sng" kern="1200" dirty="0" smtClean="0">
                <a:solidFill>
                  <a:schemeClr val="tx1"/>
                </a:solidFill>
                <a:effectLst/>
                <a:latin typeface="Arial" charset="0"/>
                <a:ea typeface="+mn-ea"/>
                <a:cs typeface="+mn-cs"/>
                <a:hlinkClick r:id="rId4"/>
              </a:rPr>
              <a:t>http://www.ngdc.noaa.gov/stp/iono/ionohome.html</a:t>
            </a:r>
            <a:r>
              <a:rPr lang="en-US" sz="1200" kern="1200" dirty="0" smtClean="0">
                <a:solidFill>
                  <a:schemeClr val="tx1"/>
                </a:solidFill>
                <a:effectLst/>
                <a:latin typeface="Arial" charset="0"/>
                <a:ea typeface="+mn-ea"/>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STP Division 4QFY14 Review</a:t>
            </a:r>
            <a:endParaRPr lang="en-US" dirty="0"/>
          </a:p>
        </p:txBody>
      </p:sp>
      <p:sp>
        <p:nvSpPr>
          <p:cNvPr id="5" name="Slide Number Placeholder 4"/>
          <p:cNvSpPr>
            <a:spLocks noGrp="1"/>
          </p:cNvSpPr>
          <p:nvPr>
            <p:ph type="sldNum" sz="quarter" idx="11"/>
          </p:nvPr>
        </p:nvSpPr>
        <p:spPr/>
        <p:txBody>
          <a:bodyPr/>
          <a:lstStyle/>
          <a:p>
            <a:pPr>
              <a:defRPr/>
            </a:pPr>
            <a:fld id="{BF4F31D8-1C18-445A-B277-2427331C24BF}" type="slidenum">
              <a:rPr lang="en-US" smtClean="0"/>
              <a:pPr>
                <a:defRPr/>
              </a:pPr>
              <a:t>8</a:t>
            </a:fld>
            <a:endParaRPr lang="en-US" dirty="0"/>
          </a:p>
        </p:txBody>
      </p:sp>
    </p:spTree>
    <p:extLst>
      <p:ext uri="{BB962C8B-B14F-4D97-AF65-F5344CB8AC3E}">
        <p14:creationId xmlns:p14="http://schemas.microsoft.com/office/powerpoint/2010/main" val="56601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Left - </a:t>
            </a:r>
            <a:r>
              <a:rPr lang="en-US" sz="1200" dirty="0" smtClean="0"/>
              <a:t>VIIRS data can be used to analyze expansion and contraction of electric power services</a:t>
            </a:r>
            <a:r>
              <a:rPr lang="en-US" dirty="0" smtClean="0"/>
              <a:t> Color composite of three monthly average DNB products</a:t>
            </a:r>
            <a:r>
              <a:rPr lang="en-US" baseline="0" dirty="0" smtClean="0"/>
              <a:t> (</a:t>
            </a:r>
            <a:r>
              <a:rPr lang="en-US" dirty="0" smtClean="0"/>
              <a:t>201204 = blue</a:t>
            </a:r>
            <a:r>
              <a:rPr lang="en-US" baseline="0" dirty="0" smtClean="0"/>
              <a:t> / </a:t>
            </a:r>
            <a:r>
              <a:rPr lang="en-US" dirty="0" smtClean="0"/>
              <a:t>201301 = green</a:t>
            </a:r>
            <a:r>
              <a:rPr lang="en-US" baseline="0" dirty="0" smtClean="0"/>
              <a:t> / </a:t>
            </a:r>
            <a:r>
              <a:rPr lang="en-US" dirty="0" smtClean="0"/>
              <a:t>201405 = red).</a:t>
            </a:r>
            <a:r>
              <a:rPr lang="en-US" baseline="0" dirty="0" smtClean="0"/>
              <a:t> </a:t>
            </a:r>
            <a:r>
              <a:rPr lang="en-US" dirty="0" smtClean="0"/>
              <a:t>Blue indicates power outages in 2013 and 2014.</a:t>
            </a:r>
            <a:r>
              <a:rPr lang="en-US" baseline="0" dirty="0" smtClean="0"/>
              <a:t> </a:t>
            </a:r>
            <a:r>
              <a:rPr lang="en-US" dirty="0" smtClean="0"/>
              <a:t>Purple indicates power outage in 2013.</a:t>
            </a:r>
            <a:r>
              <a:rPr lang="en-US" baseline="0" dirty="0" smtClean="0"/>
              <a:t> </a:t>
            </a:r>
            <a:r>
              <a:rPr lang="en-US" dirty="0" smtClean="0"/>
              <a:t>EOG is funded by NASA to develop algorithms and produce research quality global nighttime lights from VIIRS data.</a:t>
            </a:r>
          </a:p>
          <a:p>
            <a:pPr marL="0" indent="0" algn="l">
              <a:buFont typeface="Arial" panose="020B0604020202020204" pitchFamily="34" charset="0"/>
              <a:buNone/>
            </a:pPr>
            <a:endParaRPr lang="en-US" dirty="0" smtClean="0"/>
          </a:p>
          <a:p>
            <a:pPr marL="0" indent="0" algn="l">
              <a:buFont typeface="Arial" panose="020B0604020202020204" pitchFamily="34" charset="0"/>
              <a:buNone/>
            </a:pPr>
            <a:r>
              <a:rPr lang="en-US" dirty="0" smtClean="0"/>
              <a:t>Top</a:t>
            </a:r>
            <a:r>
              <a:rPr lang="en-US" baseline="0" dirty="0" smtClean="0"/>
              <a:t> Right - </a:t>
            </a:r>
            <a:r>
              <a:rPr lang="en-US" sz="1200" baseline="0" dirty="0" smtClean="0"/>
              <a:t>A</a:t>
            </a:r>
            <a:r>
              <a:rPr lang="en-US" sz="1200" dirty="0" smtClean="0"/>
              <a:t>utomatic system to report the date, time, location and radiance of boat detections.</a:t>
            </a:r>
            <a:r>
              <a:rPr lang="en-US" sz="1200" baseline="0" dirty="0" smtClean="0"/>
              <a:t> </a:t>
            </a:r>
            <a:r>
              <a:rPr lang="en-US" sz="1200" dirty="0" smtClean="0"/>
              <a:t>Output as csv, </a:t>
            </a:r>
            <a:r>
              <a:rPr lang="en-US" sz="1200" dirty="0" err="1" smtClean="0"/>
              <a:t>kml</a:t>
            </a:r>
            <a:r>
              <a:rPr lang="en-US" sz="1200" dirty="0" smtClean="0"/>
              <a:t> and </a:t>
            </a:r>
            <a:r>
              <a:rPr lang="en-US" sz="1200" dirty="0" err="1" smtClean="0"/>
              <a:t>kmz</a:t>
            </a:r>
            <a:r>
              <a:rPr lang="en-US" sz="1200" baseline="0" dirty="0" smtClean="0"/>
              <a:t> / </a:t>
            </a:r>
            <a:r>
              <a:rPr lang="en-US" sz="1200" dirty="0" err="1" smtClean="0"/>
              <a:t>Kml</a:t>
            </a:r>
            <a:r>
              <a:rPr lang="en-US" sz="1200" dirty="0" smtClean="0"/>
              <a:t> and </a:t>
            </a:r>
            <a:r>
              <a:rPr lang="en-US" sz="1200" dirty="0" err="1" smtClean="0"/>
              <a:t>kmz</a:t>
            </a:r>
            <a:r>
              <a:rPr lang="en-US" sz="1200" dirty="0" smtClean="0"/>
              <a:t> for contrast enhanced DNB image</a:t>
            </a:r>
            <a:r>
              <a:rPr lang="en-US" sz="1200" baseline="0" dirty="0" smtClean="0"/>
              <a:t> / </a:t>
            </a:r>
            <a:r>
              <a:rPr lang="en-US" sz="1200" dirty="0" smtClean="0"/>
              <a:t>Prototyping was sponsored by USAID-Jakarta in support of Indonesia Ministry of Marine Affairs and Fisheries</a:t>
            </a:r>
            <a:r>
              <a:rPr lang="en-US" sz="1200" baseline="0" dirty="0" smtClean="0"/>
              <a:t> / </a:t>
            </a:r>
            <a:r>
              <a:rPr lang="en-US" sz="1200" dirty="0" smtClean="0"/>
              <a:t>System works well when moonlight is low</a:t>
            </a:r>
            <a:r>
              <a:rPr lang="en-US" sz="1200" baseline="0" dirty="0" smtClean="0"/>
              <a:t> / S</a:t>
            </a:r>
            <a:r>
              <a:rPr lang="en-US" sz="1200" dirty="0" smtClean="0"/>
              <a:t>econd round of development will focus on high lunar conditions</a:t>
            </a:r>
          </a:p>
          <a:p>
            <a:pPr marL="0" indent="0" algn="l">
              <a:buFont typeface="Arial" panose="020B0604020202020204" pitchFamily="34" charset="0"/>
              <a:buNone/>
            </a:pPr>
            <a:endParaRPr lang="en-US" sz="1200" dirty="0" smtClean="0"/>
          </a:p>
          <a:p>
            <a:r>
              <a:rPr lang="en-US" sz="1200" dirty="0" smtClean="0"/>
              <a:t>Lower Left - VIIRS </a:t>
            </a:r>
            <a:r>
              <a:rPr lang="en-US" sz="1200" dirty="0" err="1" smtClean="0"/>
              <a:t>Nightfire</a:t>
            </a:r>
            <a:r>
              <a:rPr lang="en-US" sz="1200" dirty="0" smtClean="0"/>
              <a:t> (VNF): a global multispectral fire product with four hour temporal latency. </a:t>
            </a:r>
            <a:r>
              <a:rPr lang="en-US" dirty="0" smtClean="0"/>
              <a:t>Gas flare detections</a:t>
            </a:r>
            <a:r>
              <a:rPr lang="en-US" baseline="0" dirty="0" smtClean="0"/>
              <a:t> </a:t>
            </a:r>
            <a:r>
              <a:rPr lang="en-US" dirty="0" smtClean="0"/>
              <a:t>have high temperature and small source size. EOG is working on a calibration to estimate flared gas volumes worldwide.</a:t>
            </a:r>
            <a:r>
              <a:rPr lang="en-US" baseline="0" dirty="0" smtClean="0"/>
              <a:t> </a:t>
            </a:r>
            <a:r>
              <a:rPr lang="en-US" dirty="0" smtClean="0"/>
              <a:t>VNF was developed with funding from the JPSS Proving Ground Program.</a:t>
            </a:r>
          </a:p>
          <a:p>
            <a:endParaRPr lang="en-US" dirty="0" smtClean="0"/>
          </a:p>
          <a:p>
            <a:r>
              <a:rPr lang="en-US" b="0" dirty="0" smtClean="0"/>
              <a:t>Lower Right -  </a:t>
            </a:r>
            <a:r>
              <a:rPr lang="en-US" sz="1200" b="0" dirty="0" smtClean="0"/>
              <a:t>Typical Biomass Burning Detection. Lower temperature and large source size as compared to  gas flaring. </a:t>
            </a:r>
            <a:r>
              <a:rPr lang="en-US" b="0" dirty="0" smtClean="0"/>
              <a:t>VNF is the only global satellite fire product reporting temperature and source size.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r>
              <a:rPr lang="en-US" sz="1200"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STP Division 4QFY14 Review</a:t>
            </a:r>
            <a:endParaRPr lang="en-US" dirty="0"/>
          </a:p>
        </p:txBody>
      </p:sp>
      <p:sp>
        <p:nvSpPr>
          <p:cNvPr id="5" name="Slide Number Placeholder 4"/>
          <p:cNvSpPr>
            <a:spLocks noGrp="1"/>
          </p:cNvSpPr>
          <p:nvPr>
            <p:ph type="sldNum" sz="quarter" idx="11"/>
          </p:nvPr>
        </p:nvSpPr>
        <p:spPr/>
        <p:txBody>
          <a:bodyPr/>
          <a:lstStyle/>
          <a:p>
            <a:pPr>
              <a:defRPr/>
            </a:pPr>
            <a:fld id="{BF4F31D8-1C18-445A-B277-2427331C24BF}" type="slidenum">
              <a:rPr lang="en-US" smtClean="0"/>
              <a:pPr>
                <a:defRPr/>
              </a:pPr>
              <a:t>9</a:t>
            </a:fld>
            <a:endParaRPr lang="en-US" dirty="0"/>
          </a:p>
        </p:txBody>
      </p:sp>
    </p:spTree>
    <p:extLst>
      <p:ext uri="{BB962C8B-B14F-4D97-AF65-F5344CB8AC3E}">
        <p14:creationId xmlns:p14="http://schemas.microsoft.com/office/powerpoint/2010/main" val="126939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0"/>
            <a:ext cx="6461760" cy="1066800"/>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flipV="1">
            <a:off x="8032786" y="6563970"/>
            <a:ext cx="393628" cy="279400"/>
          </a:xfrm>
          <a:prstGeom prst="bracketPair">
            <a:avLst>
              <a:gd name="adj" fmla="val 17949"/>
            </a:avLst>
          </a:prstGeom>
        </p:spPr>
        <p:txBody>
          <a:bodyPr/>
          <a:lstStyle>
            <a:lvl1pPr>
              <a:defRPr sz="1400"/>
            </a:lvl1pPr>
          </a:lstStyle>
          <a:p>
            <a:fld id="{0392CAAC-D4E7-4F01-9B5F-C7751E7AFF70}" type="slidenum">
              <a:rPr lang="en-US" smtClean="0"/>
              <a:pPr/>
              <a:t>‹#›</a:t>
            </a:fld>
            <a:endParaRPr lang="en-US" dirty="0"/>
          </a:p>
        </p:txBody>
      </p:sp>
      <p:sp>
        <p:nvSpPr>
          <p:cNvPr id="8" name="Title 7"/>
          <p:cNvSpPr>
            <a:spLocks noGrp="1"/>
          </p:cNvSpPr>
          <p:nvPr>
            <p:ph type="title"/>
          </p:nvPr>
        </p:nvSpPr>
        <p:spPr>
          <a:xfrm>
            <a:off x="1905000" y="152400"/>
            <a:ext cx="6324600" cy="1143000"/>
          </a:xfrm>
          <a:prstGeom prst="rect">
            <a:avLst/>
          </a:prstGeom>
        </p:spPr>
        <p:txBody>
          <a:bodyPr/>
          <a:lstStyle>
            <a:lvl1pPr>
              <a:defRPr b="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30980785"/>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324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7620000" cy="4800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6408351" y="2788920"/>
            <a:ext cx="4724399" cy="365760"/>
          </a:xfrm>
          <a:prstGeom prst="rect">
            <a:avLst/>
          </a:prstGeom>
        </p:spPr>
        <p:txBody>
          <a:bodyPr/>
          <a:lstStyle/>
          <a:p>
            <a:pPr fontAlgn="auto">
              <a:spcBef>
                <a:spcPts val="0"/>
              </a:spcBef>
              <a:spcAft>
                <a:spcPts val="0"/>
              </a:spcAft>
            </a:pPr>
            <a:r>
              <a:rPr lang="en-US" smtClean="0">
                <a:solidFill>
                  <a:prstClr val="black"/>
                </a:solidFill>
                <a:latin typeface="Calibri"/>
              </a:rPr>
              <a:t>National Environmental Satellite Distribution and Information Service</a:t>
            </a:r>
            <a:endParaRPr lang="en-US">
              <a:solidFill>
                <a:prstClr val="black"/>
              </a:solidFill>
              <a:latin typeface="Calibri"/>
            </a:endParaRPr>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r>
              <a:rPr lang="en-US" smtClean="0">
                <a:solidFill>
                  <a:srgbClr val="1F497D">
                    <a:lumMod val="20000"/>
                    <a:lumOff val="80000"/>
                  </a:srgbClr>
                </a:solidFill>
              </a:rPr>
              <a:t>National Environmental Satellite Distribution and Information System</a:t>
            </a:r>
            <a:endParaRPr lang="en-US">
              <a:solidFill>
                <a:srgbClr val="1F497D">
                  <a:lumMod val="20000"/>
                  <a:lumOff val="80000"/>
                </a:srgbClr>
              </a:solidFill>
            </a:endParaRPr>
          </a:p>
        </p:txBody>
      </p:sp>
      <p:sp>
        <p:nvSpPr>
          <p:cNvPr id="6" name="Slide Number Placeholder 5"/>
          <p:cNvSpPr>
            <a:spLocks noGrp="1"/>
          </p:cNvSpPr>
          <p:nvPr>
            <p:ph type="sldNum" sz="quarter" idx="12"/>
          </p:nvPr>
        </p:nvSpPr>
        <p:spPr>
          <a:xfrm flipV="1">
            <a:off x="8032786" y="6563970"/>
            <a:ext cx="393628" cy="279400"/>
          </a:xfrm>
          <a:prstGeom prst="bracketPair">
            <a:avLst>
              <a:gd name="adj" fmla="val 17949"/>
            </a:avLst>
          </a:prstGeom>
        </p:spPr>
        <p:txBody>
          <a:bodyPr/>
          <a:lstStyle/>
          <a:p>
            <a:fld id="{0392CAAC-D4E7-4F01-9B5F-C7751E7AFF70}" type="slidenum">
              <a:rPr lang="en-US" smtClean="0"/>
              <a:pPr/>
              <a:t>‹#›</a:t>
            </a:fld>
            <a:endParaRPr lang="en-US"/>
          </a:p>
        </p:txBody>
      </p:sp>
    </p:spTree>
    <p:extLst>
      <p:ext uri="{BB962C8B-B14F-4D97-AF65-F5344CB8AC3E}">
        <p14:creationId xmlns:p14="http://schemas.microsoft.com/office/powerpoint/2010/main" val="2108542694"/>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6408351" y="2788920"/>
            <a:ext cx="4724399" cy="365760"/>
          </a:xfrm>
          <a:prstGeom prst="rect">
            <a:avLst/>
          </a:prstGeom>
        </p:spPr>
        <p:txBody>
          <a:bodyPr/>
          <a:lstStyle/>
          <a:p>
            <a:pPr fontAlgn="auto">
              <a:spcBef>
                <a:spcPts val="0"/>
              </a:spcBef>
              <a:spcAft>
                <a:spcPts val="0"/>
              </a:spcAft>
            </a:pPr>
            <a:r>
              <a:rPr lang="en-US" smtClean="0">
                <a:solidFill>
                  <a:prstClr val="black"/>
                </a:solidFill>
                <a:latin typeface="Calibri"/>
              </a:rPr>
              <a:t>National Environmental Satellite Distribution and Information Service</a:t>
            </a:r>
            <a:endParaRPr lang="en-US">
              <a:solidFill>
                <a:prstClr val="black"/>
              </a:solidFill>
              <a:latin typeface="Calibri"/>
            </a:endParaRPr>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r>
              <a:rPr lang="en-US" smtClean="0">
                <a:solidFill>
                  <a:srgbClr val="1F497D">
                    <a:lumMod val="20000"/>
                    <a:lumOff val="80000"/>
                  </a:srgbClr>
                </a:solidFill>
              </a:rPr>
              <a:t>National Environmental Satellite Distribution and Information System</a:t>
            </a:r>
            <a:endParaRPr lang="en-US">
              <a:solidFill>
                <a:srgbClr val="1F497D">
                  <a:lumMod val="20000"/>
                  <a:lumOff val="80000"/>
                </a:srgbClr>
              </a:solidFill>
            </a:endParaRPr>
          </a:p>
        </p:txBody>
      </p:sp>
      <p:sp>
        <p:nvSpPr>
          <p:cNvPr id="6" name="Slide Number Placeholder 5"/>
          <p:cNvSpPr>
            <a:spLocks noGrp="1"/>
          </p:cNvSpPr>
          <p:nvPr>
            <p:ph type="sldNum" sz="quarter" idx="12"/>
          </p:nvPr>
        </p:nvSpPr>
        <p:spPr>
          <a:xfrm flipV="1">
            <a:off x="8032786" y="6563970"/>
            <a:ext cx="393628" cy="279400"/>
          </a:xfrm>
          <a:prstGeom prst="bracketPair">
            <a:avLst>
              <a:gd name="adj" fmla="val 17949"/>
            </a:avLst>
          </a:prstGeom>
        </p:spPr>
        <p:txBody>
          <a:bodyPr/>
          <a:lstStyle/>
          <a:p>
            <a:fld id="{0392CAAC-D4E7-4F01-9B5F-C7751E7AFF70}" type="slidenum">
              <a:rPr lang="en-US" smtClean="0"/>
              <a:pPr/>
              <a:t>‹#›</a:t>
            </a:fld>
            <a:endParaRPr lang="en-US"/>
          </a:p>
        </p:txBody>
      </p:sp>
    </p:spTree>
    <p:extLst>
      <p:ext uri="{BB962C8B-B14F-4D97-AF65-F5344CB8AC3E}">
        <p14:creationId xmlns:p14="http://schemas.microsoft.com/office/powerpoint/2010/main" val="2487711022"/>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0"/>
            <a:ext cx="6461760" cy="1066800"/>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flipV="1">
            <a:off x="8032786" y="6563970"/>
            <a:ext cx="393628" cy="279400"/>
          </a:xfrm>
          <a:prstGeom prst="bracketPair">
            <a:avLst>
              <a:gd name="adj" fmla="val 17949"/>
            </a:avLst>
          </a:prstGeom>
        </p:spPr>
        <p:txBody>
          <a:bodyPr/>
          <a:lstStyle>
            <a:lvl1pPr>
              <a:defRPr sz="1400"/>
            </a:lvl1pPr>
          </a:lstStyle>
          <a:p>
            <a:fld id="{0392CAAC-D4E7-4F01-9B5F-C7751E7AFF70}" type="slidenum">
              <a:rPr lang="en-US" smtClean="0"/>
              <a:pPr/>
              <a:t>‹#›</a:t>
            </a:fld>
            <a:endParaRPr lang="en-US" dirty="0"/>
          </a:p>
        </p:txBody>
      </p:sp>
      <p:sp>
        <p:nvSpPr>
          <p:cNvPr id="7" name="Date Placeholder 3"/>
          <p:cNvSpPr>
            <a:spLocks noGrp="1"/>
          </p:cNvSpPr>
          <p:nvPr>
            <p:ph type="dt" sz="half" idx="2"/>
          </p:nvPr>
        </p:nvSpPr>
        <p:spPr>
          <a:xfrm rot="16200000">
            <a:off x="6408351" y="2788920"/>
            <a:ext cx="4724399" cy="365760"/>
          </a:xfrm>
          <a:prstGeom prst="rect">
            <a:avLst/>
          </a:prstGeom>
        </p:spPr>
        <p:txBody>
          <a:bodyPr vert="horz" lIns="91440" tIns="45720" rIns="91440" bIns="45720" rtlCol="0" anchor="ctr"/>
          <a:lstStyle>
            <a:lvl1pPr algn="l">
              <a:defRPr sz="1200" b="1">
                <a:solidFill>
                  <a:schemeClr val="bg2"/>
                </a:solidFill>
              </a:defRPr>
            </a:lvl1pPr>
          </a:lstStyle>
          <a:p>
            <a:pPr fontAlgn="auto">
              <a:spcBef>
                <a:spcPts val="0"/>
              </a:spcBef>
              <a:spcAft>
                <a:spcPts val="0"/>
              </a:spcAft>
            </a:pPr>
            <a:r>
              <a:rPr lang="en-US" smtClean="0">
                <a:solidFill>
                  <a:srgbClr val="EEECE1"/>
                </a:solidFill>
                <a:latin typeface="Calibri"/>
              </a:rPr>
              <a:t>National Environmental Satellite Distribution and Information Service</a:t>
            </a:r>
            <a:endParaRPr lang="en-US" dirty="0">
              <a:solidFill>
                <a:srgbClr val="EEECE1"/>
              </a:solidFill>
              <a:latin typeface="Calibri"/>
            </a:endParaRPr>
          </a:p>
        </p:txBody>
      </p:sp>
      <p:sp>
        <p:nvSpPr>
          <p:cNvPr id="8" name="Title 7"/>
          <p:cNvSpPr>
            <a:spLocks noGrp="1"/>
          </p:cNvSpPr>
          <p:nvPr>
            <p:ph type="title"/>
          </p:nvPr>
        </p:nvSpPr>
        <p:spPr>
          <a:xfrm>
            <a:off x="1905000" y="152400"/>
            <a:ext cx="6324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25072044"/>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0"/>
            <a:ext cx="6461760" cy="1066800"/>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flipV="1">
            <a:off x="8032786" y="6563970"/>
            <a:ext cx="393628" cy="279400"/>
          </a:xfrm>
          <a:prstGeom prst="bracketPair">
            <a:avLst>
              <a:gd name="adj" fmla="val 17949"/>
            </a:avLst>
          </a:prstGeom>
        </p:spPr>
        <p:txBody>
          <a:bodyPr/>
          <a:lstStyle>
            <a:lvl1pPr>
              <a:defRPr sz="1400"/>
            </a:lvl1pPr>
          </a:lstStyle>
          <a:p>
            <a:fld id="{0392CAAC-D4E7-4F01-9B5F-C7751E7AFF70}" type="slidenum">
              <a:rPr lang="en-US" smtClean="0"/>
              <a:pPr/>
              <a:t>‹#›</a:t>
            </a:fld>
            <a:endParaRPr lang="en-US" dirty="0"/>
          </a:p>
        </p:txBody>
      </p:sp>
      <p:sp>
        <p:nvSpPr>
          <p:cNvPr id="7" name="Date Placeholder 3"/>
          <p:cNvSpPr>
            <a:spLocks noGrp="1"/>
          </p:cNvSpPr>
          <p:nvPr>
            <p:ph type="dt" sz="half" idx="2"/>
          </p:nvPr>
        </p:nvSpPr>
        <p:spPr>
          <a:xfrm rot="16200000">
            <a:off x="6408351" y="2788920"/>
            <a:ext cx="4724399" cy="365760"/>
          </a:xfrm>
          <a:prstGeom prst="rect">
            <a:avLst/>
          </a:prstGeom>
        </p:spPr>
        <p:txBody>
          <a:bodyPr vert="horz" lIns="91440" tIns="45720" rIns="91440" bIns="45720" rtlCol="0" anchor="ctr"/>
          <a:lstStyle>
            <a:lvl1pPr algn="l">
              <a:defRPr sz="1200" b="1">
                <a:solidFill>
                  <a:schemeClr val="bg2"/>
                </a:solidFill>
              </a:defRPr>
            </a:lvl1pPr>
          </a:lstStyle>
          <a:p>
            <a:pPr fontAlgn="auto">
              <a:spcBef>
                <a:spcPts val="0"/>
              </a:spcBef>
              <a:spcAft>
                <a:spcPts val="0"/>
              </a:spcAft>
            </a:pPr>
            <a:r>
              <a:rPr lang="en-US" smtClean="0">
                <a:solidFill>
                  <a:srgbClr val="EEECE1"/>
                </a:solidFill>
                <a:latin typeface="Calibri"/>
              </a:rPr>
              <a:t>National Environmental Satellite Distribution and Information Service</a:t>
            </a:r>
            <a:endParaRPr lang="en-US" dirty="0">
              <a:solidFill>
                <a:srgbClr val="EEECE1"/>
              </a:solidFill>
              <a:latin typeface="Calibri"/>
            </a:endParaRPr>
          </a:p>
        </p:txBody>
      </p:sp>
      <p:sp>
        <p:nvSpPr>
          <p:cNvPr id="8" name="Title 7"/>
          <p:cNvSpPr>
            <a:spLocks noGrp="1"/>
          </p:cNvSpPr>
          <p:nvPr>
            <p:ph type="title"/>
          </p:nvPr>
        </p:nvSpPr>
        <p:spPr>
          <a:xfrm>
            <a:off x="1905000" y="152400"/>
            <a:ext cx="6324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62120808"/>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0"/>
            <a:ext cx="6461760" cy="1066800"/>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flipV="1">
            <a:off x="8032786" y="6563970"/>
            <a:ext cx="393628" cy="279400"/>
          </a:xfrm>
          <a:prstGeom prst="bracketPair">
            <a:avLst>
              <a:gd name="adj" fmla="val 17949"/>
            </a:avLst>
          </a:prstGeom>
        </p:spPr>
        <p:txBody>
          <a:bodyPr/>
          <a:lstStyle>
            <a:lvl1pPr>
              <a:defRPr sz="1400"/>
            </a:lvl1pPr>
          </a:lstStyle>
          <a:p>
            <a:fld id="{0392CAAC-D4E7-4F01-9B5F-C7751E7AFF70}" type="slidenum">
              <a:rPr lang="en-US" smtClean="0"/>
              <a:pPr/>
              <a:t>‹#›</a:t>
            </a:fld>
            <a:endParaRPr lang="en-US" dirty="0"/>
          </a:p>
        </p:txBody>
      </p:sp>
      <p:sp>
        <p:nvSpPr>
          <p:cNvPr id="7" name="Date Placeholder 3"/>
          <p:cNvSpPr>
            <a:spLocks noGrp="1"/>
          </p:cNvSpPr>
          <p:nvPr>
            <p:ph type="dt" sz="half" idx="2"/>
          </p:nvPr>
        </p:nvSpPr>
        <p:spPr>
          <a:xfrm rot="16200000">
            <a:off x="6408351" y="2788920"/>
            <a:ext cx="4724399" cy="365760"/>
          </a:xfrm>
          <a:prstGeom prst="rect">
            <a:avLst/>
          </a:prstGeom>
        </p:spPr>
        <p:txBody>
          <a:bodyPr vert="horz" lIns="91440" tIns="45720" rIns="91440" bIns="45720" rtlCol="0" anchor="ctr"/>
          <a:lstStyle>
            <a:lvl1pPr algn="l">
              <a:defRPr sz="1200" b="1">
                <a:solidFill>
                  <a:schemeClr val="bg2"/>
                </a:solidFill>
              </a:defRPr>
            </a:lvl1pPr>
          </a:lstStyle>
          <a:p>
            <a:pPr fontAlgn="auto">
              <a:spcBef>
                <a:spcPts val="0"/>
              </a:spcBef>
              <a:spcAft>
                <a:spcPts val="0"/>
              </a:spcAft>
            </a:pPr>
            <a:r>
              <a:rPr lang="en-US" smtClean="0">
                <a:solidFill>
                  <a:srgbClr val="EEECE1"/>
                </a:solidFill>
                <a:latin typeface="Calibri"/>
              </a:rPr>
              <a:t>National Environmental Satellite Distribution and Information Service</a:t>
            </a:r>
            <a:endParaRPr lang="en-US" dirty="0">
              <a:solidFill>
                <a:srgbClr val="EEECE1"/>
              </a:solidFill>
              <a:latin typeface="Calibri"/>
            </a:endParaRPr>
          </a:p>
        </p:txBody>
      </p:sp>
      <p:sp>
        <p:nvSpPr>
          <p:cNvPr id="8" name="Title 7"/>
          <p:cNvSpPr>
            <a:spLocks noGrp="1"/>
          </p:cNvSpPr>
          <p:nvPr>
            <p:ph type="title"/>
          </p:nvPr>
        </p:nvSpPr>
        <p:spPr>
          <a:xfrm>
            <a:off x="1905000" y="152400"/>
            <a:ext cx="6324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62828030"/>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216793"/>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541855"/>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2484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rot="10800000" flipV="1">
            <a:off x="8604286" y="6426199"/>
            <a:ext cx="393628" cy="279400"/>
          </a:xfrm>
          <a:prstGeom prst="bracketPair">
            <a:avLst>
              <a:gd name="adj" fmla="val 17949"/>
            </a:avLst>
          </a:prstGeom>
        </p:spPr>
        <p:txBody>
          <a:bodyPr/>
          <a:lstStyle/>
          <a:p>
            <a:fld id="{0392CAAC-D4E7-4F01-9B5F-C7751E7AFF70}" type="slidenum">
              <a:rPr lang="en-US" smtClean="0"/>
              <a:pPr/>
              <a:t>‹#›</a:t>
            </a:fld>
            <a:endParaRPr lang="en-US" dirty="0"/>
          </a:p>
        </p:txBody>
      </p:sp>
    </p:spTree>
    <p:extLst>
      <p:ext uri="{BB962C8B-B14F-4D97-AF65-F5344CB8AC3E}">
        <p14:creationId xmlns:p14="http://schemas.microsoft.com/office/powerpoint/2010/main" val="1142351179"/>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a:prstGeom prst="rect">
            <a:avLst/>
          </a:prstGeo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flipV="1">
            <a:off x="8032786" y="6563970"/>
            <a:ext cx="393628" cy="279400"/>
          </a:xfrm>
          <a:prstGeom prst="bracketPair">
            <a:avLst>
              <a:gd name="adj" fmla="val 17949"/>
            </a:avLst>
          </a:prstGeom>
        </p:spPr>
        <p:txBody>
          <a:bodyPr/>
          <a:lstStyle/>
          <a:p>
            <a:fld id="{0392CAAC-D4E7-4F01-9B5F-C7751E7AFF70}" type="slidenum">
              <a:rPr lang="en-US" smtClean="0"/>
              <a:pPr/>
              <a:t>‹#›</a:t>
            </a:fld>
            <a:endParaRPr lang="en-US"/>
          </a:p>
        </p:txBody>
      </p:sp>
    </p:spTree>
    <p:extLst>
      <p:ext uri="{BB962C8B-B14F-4D97-AF65-F5344CB8AC3E}">
        <p14:creationId xmlns:p14="http://schemas.microsoft.com/office/powerpoint/2010/main" val="693701472"/>
      </p:ext>
    </p:extLst>
  </p:cSld>
  <p:clrMapOvr>
    <a:masterClrMapping/>
  </p:clrMapOvr>
  <p:transition spd="slow">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324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flipV="1">
            <a:off x="8032786" y="6563970"/>
            <a:ext cx="393628" cy="279400"/>
          </a:xfrm>
          <a:prstGeom prst="bracketPair">
            <a:avLst>
              <a:gd name="adj" fmla="val 17949"/>
            </a:avLst>
          </a:prstGeom>
        </p:spPr>
        <p:txBody>
          <a:bodyPr/>
          <a:lstStyle/>
          <a:p>
            <a:fld id="{0392CAAC-D4E7-4F01-9B5F-C7751E7AFF70}" type="slidenum">
              <a:rPr lang="en-US" smtClean="0"/>
              <a:pPr/>
              <a:t>‹#›</a:t>
            </a:fld>
            <a:endParaRPr lang="en-US"/>
          </a:p>
        </p:txBody>
      </p:sp>
    </p:spTree>
    <p:extLst>
      <p:ext uri="{BB962C8B-B14F-4D97-AF65-F5344CB8AC3E}">
        <p14:creationId xmlns:p14="http://schemas.microsoft.com/office/powerpoint/2010/main" val="4040714378"/>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324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flipV="1">
            <a:off x="8032786" y="6563970"/>
            <a:ext cx="393628" cy="279400"/>
          </a:xfrm>
          <a:prstGeom prst="bracketPair">
            <a:avLst>
              <a:gd name="adj" fmla="val 17949"/>
            </a:avLst>
          </a:prstGeom>
        </p:spPr>
        <p:txBody>
          <a:bodyPr/>
          <a:lstStyle/>
          <a:p>
            <a:fld id="{0392CAAC-D4E7-4F01-9B5F-C7751E7AFF70}" type="slidenum">
              <a:rPr lang="en-US" smtClean="0"/>
              <a:pPr/>
              <a:t>‹#›</a:t>
            </a:fld>
            <a:endParaRPr lang="en-US"/>
          </a:p>
        </p:txBody>
      </p:sp>
    </p:spTree>
    <p:extLst>
      <p:ext uri="{BB962C8B-B14F-4D97-AF65-F5344CB8AC3E}">
        <p14:creationId xmlns:p14="http://schemas.microsoft.com/office/powerpoint/2010/main" val="2226454949"/>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324600" cy="1143000"/>
          </a:xfrm>
          <a:prstGeom prst="rect">
            <a:avLst/>
          </a:prstGeo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flipV="1">
            <a:off x="8032786" y="6563970"/>
            <a:ext cx="393628" cy="279400"/>
          </a:xfrm>
          <a:prstGeom prst="bracketPair">
            <a:avLst>
              <a:gd name="adj" fmla="val 17949"/>
            </a:avLst>
          </a:prstGeom>
        </p:spPr>
        <p:txBody>
          <a:bodyPr/>
          <a:lstStyle/>
          <a:p>
            <a:fld id="{0392CAAC-D4E7-4F01-9B5F-C7751E7AFF70}" type="slidenum">
              <a:rPr lang="en-US" smtClean="0"/>
              <a:pPr/>
              <a:t>‹#›</a:t>
            </a:fld>
            <a:endParaRPr lang="en-US"/>
          </a:p>
        </p:txBody>
      </p:sp>
    </p:spTree>
    <p:extLst>
      <p:ext uri="{BB962C8B-B14F-4D97-AF65-F5344CB8AC3E}">
        <p14:creationId xmlns:p14="http://schemas.microsoft.com/office/powerpoint/2010/main" val="3046520510"/>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flipV="1">
            <a:off x="8032786" y="6563970"/>
            <a:ext cx="393628" cy="279400"/>
          </a:xfrm>
          <a:prstGeom prst="bracketPair">
            <a:avLst>
              <a:gd name="adj" fmla="val 17949"/>
            </a:avLst>
          </a:prstGeom>
        </p:spPr>
        <p:txBody>
          <a:bodyPr/>
          <a:lstStyle/>
          <a:p>
            <a:fld id="{0392CAAC-D4E7-4F01-9B5F-C7751E7AFF70}" type="slidenum">
              <a:rPr lang="en-US" smtClean="0"/>
              <a:pPr/>
              <a:t>‹#›</a:t>
            </a:fld>
            <a:endParaRPr lang="en-US"/>
          </a:p>
        </p:txBody>
      </p:sp>
    </p:spTree>
    <p:extLst>
      <p:ext uri="{BB962C8B-B14F-4D97-AF65-F5344CB8AC3E}">
        <p14:creationId xmlns:p14="http://schemas.microsoft.com/office/powerpoint/2010/main" val="3850578825"/>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a:prstGeom prst="rect">
            <a:avLst/>
          </a:prstGeo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6200000">
            <a:off x="6408351" y="2788920"/>
            <a:ext cx="4724399" cy="365760"/>
          </a:xfrm>
          <a:prstGeom prst="rect">
            <a:avLst/>
          </a:prstGeom>
        </p:spPr>
        <p:txBody>
          <a:bodyPr/>
          <a:lstStyle/>
          <a:p>
            <a:pPr fontAlgn="auto">
              <a:spcBef>
                <a:spcPts val="0"/>
              </a:spcBef>
              <a:spcAft>
                <a:spcPts val="0"/>
              </a:spcAft>
            </a:pPr>
            <a:r>
              <a:rPr lang="en-US" smtClean="0">
                <a:solidFill>
                  <a:prstClr val="black"/>
                </a:solidFill>
                <a:latin typeface="Calibri"/>
              </a:rPr>
              <a:t>National Environmental Satellite Distribution and Information Service</a:t>
            </a:r>
            <a:endParaRPr lang="en-US">
              <a:solidFill>
                <a:prstClr val="black"/>
              </a:solidFill>
              <a:latin typeface="Calibri"/>
            </a:endParaRPr>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r>
              <a:rPr lang="en-US" smtClean="0">
                <a:solidFill>
                  <a:srgbClr val="1F497D">
                    <a:lumMod val="20000"/>
                    <a:lumOff val="80000"/>
                  </a:srgbClr>
                </a:solidFill>
              </a:rPr>
              <a:t>National Environmental Satellite Distribution and Information System</a:t>
            </a:r>
            <a:endParaRPr lang="en-US">
              <a:solidFill>
                <a:srgbClr val="1F497D">
                  <a:lumMod val="20000"/>
                  <a:lumOff val="80000"/>
                </a:srgbClr>
              </a:solidFill>
            </a:endParaRPr>
          </a:p>
        </p:txBody>
      </p:sp>
      <p:sp>
        <p:nvSpPr>
          <p:cNvPr id="7" name="Slide Number Placeholder 6"/>
          <p:cNvSpPr>
            <a:spLocks noGrp="1"/>
          </p:cNvSpPr>
          <p:nvPr>
            <p:ph type="sldNum" sz="quarter" idx="12"/>
          </p:nvPr>
        </p:nvSpPr>
        <p:spPr>
          <a:xfrm flipV="1">
            <a:off x="8032786" y="6563970"/>
            <a:ext cx="393628" cy="279400"/>
          </a:xfrm>
          <a:prstGeom prst="bracketPair">
            <a:avLst>
              <a:gd name="adj" fmla="val 17949"/>
            </a:avLst>
          </a:prstGeom>
        </p:spPr>
        <p:txBody>
          <a:bodyPr/>
          <a:lstStyle/>
          <a:p>
            <a:fld id="{0392CAAC-D4E7-4F01-9B5F-C7751E7AFF70}" type="slidenum">
              <a:rPr lang="en-US" smtClean="0"/>
              <a:pPr/>
              <a:t>‹#›</a:t>
            </a:fld>
            <a:endParaRPr lang="en-US"/>
          </a:p>
        </p:txBody>
      </p:sp>
      <p:sp>
        <p:nvSpPr>
          <p:cNvPr id="9" name="Content Placeholder 8"/>
          <p:cNvSpPr>
            <a:spLocks noGrp="1"/>
          </p:cNvSpPr>
          <p:nvPr>
            <p:ph sz="quarter" idx="13"/>
          </p:nvPr>
        </p:nvSpPr>
        <p:spPr>
          <a:xfrm>
            <a:off x="304800" y="381000"/>
            <a:ext cx="7772400" cy="49428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2881656"/>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a:prstGeom prst="rect">
            <a:avLst/>
          </a:prstGeo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a:xfrm rot="16200000">
            <a:off x="6408351" y="2788920"/>
            <a:ext cx="4724399" cy="365760"/>
          </a:xfrm>
          <a:prstGeom prst="rect">
            <a:avLst/>
          </a:prstGeom>
        </p:spPr>
        <p:txBody>
          <a:bodyPr/>
          <a:lstStyle/>
          <a:p>
            <a:pPr fontAlgn="auto">
              <a:spcBef>
                <a:spcPts val="0"/>
              </a:spcBef>
              <a:spcAft>
                <a:spcPts val="0"/>
              </a:spcAft>
            </a:pPr>
            <a:r>
              <a:rPr lang="en-US" smtClean="0">
                <a:solidFill>
                  <a:prstClr val="black"/>
                </a:solidFill>
                <a:latin typeface="Calibri"/>
              </a:rPr>
              <a:t>National Environmental Satellite Distribution and Information Service</a:t>
            </a:r>
            <a:endParaRPr lang="en-US">
              <a:solidFill>
                <a:prstClr val="black"/>
              </a:solidFill>
              <a:latin typeface="Calibri"/>
            </a:endParaRPr>
          </a:p>
        </p:txBody>
      </p:sp>
      <p:sp>
        <p:nvSpPr>
          <p:cNvPr id="9" name="Slide Number Placeholder 8"/>
          <p:cNvSpPr>
            <a:spLocks noGrp="1"/>
          </p:cNvSpPr>
          <p:nvPr>
            <p:ph type="sldNum" sz="quarter" idx="11"/>
          </p:nvPr>
        </p:nvSpPr>
        <p:spPr>
          <a:xfrm flipV="1">
            <a:off x="8032786" y="6563970"/>
            <a:ext cx="393628" cy="279400"/>
          </a:xfrm>
          <a:prstGeom prst="bracketPair">
            <a:avLst>
              <a:gd name="adj" fmla="val 17949"/>
            </a:avLst>
          </a:prstGeom>
        </p:spPr>
        <p:txBody>
          <a:bodyPr/>
          <a:lstStyle/>
          <a:p>
            <a:fld id="{0392CAAC-D4E7-4F01-9B5F-C7751E7AFF70}" type="slidenum">
              <a:rPr lang="en-US" smtClean="0"/>
              <a:pPr/>
              <a:t>‹#›</a:t>
            </a:fld>
            <a:endParaRPr lang="en-US"/>
          </a:p>
        </p:txBody>
      </p:sp>
      <p:sp>
        <p:nvSpPr>
          <p:cNvPr id="10" name="Footer Placeholder 9"/>
          <p:cNvSpPr>
            <a:spLocks noGrp="1"/>
          </p:cNvSpPr>
          <p:nvPr>
            <p:ph type="ftr" sz="quarter" idx="12"/>
          </p:nvPr>
        </p:nvSpPr>
        <p:spPr>
          <a:xfrm rot="16200000">
            <a:off x="7586910" y="4048760"/>
            <a:ext cx="2367281" cy="365760"/>
          </a:xfrm>
          <a:prstGeom prst="rect">
            <a:avLst/>
          </a:prstGeom>
        </p:spPr>
        <p:txBody>
          <a:bodyPr/>
          <a:lstStyle/>
          <a:p>
            <a:r>
              <a:rPr lang="en-US" smtClean="0">
                <a:solidFill>
                  <a:srgbClr val="1F497D">
                    <a:lumMod val="20000"/>
                    <a:lumOff val="80000"/>
                  </a:srgbClr>
                </a:solidFill>
              </a:rPr>
              <a:t>National Environmental Satellite Distribution and Information System</a:t>
            </a:r>
            <a:endParaRPr lang="en-US">
              <a:solidFill>
                <a:srgbClr val="1F497D">
                  <a:lumMod val="20000"/>
                  <a:lumOff val="80000"/>
                </a:srgbClr>
              </a:solidFill>
            </a:endParaRPr>
          </a:p>
        </p:txBody>
      </p:sp>
    </p:spTree>
    <p:extLst>
      <p:ext uri="{BB962C8B-B14F-4D97-AF65-F5344CB8AC3E}">
        <p14:creationId xmlns:p14="http://schemas.microsoft.com/office/powerpoint/2010/main" val="2815730826"/>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1" name="Pictur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208" y="152400"/>
            <a:ext cx="1106905" cy="914400"/>
          </a:xfrm>
          <a:prstGeom prst="rect">
            <a:avLst/>
          </a:prstGeom>
          <a:effectLst>
            <a:softEdge rad="25400"/>
          </a:effectLst>
        </p:spPr>
      </p:pic>
      <p:cxnSp>
        <p:nvCxnSpPr>
          <p:cNvPr id="10" name="Straight Connector 9"/>
          <p:cNvCxnSpPr/>
          <p:nvPr/>
        </p:nvCxnSpPr>
        <p:spPr>
          <a:xfrm>
            <a:off x="76200" y="1143000"/>
            <a:ext cx="81534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9" name="Slide Number Placeholder 3"/>
          <p:cNvSpPr txBox="1">
            <a:spLocks/>
          </p:cNvSpPr>
          <p:nvPr/>
        </p:nvSpPr>
        <p:spPr>
          <a:xfrm rot="10800000" flipV="1">
            <a:off x="8604286" y="6426199"/>
            <a:ext cx="463514" cy="279400"/>
          </a:xfrm>
          <a:prstGeom prst="bracketPair">
            <a:avLst>
              <a:gd name="adj" fmla="val 17949"/>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0392CAAC-D4E7-4F01-9B5F-C7751E7AFF70}" type="slidenum">
              <a:rPr lang="en-US" sz="1400" smtClean="0">
                <a:solidFill>
                  <a:schemeClr val="bg1"/>
                </a:solidFill>
              </a:rPr>
              <a:pPr/>
              <a:t>‹#›</a:t>
            </a:fld>
            <a:endParaRPr lang="en-US" sz="1400" dirty="0">
              <a:solidFill>
                <a:schemeClr val="bg1"/>
              </a:solidFill>
            </a:endParaRPr>
          </a:p>
        </p:txBody>
      </p:sp>
      <p:sp>
        <p:nvSpPr>
          <p:cNvPr id="13" name="TextBox 12"/>
          <p:cNvSpPr txBox="1"/>
          <p:nvPr/>
        </p:nvSpPr>
        <p:spPr>
          <a:xfrm rot="16200000">
            <a:off x="7072909" y="2999966"/>
            <a:ext cx="3456395" cy="307777"/>
          </a:xfrm>
          <a:prstGeom prst="rect">
            <a:avLst/>
          </a:prstGeom>
          <a:noFill/>
        </p:spPr>
        <p:txBody>
          <a:bodyPr wrap="none" rtlCol="0">
            <a:spAutoFit/>
          </a:bodyPr>
          <a:lstStyle/>
          <a:p>
            <a:pPr algn="ctr"/>
            <a:r>
              <a:rPr lang="en-US" sz="1400" b="1" baseline="0" dirty="0" smtClean="0">
                <a:solidFill>
                  <a:schemeClr val="bg1"/>
                </a:solidFill>
              </a:rPr>
              <a:t>Solar / Geophysics – 23 February 2015</a:t>
            </a:r>
            <a:endParaRPr lang="en-US" sz="1400" b="1" dirty="0">
              <a:solidFill>
                <a:schemeClr val="bg1"/>
              </a:solidFill>
            </a:endParaRPr>
          </a:p>
        </p:txBody>
      </p:sp>
    </p:spTree>
    <p:extLst>
      <p:ext uri="{BB962C8B-B14F-4D97-AF65-F5344CB8AC3E}">
        <p14:creationId xmlns:p14="http://schemas.microsoft.com/office/powerpoint/2010/main" val="3325569069"/>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20" r:id="rId12"/>
    <p:sldLayoutId id="2147484108" r:id="rId13"/>
    <p:sldLayoutId id="2147484132" r:id="rId14"/>
    <p:sldLayoutId id="2147484133" r:id="rId15"/>
    <p:sldLayoutId id="2147484134" r:id="rId16"/>
  </p:sldLayoutIdLst>
  <p:transition spd="slow">
    <p:pull/>
  </p:transition>
  <p:hf hdr="0" dt="0"/>
  <p:txStyles>
    <p:titleStyle>
      <a:lvl1pPr algn="l" defTabSz="914400" rtl="0" eaLnBrk="1" latinLnBrk="0" hangingPunct="1">
        <a:spcBef>
          <a:spcPct val="0"/>
        </a:spcBef>
        <a:buNone/>
        <a:defRPr sz="4600" kern="1200" cap="none" spc="-100" baseline="0">
          <a:ln>
            <a:noFill/>
          </a:ln>
          <a:solidFill>
            <a:schemeClr val="tx2"/>
          </a:solidFill>
          <a:effectLst/>
          <a:latin typeface="+mn-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hyperlink" Target="http://www.ngdc.noaa.gov/stp/satellite/goes/index.html"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Pl3x71-kJG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ngdc.noaa.gov/stp/space-weather/online-publications/stp_sii/spades_pdr/spades_pdr_revised.pdf" TargetMode="Externa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ngdc.noaa.gov/stp/satellite/poes/index.html" TargetMode="External"/><Relationship Id="rId5" Type="http://schemas.openxmlformats.org/officeDocument/2006/relationships/image" Target="../media/image13.jpe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ngdc.noaa.gov/stp/space-weather/online-publications/stp_division/stp_reports/Galaxy-15_SpaceEnvironmentalAssessment.pdf" TargetMode="External"/><Relationship Id="rId7" Type="http://schemas.openxmlformats.org/officeDocument/2006/relationships/hyperlink" Target="http://www.ngdc.noaa.gov/stp/space-weather/online-publications/stp_division/stp_reports/NPP-VIIRS_SpaceEnvironmentalAssessment.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ngdc.noaa.gov/stp/space-weather/online-publications/stp_division/stp_reports/Skyterra-1_SpaceEnvironmentalAssessment.pdf"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png"/><Relationship Id="rId7" Type="http://schemas.openxmlformats.org/officeDocument/2006/relationships/hyperlink" Target="http://www.ngdc.noaa.gov/stp/space-weather/ionospheric-data/VIPIR_2015.wmv"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ciresblogs.colorado.edu/spaceweather/" TargetMode="External"/><Relationship Id="rId10" Type="http://schemas.openxmlformats.org/officeDocument/2006/relationships/image" Target="../media/image21.jpeg"/><Relationship Id="rId4" Type="http://schemas.openxmlformats.org/officeDocument/2006/relationships/hyperlink" Target="http://www.nesdis.noaa.gov/news_archives/ionoshere.html" TargetMode="External"/><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ngdc.noaa.gov/eo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noaa_round_x"/>
          <p:cNvPicPr>
            <a:picLocks noChangeAspect="1" noChangeArrowheads="1"/>
          </p:cNvPicPr>
          <p:nvPr/>
        </p:nvPicPr>
        <p:blipFill>
          <a:blip r:embed="rId3" cstate="print">
            <a:clrChange>
              <a:clrFrom>
                <a:srgbClr val="00F0E2"/>
              </a:clrFrom>
              <a:clrTo>
                <a:srgbClr val="00F0E2">
                  <a:alpha val="0"/>
                </a:srgbClr>
              </a:clrTo>
            </a:clrChange>
          </a:blip>
          <a:srcRect/>
          <a:stretch>
            <a:fillRect/>
          </a:stretch>
        </p:blipFill>
        <p:spPr bwMode="auto">
          <a:xfrm>
            <a:off x="420688" y="4708525"/>
            <a:ext cx="1979612" cy="1979613"/>
          </a:xfrm>
          <a:prstGeom prst="rect">
            <a:avLst/>
          </a:prstGeom>
          <a:noFill/>
          <a:ln w="9525">
            <a:noFill/>
            <a:miter lim="800000"/>
            <a:headEnd/>
            <a:tailEnd/>
          </a:ln>
        </p:spPr>
      </p:pic>
      <p:sp>
        <p:nvSpPr>
          <p:cNvPr id="6147" name="Rectangle 11"/>
          <p:cNvSpPr>
            <a:spLocks noChangeArrowheads="1"/>
          </p:cNvSpPr>
          <p:nvPr/>
        </p:nvSpPr>
        <p:spPr bwMode="auto">
          <a:xfrm>
            <a:off x="215900" y="2671762"/>
            <a:ext cx="8081963" cy="677863"/>
          </a:xfrm>
          <a:prstGeom prst="rect">
            <a:avLst/>
          </a:prstGeom>
          <a:solidFill>
            <a:schemeClr val="accent1"/>
          </a:solidFill>
          <a:ln w="9525">
            <a:solidFill>
              <a:schemeClr val="tx1"/>
            </a:solidFill>
            <a:miter lim="800000"/>
            <a:headEnd/>
            <a:tailEnd/>
          </a:ln>
        </p:spPr>
        <p:txBody>
          <a:bodyPr wrap="none" anchor="ctr"/>
          <a:lstStyle/>
          <a:p>
            <a:pPr algn="ctr">
              <a:spcBef>
                <a:spcPct val="20000"/>
              </a:spcBef>
            </a:pPr>
            <a:r>
              <a:rPr lang="en-US" sz="4000" b="1" i="1" dirty="0" smtClean="0">
                <a:solidFill>
                  <a:schemeClr val="bg1"/>
                </a:solidFill>
              </a:rPr>
              <a:t>Solar / Geophysics</a:t>
            </a:r>
            <a:endParaRPr lang="en-US" sz="4000" b="1" i="1" dirty="0">
              <a:solidFill>
                <a:schemeClr val="bg1"/>
              </a:solidFill>
            </a:endParaRPr>
          </a:p>
        </p:txBody>
      </p:sp>
      <p:sp>
        <p:nvSpPr>
          <p:cNvPr id="6148" name="Rectangle 7"/>
          <p:cNvSpPr>
            <a:spLocks noChangeArrowheads="1"/>
          </p:cNvSpPr>
          <p:nvPr/>
        </p:nvSpPr>
        <p:spPr bwMode="auto">
          <a:xfrm>
            <a:off x="2057400" y="4759325"/>
            <a:ext cx="6303963" cy="1752600"/>
          </a:xfrm>
          <a:prstGeom prst="rect">
            <a:avLst/>
          </a:prstGeom>
          <a:noFill/>
          <a:ln w="9525">
            <a:noFill/>
            <a:miter lim="800000"/>
            <a:headEnd/>
            <a:tailEnd/>
          </a:ln>
        </p:spPr>
        <p:txBody>
          <a:bodyPr lIns="96838" tIns="47625" rIns="96838" bIns="47625"/>
          <a:lstStyle/>
          <a:p>
            <a:pPr algn="r" defTabSz="960438">
              <a:lnSpc>
                <a:spcPct val="80000"/>
              </a:lnSpc>
              <a:spcBef>
                <a:spcPct val="20000"/>
              </a:spcBef>
              <a:buSzPct val="125000"/>
            </a:pPr>
            <a:r>
              <a:rPr lang="en-US" sz="2800" b="1" dirty="0" smtClean="0">
                <a:solidFill>
                  <a:schemeClr val="tx2"/>
                </a:solidFill>
              </a:rPr>
              <a:t>W. </a:t>
            </a:r>
            <a:r>
              <a:rPr lang="en-US" sz="2800" b="1" dirty="0" err="1" smtClean="0">
                <a:solidFill>
                  <a:schemeClr val="tx2"/>
                </a:solidFill>
              </a:rPr>
              <a:t>Denig</a:t>
            </a:r>
            <a:r>
              <a:rPr lang="en-US" sz="2800" dirty="0" smtClean="0">
                <a:solidFill>
                  <a:schemeClr val="tx2"/>
                </a:solidFill>
              </a:rPr>
              <a:t>, Chief</a:t>
            </a:r>
            <a:r>
              <a:rPr lang="en-US" sz="2800" b="1" dirty="0" smtClean="0">
                <a:solidFill>
                  <a:schemeClr val="tx2"/>
                </a:solidFill>
              </a:rPr>
              <a:t> </a:t>
            </a:r>
            <a:endParaRPr lang="en-US" sz="2400" b="1" dirty="0">
              <a:solidFill>
                <a:schemeClr val="tx2"/>
              </a:solidFill>
            </a:endParaRPr>
          </a:p>
          <a:p>
            <a:pPr algn="r" defTabSz="960438">
              <a:lnSpc>
                <a:spcPct val="90000"/>
              </a:lnSpc>
              <a:spcBef>
                <a:spcPts val="600"/>
              </a:spcBef>
              <a:buSzPct val="125000"/>
            </a:pPr>
            <a:r>
              <a:rPr lang="en-US" sz="2400" dirty="0">
                <a:solidFill>
                  <a:schemeClr val="tx2"/>
                </a:solidFill>
              </a:rPr>
              <a:t>Solar &amp; Terrestrial Physics Division</a:t>
            </a:r>
          </a:p>
          <a:p>
            <a:pPr algn="r" defTabSz="960438">
              <a:spcBef>
                <a:spcPts val="300"/>
              </a:spcBef>
              <a:buSzPct val="125000"/>
            </a:pPr>
            <a:r>
              <a:rPr lang="en-US" sz="2400" dirty="0" smtClean="0">
                <a:solidFill>
                  <a:schemeClr val="tx2"/>
                </a:solidFill>
              </a:rPr>
              <a:t>NOAA/NESDIS/NGDC</a:t>
            </a:r>
          </a:p>
          <a:p>
            <a:pPr algn="r" defTabSz="960438">
              <a:spcBef>
                <a:spcPts val="300"/>
              </a:spcBef>
              <a:buSzPct val="125000"/>
            </a:pPr>
            <a:r>
              <a:rPr lang="en-US" sz="2400" dirty="0">
                <a:solidFill>
                  <a:schemeClr val="tx2"/>
                </a:solidFill>
              </a:rPr>
              <a:t>w</a:t>
            </a:r>
            <a:r>
              <a:rPr lang="en-US" sz="2400" dirty="0" smtClean="0">
                <a:solidFill>
                  <a:schemeClr val="tx2"/>
                </a:solidFill>
              </a:rPr>
              <a:t>illiam.denig@noaa.gov </a:t>
            </a:r>
            <a:endParaRPr lang="en-US" sz="2400" dirty="0">
              <a:solidFill>
                <a:schemeClr val="tx2"/>
              </a:solidFill>
            </a:endParaRPr>
          </a:p>
        </p:txBody>
      </p:sp>
      <p:sp>
        <p:nvSpPr>
          <p:cNvPr id="6150" name="Text Box 24"/>
          <p:cNvSpPr txBox="1">
            <a:spLocks noChangeArrowheads="1"/>
          </p:cNvSpPr>
          <p:nvPr/>
        </p:nvSpPr>
        <p:spPr bwMode="auto">
          <a:xfrm>
            <a:off x="2912417" y="3470275"/>
            <a:ext cx="3344570" cy="1175706"/>
          </a:xfrm>
          <a:prstGeom prst="rect">
            <a:avLst/>
          </a:prstGeom>
          <a:noFill/>
          <a:ln w="9525">
            <a:noFill/>
            <a:miter lim="800000"/>
            <a:headEnd/>
            <a:tailEnd/>
          </a:ln>
        </p:spPr>
        <p:txBody>
          <a:bodyPr wrap="none">
            <a:spAutoFit/>
          </a:bodyPr>
          <a:lstStyle/>
          <a:p>
            <a:pPr algn="ctr">
              <a:spcBef>
                <a:spcPct val="20000"/>
              </a:spcBef>
            </a:pPr>
            <a:r>
              <a:rPr lang="en-US" sz="3200" b="1" dirty="0" smtClean="0">
                <a:solidFill>
                  <a:schemeClr val="tx2"/>
                </a:solidFill>
              </a:rPr>
              <a:t> 23 Feb 2015</a:t>
            </a:r>
            <a:endParaRPr lang="en-US" sz="3200" b="1" dirty="0">
              <a:solidFill>
                <a:schemeClr val="tx2"/>
              </a:solidFill>
            </a:endParaRPr>
          </a:p>
          <a:p>
            <a:pPr algn="ctr">
              <a:spcBef>
                <a:spcPct val="20000"/>
              </a:spcBef>
            </a:pPr>
            <a:r>
              <a:rPr lang="en-US" sz="3200" b="1" dirty="0" smtClean="0">
                <a:solidFill>
                  <a:schemeClr val="tx2"/>
                </a:solidFill>
              </a:rPr>
              <a:t>Dr. </a:t>
            </a:r>
            <a:r>
              <a:rPr lang="en-US" sz="3200" b="1" dirty="0" err="1" smtClean="0">
                <a:solidFill>
                  <a:schemeClr val="tx2"/>
                </a:solidFill>
              </a:rPr>
              <a:t>Spinrad</a:t>
            </a:r>
            <a:r>
              <a:rPr lang="en-US" sz="3200" b="1" dirty="0" smtClean="0">
                <a:solidFill>
                  <a:schemeClr val="tx2"/>
                </a:solidFill>
              </a:rPr>
              <a:t> Visit</a:t>
            </a:r>
            <a:endParaRPr lang="en-US" sz="3200" b="1" dirty="0">
              <a:solidFill>
                <a:schemeClr val="tx2"/>
              </a:solidFill>
            </a:endParaRPr>
          </a:p>
        </p:txBody>
      </p:sp>
      <p:sp>
        <p:nvSpPr>
          <p:cNvPr id="2" name="Rectangle 1"/>
          <p:cNvSpPr/>
          <p:nvPr/>
        </p:nvSpPr>
        <p:spPr>
          <a:xfrm>
            <a:off x="0" y="0"/>
            <a:ext cx="8361363"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9" name="Picture 22" descr="NOAA - Boulder"/>
          <p:cNvPicPr>
            <a:picLocks noChangeAspect="1" noChangeArrowheads="1"/>
          </p:cNvPicPr>
          <p:nvPr/>
        </p:nvPicPr>
        <p:blipFill>
          <a:blip r:embed="rId4" cstate="print"/>
          <a:srcRect/>
          <a:stretch>
            <a:fillRect/>
          </a:stretch>
        </p:blipFill>
        <p:spPr bwMode="auto">
          <a:xfrm>
            <a:off x="209550" y="152400"/>
            <a:ext cx="8096250" cy="2401887"/>
          </a:xfrm>
          <a:prstGeom prst="rect">
            <a:avLst/>
          </a:prstGeom>
          <a:noFill/>
          <a:ln w="9525">
            <a:noFill/>
            <a:miter lim="800000"/>
            <a:headEnd/>
            <a:tailEnd/>
          </a:ln>
        </p:spPr>
      </p:pic>
    </p:spTree>
    <p:extLst>
      <p:ext uri="{BB962C8B-B14F-4D97-AF65-F5344CB8AC3E}">
        <p14:creationId xmlns:p14="http://schemas.microsoft.com/office/powerpoint/2010/main" val="1059427151"/>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5119" y="2854404"/>
            <a:ext cx="1970412" cy="1107996"/>
          </a:xfrm>
          <a:prstGeom prst="rect">
            <a:avLst/>
          </a:prstGeom>
          <a:noFill/>
        </p:spPr>
        <p:txBody>
          <a:bodyPr wrap="none" rtlCol="0">
            <a:spAutoFit/>
          </a:bodyPr>
          <a:lstStyle/>
          <a:p>
            <a:pPr algn="ctr"/>
            <a:r>
              <a:rPr lang="en-US" sz="6600" b="1" dirty="0" smtClean="0">
                <a:solidFill>
                  <a:schemeClr val="tx2"/>
                </a:solidFill>
              </a:rPr>
              <a:t>END</a:t>
            </a:r>
            <a:endParaRPr lang="en-US" sz="6600" b="1" dirty="0">
              <a:solidFill>
                <a:schemeClr val="tx2"/>
              </a:solidFill>
            </a:endParaRPr>
          </a:p>
        </p:txBody>
      </p:sp>
    </p:spTree>
    <p:extLst>
      <p:ext uri="{BB962C8B-B14F-4D97-AF65-F5344CB8AC3E}">
        <p14:creationId xmlns:p14="http://schemas.microsoft.com/office/powerpoint/2010/main" val="128723130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58231" y="76200"/>
            <a:ext cx="3986989" cy="1000274"/>
          </a:xfrm>
          <a:prstGeom prst="rect">
            <a:avLst/>
          </a:prstGeom>
          <a:noFill/>
          <a:ln w="9525">
            <a:noFill/>
            <a:miter lim="800000"/>
            <a:headEnd/>
            <a:tailEnd/>
          </a:ln>
        </p:spPr>
        <p:txBody>
          <a:bodyPr wrap="none">
            <a:spAutoFit/>
          </a:bodyPr>
          <a:lstStyle/>
          <a:p>
            <a:pPr algn="ctr">
              <a:lnSpc>
                <a:spcPct val="90000"/>
              </a:lnSpc>
            </a:pPr>
            <a:r>
              <a:rPr lang="en-US" sz="3200" dirty="0">
                <a:solidFill>
                  <a:schemeClr val="tx2"/>
                </a:solidFill>
              </a:rPr>
              <a:t> </a:t>
            </a:r>
            <a:r>
              <a:rPr lang="en-US" sz="3200" b="1" dirty="0" smtClean="0">
                <a:solidFill>
                  <a:schemeClr val="tx2"/>
                </a:solidFill>
              </a:rPr>
              <a:t>Solar / Geophysics</a:t>
            </a:r>
            <a:endParaRPr lang="en-US" sz="3200" b="1" dirty="0">
              <a:solidFill>
                <a:schemeClr val="tx2"/>
              </a:solidFill>
            </a:endParaRPr>
          </a:p>
          <a:p>
            <a:pPr algn="ctr">
              <a:lnSpc>
                <a:spcPct val="90000"/>
              </a:lnSpc>
              <a:spcBef>
                <a:spcPts val="600"/>
              </a:spcBef>
            </a:pPr>
            <a:r>
              <a:rPr lang="en-US" sz="2800" dirty="0" smtClean="0">
                <a:solidFill>
                  <a:schemeClr val="tx2"/>
                </a:solidFill>
              </a:rPr>
              <a:t>Space Weather Team</a:t>
            </a:r>
            <a:endParaRPr lang="en-US" sz="2800" dirty="0">
              <a:solidFill>
                <a:schemeClr val="tx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600200"/>
            <a:ext cx="7315200" cy="4267200"/>
          </a:xfrm>
          <a:prstGeom prst="rect">
            <a:avLst/>
          </a:prstGeom>
          <a:ln w="25400">
            <a:solidFill>
              <a:schemeClr val="tx2"/>
            </a:solidFill>
          </a:ln>
        </p:spPr>
      </p:pic>
    </p:spTree>
    <p:extLst>
      <p:ext uri="{BB962C8B-B14F-4D97-AF65-F5344CB8AC3E}">
        <p14:creationId xmlns:p14="http://schemas.microsoft.com/office/powerpoint/2010/main" val="3910469417"/>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362195" y="76200"/>
            <a:ext cx="6638805" cy="1000274"/>
          </a:xfrm>
          <a:prstGeom prst="rect">
            <a:avLst/>
          </a:prstGeom>
          <a:noFill/>
          <a:ln w="9525">
            <a:noFill/>
            <a:miter lim="800000"/>
            <a:headEnd/>
            <a:tailEnd/>
          </a:ln>
        </p:spPr>
        <p:txBody>
          <a:bodyPr wrap="none">
            <a:spAutoFit/>
          </a:bodyPr>
          <a:lstStyle/>
          <a:p>
            <a:pPr algn="ctr">
              <a:lnSpc>
                <a:spcPct val="90000"/>
              </a:lnSpc>
            </a:pPr>
            <a:r>
              <a:rPr lang="en-US" sz="3200" b="1" dirty="0" smtClean="0">
                <a:solidFill>
                  <a:schemeClr val="tx2"/>
                </a:solidFill>
              </a:rPr>
              <a:t>Solar / Geophysics</a:t>
            </a:r>
            <a:endParaRPr lang="en-US" sz="3200" b="1" dirty="0">
              <a:solidFill>
                <a:schemeClr val="tx2"/>
              </a:solidFill>
            </a:endParaRPr>
          </a:p>
          <a:p>
            <a:pPr algn="ctr">
              <a:lnSpc>
                <a:spcPct val="90000"/>
              </a:lnSpc>
              <a:spcBef>
                <a:spcPts val="600"/>
              </a:spcBef>
            </a:pPr>
            <a:r>
              <a:rPr lang="en-US" sz="2800" dirty="0" smtClean="0">
                <a:solidFill>
                  <a:schemeClr val="tx2"/>
                </a:solidFill>
              </a:rPr>
              <a:t>Managing NOAA’s Space Weather Data </a:t>
            </a:r>
            <a:endParaRPr lang="en-US" sz="2800" dirty="0">
              <a:solidFill>
                <a:schemeClr val="tx2"/>
              </a:solidFil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83" y="1299557"/>
            <a:ext cx="7996881" cy="4129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684" y="5517500"/>
            <a:ext cx="5726679" cy="111639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11130" y="6519048"/>
            <a:ext cx="5724708" cy="369332"/>
          </a:xfrm>
          <a:prstGeom prst="rect">
            <a:avLst/>
          </a:prstGeom>
          <a:noFill/>
        </p:spPr>
        <p:txBody>
          <a:bodyPr wrap="none" rtlCol="0">
            <a:spAutoFit/>
          </a:bodyPr>
          <a:lstStyle/>
          <a:p>
            <a:pPr algn="r"/>
            <a:r>
              <a:rPr lang="en-US" dirty="0">
                <a:solidFill>
                  <a:schemeClr val="tx2"/>
                </a:solidFill>
                <a:hlinkClick r:id="rId5"/>
              </a:rPr>
              <a:t>http://</a:t>
            </a:r>
            <a:r>
              <a:rPr lang="en-US" dirty="0" smtClean="0">
                <a:solidFill>
                  <a:schemeClr val="tx2"/>
                </a:solidFill>
                <a:hlinkClick r:id="rId5"/>
              </a:rPr>
              <a:t>www.ngdc.noaa.gov/stp/satellite/goes/index.html</a:t>
            </a:r>
            <a:endParaRPr lang="en-US" dirty="0" smtClean="0">
              <a:solidFill>
                <a:schemeClr val="tx2"/>
              </a:solidFill>
            </a:endParaRPr>
          </a:p>
        </p:txBody>
      </p:sp>
    </p:spTree>
    <p:extLst>
      <p:ext uri="{BB962C8B-B14F-4D97-AF65-F5344CB8AC3E}">
        <p14:creationId xmlns:p14="http://schemas.microsoft.com/office/powerpoint/2010/main" val="246742898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92CAAC-D4E7-4F01-9B5F-C7751E7AFF70}" type="slidenum">
              <a:rPr lang="en-US" smtClean="0"/>
              <a:pPr/>
              <a:t>4</a:t>
            </a:fld>
            <a:endParaRPr lang="en-US" dirty="0"/>
          </a:p>
        </p:txBody>
      </p:sp>
      <p:pic>
        <p:nvPicPr>
          <p:cNvPr id="1026" name="Picture 2" descr="http://upload.wikimedia.org/wikipedia/commons/thumb/1/1c/Falcon_9_launch_with_DSCOVR.jpg/350px-Falcon_9_launch_with_DSCOV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1252537"/>
            <a:ext cx="3662363" cy="551381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1531904" y="76200"/>
            <a:ext cx="6056466" cy="1000274"/>
          </a:xfrm>
          <a:prstGeom prst="rect">
            <a:avLst/>
          </a:prstGeom>
          <a:noFill/>
          <a:ln w="9525">
            <a:noFill/>
            <a:miter lim="800000"/>
            <a:headEnd/>
            <a:tailEnd/>
          </a:ln>
        </p:spPr>
        <p:txBody>
          <a:bodyPr wrap="none">
            <a:spAutoFit/>
          </a:bodyPr>
          <a:lstStyle/>
          <a:p>
            <a:pPr algn="ctr">
              <a:lnSpc>
                <a:spcPct val="90000"/>
              </a:lnSpc>
            </a:pPr>
            <a:r>
              <a:rPr lang="en-US" sz="3200" b="1" dirty="0" smtClean="0">
                <a:solidFill>
                  <a:schemeClr val="tx2"/>
                </a:solidFill>
              </a:rPr>
              <a:t>Solar / Geophysics</a:t>
            </a:r>
            <a:endParaRPr lang="en-US" sz="3200" b="1" dirty="0">
              <a:solidFill>
                <a:schemeClr val="tx2"/>
              </a:solidFill>
            </a:endParaRPr>
          </a:p>
          <a:p>
            <a:pPr algn="ctr">
              <a:lnSpc>
                <a:spcPct val="90000"/>
              </a:lnSpc>
              <a:spcBef>
                <a:spcPts val="600"/>
              </a:spcBef>
            </a:pPr>
            <a:r>
              <a:rPr lang="en-US" sz="2800" dirty="0" smtClean="0">
                <a:solidFill>
                  <a:schemeClr val="tx2"/>
                </a:solidFill>
              </a:rPr>
              <a:t>DSCOVR Data Stewardship/Archive </a:t>
            </a:r>
            <a:endParaRPr lang="en-US" sz="2800" dirty="0">
              <a:solidFill>
                <a:schemeClr val="tx2"/>
              </a:solidFill>
            </a:endParaRPr>
          </a:p>
        </p:txBody>
      </p:sp>
      <p:sp>
        <p:nvSpPr>
          <p:cNvPr id="5" name="TextBox 4"/>
          <p:cNvSpPr txBox="1"/>
          <p:nvPr/>
        </p:nvSpPr>
        <p:spPr>
          <a:xfrm>
            <a:off x="314325" y="1271587"/>
            <a:ext cx="3952875" cy="5570756"/>
          </a:xfrm>
          <a:prstGeom prst="rect">
            <a:avLst/>
          </a:prstGeom>
          <a:noFill/>
        </p:spPr>
        <p:txBody>
          <a:bodyPr wrap="square" rtlCol="0">
            <a:spAutoFit/>
          </a:bodyPr>
          <a:lstStyle/>
          <a:p>
            <a:pPr algn="just">
              <a:spcBef>
                <a:spcPts val="300"/>
              </a:spcBef>
            </a:pPr>
            <a:r>
              <a:rPr lang="en-US" b="1" dirty="0" smtClean="0">
                <a:solidFill>
                  <a:schemeClr val="tx2"/>
                </a:solidFill>
              </a:rPr>
              <a:t>Launch:</a:t>
            </a:r>
            <a:r>
              <a:rPr lang="en-US" dirty="0" smtClean="0">
                <a:solidFill>
                  <a:schemeClr val="tx2"/>
                </a:solidFill>
              </a:rPr>
              <a:t> 11 February 2015</a:t>
            </a:r>
          </a:p>
          <a:p>
            <a:pPr algn="just">
              <a:spcBef>
                <a:spcPts val="600"/>
              </a:spcBef>
            </a:pPr>
            <a:r>
              <a:rPr lang="en-US" b="1" dirty="0" smtClean="0">
                <a:solidFill>
                  <a:schemeClr val="tx2"/>
                </a:solidFill>
              </a:rPr>
              <a:t>Status:</a:t>
            </a:r>
            <a:r>
              <a:rPr lang="en-US" dirty="0" smtClean="0">
                <a:solidFill>
                  <a:schemeClr val="tx2"/>
                </a:solidFill>
              </a:rPr>
              <a:t> Early-orbit ops (all nominal)</a:t>
            </a:r>
          </a:p>
          <a:p>
            <a:pPr algn="just">
              <a:spcBef>
                <a:spcPts val="600"/>
              </a:spcBef>
            </a:pPr>
            <a:r>
              <a:rPr lang="en-US" b="1" dirty="0" smtClean="0">
                <a:solidFill>
                  <a:schemeClr val="tx2"/>
                </a:solidFill>
              </a:rPr>
              <a:t>Current Location: </a:t>
            </a:r>
            <a:r>
              <a:rPr lang="en-US" dirty="0" smtClean="0">
                <a:solidFill>
                  <a:schemeClr val="tx2"/>
                </a:solidFill>
              </a:rPr>
              <a:t>820,000 km</a:t>
            </a:r>
          </a:p>
          <a:p>
            <a:pPr algn="just">
              <a:spcBef>
                <a:spcPts val="600"/>
              </a:spcBef>
            </a:pPr>
            <a:r>
              <a:rPr lang="en-US" b="1" dirty="0" smtClean="0">
                <a:solidFill>
                  <a:schemeClr val="tx2"/>
                </a:solidFill>
              </a:rPr>
              <a:t>Final Location: </a:t>
            </a:r>
            <a:r>
              <a:rPr lang="en-US" dirty="0" smtClean="0">
                <a:solidFill>
                  <a:schemeClr val="tx2"/>
                </a:solidFill>
              </a:rPr>
              <a:t>1,500,000 km (L1)</a:t>
            </a:r>
          </a:p>
          <a:p>
            <a:pPr algn="just">
              <a:spcBef>
                <a:spcPts val="600"/>
              </a:spcBef>
            </a:pPr>
            <a:r>
              <a:rPr lang="en-US" b="1" dirty="0" smtClean="0">
                <a:solidFill>
                  <a:schemeClr val="tx2"/>
                </a:solidFill>
              </a:rPr>
              <a:t>Operations: </a:t>
            </a:r>
            <a:r>
              <a:rPr lang="en-US" dirty="0" smtClean="0">
                <a:solidFill>
                  <a:schemeClr val="tx2"/>
                </a:solidFill>
              </a:rPr>
              <a:t>L+105 days</a:t>
            </a:r>
          </a:p>
          <a:p>
            <a:pPr algn="just">
              <a:spcBef>
                <a:spcPts val="600"/>
              </a:spcBef>
            </a:pPr>
            <a:r>
              <a:rPr lang="en-US" b="1" dirty="0" smtClean="0">
                <a:solidFill>
                  <a:schemeClr val="tx2"/>
                </a:solidFill>
              </a:rPr>
              <a:t>Space Weather Sensor Suite</a:t>
            </a:r>
          </a:p>
          <a:p>
            <a:pPr marL="285750" indent="-285750" algn="just">
              <a:spcBef>
                <a:spcPts val="300"/>
              </a:spcBef>
              <a:buFont typeface="Calibri" panose="020F0502020204030204" pitchFamily="34" charset="0"/>
              <a:buChar char="̶"/>
            </a:pPr>
            <a:r>
              <a:rPr lang="en-US" dirty="0" smtClean="0">
                <a:solidFill>
                  <a:schemeClr val="tx2"/>
                </a:solidFill>
              </a:rPr>
              <a:t>Plasma-Magnetometer </a:t>
            </a:r>
            <a:r>
              <a:rPr lang="en-US" dirty="0">
                <a:solidFill>
                  <a:schemeClr val="tx2"/>
                </a:solidFill>
              </a:rPr>
              <a:t>(</a:t>
            </a:r>
            <a:r>
              <a:rPr lang="en-US" dirty="0" err="1">
                <a:solidFill>
                  <a:schemeClr val="tx2"/>
                </a:solidFill>
              </a:rPr>
              <a:t>PlasMag</a:t>
            </a:r>
            <a:r>
              <a:rPr lang="en-US" dirty="0">
                <a:solidFill>
                  <a:schemeClr val="tx2"/>
                </a:solidFill>
              </a:rPr>
              <a:t>) measures solar wind for space weather predictions. </a:t>
            </a:r>
          </a:p>
          <a:p>
            <a:pPr algn="just">
              <a:spcBef>
                <a:spcPts val="600"/>
              </a:spcBef>
            </a:pPr>
            <a:r>
              <a:rPr lang="en-US" b="1" dirty="0" smtClean="0">
                <a:solidFill>
                  <a:schemeClr val="tx2"/>
                </a:solidFill>
              </a:rPr>
              <a:t>Sensors:</a:t>
            </a:r>
          </a:p>
          <a:p>
            <a:pPr marL="285750" indent="-285750" algn="just">
              <a:spcBef>
                <a:spcPts val="300"/>
              </a:spcBef>
              <a:buFont typeface="Arial" panose="020B0604020202020204" pitchFamily="34" charset="0"/>
              <a:buChar char="•"/>
            </a:pPr>
            <a:r>
              <a:rPr lang="en-US" dirty="0" smtClean="0">
                <a:solidFill>
                  <a:schemeClr val="tx2"/>
                </a:solidFill>
              </a:rPr>
              <a:t>Magnetometer (magnetic field).</a:t>
            </a:r>
            <a:endParaRPr lang="en-US" dirty="0">
              <a:solidFill>
                <a:schemeClr val="tx2"/>
              </a:solidFill>
            </a:endParaRPr>
          </a:p>
          <a:p>
            <a:pPr marL="285750" indent="-285750" algn="just">
              <a:spcBef>
                <a:spcPts val="300"/>
              </a:spcBef>
              <a:buFont typeface="Arial" panose="020B0604020202020204" pitchFamily="34" charset="0"/>
              <a:buChar char="•"/>
            </a:pPr>
            <a:r>
              <a:rPr lang="en-US" dirty="0">
                <a:solidFill>
                  <a:schemeClr val="tx2"/>
                </a:solidFill>
              </a:rPr>
              <a:t>Faraday </a:t>
            </a:r>
            <a:r>
              <a:rPr lang="en-US" dirty="0" smtClean="0">
                <a:solidFill>
                  <a:schemeClr val="tx2"/>
                </a:solidFill>
              </a:rPr>
              <a:t>cup </a:t>
            </a:r>
            <a:r>
              <a:rPr lang="en-US" smtClean="0">
                <a:solidFill>
                  <a:schemeClr val="tx2"/>
                </a:solidFill>
              </a:rPr>
              <a:t>(positive </a:t>
            </a:r>
            <a:r>
              <a:rPr lang="en-US" dirty="0" smtClean="0">
                <a:solidFill>
                  <a:schemeClr val="tx2"/>
                </a:solidFill>
              </a:rPr>
              <a:t>ions)</a:t>
            </a:r>
            <a:endParaRPr lang="en-US" dirty="0">
              <a:solidFill>
                <a:schemeClr val="tx2"/>
              </a:solidFill>
            </a:endParaRPr>
          </a:p>
          <a:p>
            <a:pPr marL="285750" indent="-285750" algn="just">
              <a:spcBef>
                <a:spcPts val="300"/>
              </a:spcBef>
              <a:buFont typeface="Arial" panose="020B0604020202020204" pitchFamily="34" charset="0"/>
              <a:buChar char="•"/>
            </a:pPr>
            <a:r>
              <a:rPr lang="en-US" i="1" dirty="0">
                <a:solidFill>
                  <a:schemeClr val="tx2"/>
                </a:solidFill>
              </a:rPr>
              <a:t>Electrostatic </a:t>
            </a:r>
            <a:r>
              <a:rPr lang="en-US" i="1" dirty="0" smtClean="0">
                <a:solidFill>
                  <a:schemeClr val="tx2"/>
                </a:solidFill>
              </a:rPr>
              <a:t>analyzer (electrons)</a:t>
            </a:r>
          </a:p>
          <a:p>
            <a:pPr algn="just">
              <a:spcBef>
                <a:spcPts val="600"/>
              </a:spcBef>
            </a:pPr>
            <a:r>
              <a:rPr lang="en-US" b="1" dirty="0" smtClean="0">
                <a:solidFill>
                  <a:schemeClr val="tx2"/>
                </a:solidFill>
              </a:rPr>
              <a:t>Archive Status</a:t>
            </a:r>
            <a:r>
              <a:rPr lang="en-US" dirty="0" smtClean="0">
                <a:solidFill>
                  <a:schemeClr val="tx2"/>
                </a:solidFill>
              </a:rPr>
              <a:t> – Ready to receive, archive and disseminate DSCOVR space weather products.</a:t>
            </a:r>
          </a:p>
          <a:p>
            <a:pPr algn="just">
              <a:spcBef>
                <a:spcPts val="600"/>
              </a:spcBef>
            </a:pPr>
            <a:r>
              <a:rPr lang="en-US" b="1" dirty="0" smtClean="0">
                <a:solidFill>
                  <a:schemeClr val="tx2"/>
                </a:solidFill>
              </a:rPr>
              <a:t>Improving scientific data access </a:t>
            </a:r>
            <a:endParaRPr lang="en-US" b="1" dirty="0">
              <a:solidFill>
                <a:schemeClr val="tx2"/>
              </a:solidFill>
            </a:endParaRPr>
          </a:p>
        </p:txBody>
      </p:sp>
      <p:sp>
        <p:nvSpPr>
          <p:cNvPr id="7" name="TextBox 6"/>
          <p:cNvSpPr txBox="1"/>
          <p:nvPr/>
        </p:nvSpPr>
        <p:spPr>
          <a:xfrm>
            <a:off x="4571998" y="1252537"/>
            <a:ext cx="2716323" cy="923330"/>
          </a:xfrm>
          <a:prstGeom prst="rect">
            <a:avLst/>
          </a:prstGeom>
          <a:noFill/>
        </p:spPr>
        <p:txBody>
          <a:bodyPr wrap="square" rtlCol="0">
            <a:spAutoFit/>
          </a:bodyPr>
          <a:lstStyle/>
          <a:p>
            <a:r>
              <a:rPr lang="en-US" b="1" dirty="0" smtClean="0">
                <a:solidFill>
                  <a:schemeClr val="bg1"/>
                </a:solidFill>
              </a:rPr>
              <a:t>Deep Space Climate Observatory (DSCOVR)</a:t>
            </a:r>
          </a:p>
        </p:txBody>
      </p:sp>
      <p:sp>
        <p:nvSpPr>
          <p:cNvPr id="2" name="TextBox 1"/>
          <p:cNvSpPr txBox="1"/>
          <p:nvPr/>
        </p:nvSpPr>
        <p:spPr>
          <a:xfrm>
            <a:off x="4637310" y="6340923"/>
            <a:ext cx="1693733" cy="369332"/>
          </a:xfrm>
          <a:prstGeom prst="rect">
            <a:avLst/>
          </a:prstGeom>
          <a:solidFill>
            <a:schemeClr val="bg1"/>
          </a:solidFill>
          <a:ln w="12700">
            <a:solidFill>
              <a:schemeClr val="tx2"/>
            </a:solidFill>
          </a:ln>
        </p:spPr>
        <p:txBody>
          <a:bodyPr wrap="none" rtlCol="0">
            <a:spAutoFit/>
          </a:bodyPr>
          <a:lstStyle/>
          <a:p>
            <a:r>
              <a:rPr lang="en-US" b="1" dirty="0" smtClean="0">
                <a:solidFill>
                  <a:schemeClr val="tx2"/>
                </a:solidFill>
                <a:hlinkClick r:id="rId4"/>
              </a:rPr>
              <a:t>Launch Video</a:t>
            </a:r>
            <a:endParaRPr lang="en-US" b="1" dirty="0">
              <a:solidFill>
                <a:schemeClr val="tx2"/>
              </a:solidFill>
            </a:endParaRPr>
          </a:p>
        </p:txBody>
      </p:sp>
    </p:spTree>
    <p:extLst>
      <p:ext uri="{BB962C8B-B14F-4D97-AF65-F5344CB8AC3E}">
        <p14:creationId xmlns:p14="http://schemas.microsoft.com/office/powerpoint/2010/main" val="1899835924"/>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rot="10800000" flipV="1">
            <a:off x="8574986" y="6459535"/>
            <a:ext cx="393628" cy="279400"/>
          </a:xfrm>
        </p:spPr>
        <p:txBody>
          <a:bodyPr/>
          <a:lstStyle/>
          <a:p>
            <a:fld id="{0392CAAC-D4E7-4F01-9B5F-C7751E7AFF70}" type="slidenum">
              <a:rPr lang="en-US" smtClean="0"/>
              <a:pPr/>
              <a:t>5</a:t>
            </a:fld>
            <a:endParaRPr lang="en-US" dirty="0"/>
          </a:p>
        </p:txBody>
      </p:sp>
      <p:sp>
        <p:nvSpPr>
          <p:cNvPr id="5" name="Text Box 2"/>
          <p:cNvSpPr txBox="1">
            <a:spLocks noChangeArrowheads="1"/>
          </p:cNvSpPr>
          <p:nvPr/>
        </p:nvSpPr>
        <p:spPr bwMode="auto">
          <a:xfrm>
            <a:off x="1606307" y="76200"/>
            <a:ext cx="5936240" cy="1000274"/>
          </a:xfrm>
          <a:prstGeom prst="rect">
            <a:avLst/>
          </a:prstGeom>
          <a:noFill/>
          <a:ln w="9525">
            <a:noFill/>
            <a:miter lim="800000"/>
            <a:headEnd/>
            <a:tailEnd/>
          </a:ln>
        </p:spPr>
        <p:txBody>
          <a:bodyPr wrap="none">
            <a:spAutoFit/>
          </a:bodyPr>
          <a:lstStyle/>
          <a:p>
            <a:pPr algn="ctr">
              <a:lnSpc>
                <a:spcPct val="90000"/>
              </a:lnSpc>
            </a:pPr>
            <a:r>
              <a:rPr lang="en-US" sz="3200" b="1" dirty="0" smtClean="0">
                <a:solidFill>
                  <a:schemeClr val="tx2"/>
                </a:solidFill>
              </a:rPr>
              <a:t>Solar / Geophysics</a:t>
            </a:r>
            <a:endParaRPr lang="en-US" sz="3200" b="1" dirty="0">
              <a:solidFill>
                <a:schemeClr val="tx2"/>
              </a:solidFill>
            </a:endParaRPr>
          </a:p>
          <a:p>
            <a:pPr algn="ctr">
              <a:lnSpc>
                <a:spcPct val="90000"/>
              </a:lnSpc>
              <a:spcBef>
                <a:spcPts val="600"/>
              </a:spcBef>
            </a:pPr>
            <a:r>
              <a:rPr lang="en-US" sz="2800" dirty="0" smtClean="0">
                <a:solidFill>
                  <a:schemeClr val="tx2"/>
                </a:solidFill>
              </a:rPr>
              <a:t>GOES-R Pre-Post Launch Support  </a:t>
            </a:r>
            <a:endParaRPr lang="en-US" sz="2800" dirty="0">
              <a:solidFill>
                <a:schemeClr val="tx2"/>
              </a:solidFill>
            </a:endParaRPr>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67000"/>
                    </a14:imgEffect>
                  </a14:imgLayer>
                </a14:imgProps>
              </a:ext>
              <a:ext uri="{28A0092B-C50C-407E-A947-70E740481C1C}">
                <a14:useLocalDpi xmlns:a14="http://schemas.microsoft.com/office/drawing/2010/main" val="0"/>
              </a:ext>
            </a:extLst>
          </a:blip>
          <a:srcRect/>
          <a:stretch>
            <a:fillRect/>
          </a:stretch>
        </p:blipFill>
        <p:spPr bwMode="auto">
          <a:xfrm>
            <a:off x="4648200" y="3991905"/>
            <a:ext cx="3657600" cy="2743041"/>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675064" y="5949888"/>
            <a:ext cx="1751614" cy="769441"/>
          </a:xfrm>
          <a:prstGeom prst="rect">
            <a:avLst/>
          </a:prstGeom>
          <a:noFill/>
        </p:spPr>
        <p:txBody>
          <a:bodyPr wrap="square" rtlCol="0">
            <a:spAutoFit/>
          </a:bodyPr>
          <a:lstStyle/>
          <a:p>
            <a:r>
              <a:rPr lang="en-US" sz="1100" b="1" dirty="0" smtClean="0">
                <a:solidFill>
                  <a:schemeClr val="tx2"/>
                </a:solidFill>
              </a:rPr>
              <a:t>Satellite Product Analysis &amp; Distribution Enterprise System (SPADES)</a:t>
            </a:r>
            <a:endParaRPr lang="en-US" sz="1100" b="1" dirty="0">
              <a:solidFill>
                <a:schemeClr val="tx2"/>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1265875"/>
            <a:ext cx="3657600" cy="2384589"/>
          </a:xfrm>
          <a:prstGeom prst="rect">
            <a:avLst/>
          </a:prstGeom>
          <a:ln>
            <a:solidFill>
              <a:schemeClr val="tx2"/>
            </a:solidFill>
          </a:ln>
        </p:spPr>
      </p:pic>
      <p:sp>
        <p:nvSpPr>
          <p:cNvPr id="9" name="TextBox 8"/>
          <p:cNvSpPr txBox="1"/>
          <p:nvPr/>
        </p:nvSpPr>
        <p:spPr>
          <a:xfrm>
            <a:off x="76200" y="1307068"/>
            <a:ext cx="4559261" cy="5224507"/>
          </a:xfrm>
          <a:prstGeom prst="rect">
            <a:avLst/>
          </a:prstGeom>
          <a:noFill/>
        </p:spPr>
        <p:txBody>
          <a:bodyPr wrap="none" rtlCol="0">
            <a:spAutoFit/>
          </a:bodyPr>
          <a:lstStyle/>
          <a:p>
            <a:r>
              <a:rPr lang="en-US" b="1" dirty="0" smtClean="0">
                <a:solidFill>
                  <a:schemeClr val="tx2"/>
                </a:solidFill>
              </a:rPr>
              <a:t>GOES-R Launch: </a:t>
            </a:r>
            <a:r>
              <a:rPr lang="en-US" dirty="0" smtClean="0">
                <a:solidFill>
                  <a:schemeClr val="tx2"/>
                </a:solidFill>
              </a:rPr>
              <a:t>March 2016</a:t>
            </a:r>
          </a:p>
          <a:p>
            <a:pPr>
              <a:spcBef>
                <a:spcPts val="1200"/>
              </a:spcBef>
            </a:pPr>
            <a:r>
              <a:rPr lang="en-US" b="1" dirty="0" smtClean="0">
                <a:solidFill>
                  <a:schemeClr val="tx2"/>
                </a:solidFill>
              </a:rPr>
              <a:t>Space Weather Sensors:</a:t>
            </a:r>
          </a:p>
          <a:p>
            <a:pPr>
              <a:spcBef>
                <a:spcPts val="300"/>
              </a:spcBef>
            </a:pPr>
            <a:r>
              <a:rPr lang="en-US" sz="1600" dirty="0" smtClean="0">
                <a:solidFill>
                  <a:schemeClr val="tx2"/>
                </a:solidFill>
              </a:rPr>
              <a:t>SUVI – Solar </a:t>
            </a:r>
            <a:r>
              <a:rPr lang="en-US" sz="1600" dirty="0" err="1" smtClean="0">
                <a:solidFill>
                  <a:schemeClr val="tx2"/>
                </a:solidFill>
              </a:rPr>
              <a:t>UltraViolet</a:t>
            </a:r>
            <a:r>
              <a:rPr lang="en-US" sz="1600" dirty="0" smtClean="0">
                <a:solidFill>
                  <a:schemeClr val="tx2"/>
                </a:solidFill>
              </a:rPr>
              <a:t> Imager</a:t>
            </a:r>
          </a:p>
          <a:p>
            <a:pPr>
              <a:spcBef>
                <a:spcPts val="300"/>
              </a:spcBef>
            </a:pPr>
            <a:r>
              <a:rPr lang="en-US" sz="1600" dirty="0" smtClean="0">
                <a:solidFill>
                  <a:schemeClr val="tx2"/>
                </a:solidFill>
              </a:rPr>
              <a:t>MAG – Magnetometer</a:t>
            </a:r>
          </a:p>
          <a:p>
            <a:pPr>
              <a:spcBef>
                <a:spcPts val="300"/>
              </a:spcBef>
            </a:pPr>
            <a:r>
              <a:rPr lang="en-US" sz="1600" dirty="0" smtClean="0">
                <a:solidFill>
                  <a:schemeClr val="tx2"/>
                </a:solidFill>
              </a:rPr>
              <a:t>EXIS – EUV and X-Ray Irradiance Sensors</a:t>
            </a:r>
          </a:p>
          <a:p>
            <a:pPr>
              <a:spcBef>
                <a:spcPts val="300"/>
              </a:spcBef>
            </a:pPr>
            <a:r>
              <a:rPr lang="en-US" sz="1600" dirty="0" smtClean="0">
                <a:solidFill>
                  <a:schemeClr val="tx2"/>
                </a:solidFill>
              </a:rPr>
              <a:t>SEISS – Space Environment In-Situ Sensors</a:t>
            </a:r>
          </a:p>
          <a:p>
            <a:pPr>
              <a:spcBef>
                <a:spcPts val="1200"/>
              </a:spcBef>
            </a:pPr>
            <a:r>
              <a:rPr lang="en-US" b="1" dirty="0" smtClean="0">
                <a:solidFill>
                  <a:schemeClr val="tx2"/>
                </a:solidFill>
              </a:rPr>
              <a:t>Assigned Responsibility</a:t>
            </a:r>
            <a:r>
              <a:rPr lang="en-US" sz="1600" b="1" dirty="0" smtClean="0">
                <a:solidFill>
                  <a:schemeClr val="tx2"/>
                </a:solidFill>
              </a:rPr>
              <a:t>:</a:t>
            </a:r>
          </a:p>
          <a:p>
            <a:pPr marL="285750" indent="-285750">
              <a:spcBef>
                <a:spcPts val="300"/>
              </a:spcBef>
              <a:buFont typeface="Arial" panose="020B0604020202020204" pitchFamily="34" charset="0"/>
              <a:buChar char="•"/>
            </a:pPr>
            <a:r>
              <a:rPr lang="en-US" sz="1600" dirty="0" smtClean="0">
                <a:solidFill>
                  <a:schemeClr val="tx2"/>
                </a:solidFill>
              </a:rPr>
              <a:t>Vendor oversight, including calibration</a:t>
            </a:r>
          </a:p>
          <a:p>
            <a:pPr marL="285750" indent="-285750">
              <a:spcBef>
                <a:spcPts val="300"/>
              </a:spcBef>
              <a:buFont typeface="Arial" panose="020B0604020202020204" pitchFamily="34" charset="0"/>
              <a:buChar char="•"/>
            </a:pPr>
            <a:r>
              <a:rPr lang="en-US" sz="1600" dirty="0" smtClean="0">
                <a:solidFill>
                  <a:schemeClr val="tx2"/>
                </a:solidFill>
              </a:rPr>
              <a:t>Pre-launch technical planning</a:t>
            </a:r>
          </a:p>
          <a:p>
            <a:pPr marL="285750" indent="-285750">
              <a:spcBef>
                <a:spcPts val="300"/>
              </a:spcBef>
              <a:buFont typeface="Arial" panose="020B0604020202020204" pitchFamily="34" charset="0"/>
              <a:buChar char="•"/>
            </a:pPr>
            <a:r>
              <a:rPr lang="en-US" sz="1600" dirty="0" smtClean="0">
                <a:solidFill>
                  <a:schemeClr val="tx2"/>
                </a:solidFill>
              </a:rPr>
              <a:t>Post-Launch tests &amp; product </a:t>
            </a:r>
            <a:r>
              <a:rPr lang="en-US" sz="1600" dirty="0">
                <a:solidFill>
                  <a:schemeClr val="tx2"/>
                </a:solidFill>
              </a:rPr>
              <a:t>a</a:t>
            </a:r>
            <a:r>
              <a:rPr lang="en-US" sz="1600" dirty="0" smtClean="0">
                <a:solidFill>
                  <a:schemeClr val="tx2"/>
                </a:solidFill>
              </a:rPr>
              <a:t>ssessment</a:t>
            </a:r>
          </a:p>
          <a:p>
            <a:pPr marL="285750" indent="-285750">
              <a:spcBef>
                <a:spcPts val="300"/>
              </a:spcBef>
              <a:buFont typeface="Arial" panose="020B0604020202020204" pitchFamily="34" charset="0"/>
              <a:buChar char="•"/>
            </a:pPr>
            <a:r>
              <a:rPr lang="en-US" sz="1600" dirty="0" smtClean="0">
                <a:solidFill>
                  <a:schemeClr val="tx2"/>
                </a:solidFill>
              </a:rPr>
              <a:t>L1b product calibration/validation</a:t>
            </a:r>
          </a:p>
          <a:p>
            <a:pPr marL="285750" indent="-285750">
              <a:spcBef>
                <a:spcPts val="300"/>
              </a:spcBef>
              <a:buFont typeface="Arial" panose="020B0604020202020204" pitchFamily="34" charset="0"/>
              <a:buChar char="•"/>
            </a:pPr>
            <a:r>
              <a:rPr lang="en-US" sz="1600" dirty="0" smtClean="0">
                <a:solidFill>
                  <a:schemeClr val="tx2"/>
                </a:solidFill>
              </a:rPr>
              <a:t>L2+ algorithm development &amp; demonstration</a:t>
            </a:r>
          </a:p>
          <a:p>
            <a:pPr marL="285750" indent="-285750">
              <a:spcBef>
                <a:spcPts val="300"/>
              </a:spcBef>
              <a:buFont typeface="Arial" panose="020B0604020202020204" pitchFamily="34" charset="0"/>
              <a:buChar char="•"/>
            </a:pPr>
            <a:r>
              <a:rPr lang="en-US" sz="1600" dirty="0" smtClean="0">
                <a:solidFill>
                  <a:schemeClr val="tx2"/>
                </a:solidFill>
              </a:rPr>
              <a:t>Long-term Operations &amp; Maintenance (O&amp;M)</a:t>
            </a:r>
          </a:p>
          <a:p>
            <a:pPr marL="285750" indent="-285750">
              <a:spcBef>
                <a:spcPts val="300"/>
              </a:spcBef>
              <a:buFont typeface="Arial" panose="020B0604020202020204" pitchFamily="34" charset="0"/>
              <a:buChar char="•"/>
            </a:pPr>
            <a:r>
              <a:rPr lang="en-US" sz="1600" dirty="0" smtClean="0">
                <a:solidFill>
                  <a:schemeClr val="tx2"/>
                </a:solidFill>
              </a:rPr>
              <a:t>Data </a:t>
            </a:r>
            <a:r>
              <a:rPr lang="en-US" sz="1600" dirty="0">
                <a:solidFill>
                  <a:schemeClr val="tx2"/>
                </a:solidFill>
              </a:rPr>
              <a:t>s</a:t>
            </a:r>
            <a:r>
              <a:rPr lang="en-US" sz="1600" dirty="0" smtClean="0">
                <a:solidFill>
                  <a:schemeClr val="tx2"/>
                </a:solidFill>
              </a:rPr>
              <a:t>tewardship / archive</a:t>
            </a:r>
          </a:p>
          <a:p>
            <a:pPr>
              <a:spcBef>
                <a:spcPts val="1200"/>
              </a:spcBef>
            </a:pPr>
            <a:r>
              <a:rPr lang="en-US" b="1" dirty="0" smtClean="0">
                <a:solidFill>
                  <a:schemeClr val="tx2"/>
                </a:solidFill>
              </a:rPr>
              <a:t>GOES-R / S / T / U – Through 2036</a:t>
            </a:r>
          </a:p>
          <a:p>
            <a:pPr>
              <a:spcBef>
                <a:spcPts val="1200"/>
              </a:spcBef>
            </a:pPr>
            <a:r>
              <a:rPr lang="en-US" b="1" dirty="0" smtClean="0">
                <a:solidFill>
                  <a:schemeClr val="tx2"/>
                </a:solidFill>
              </a:rPr>
              <a:t>SPADES </a:t>
            </a:r>
            <a:r>
              <a:rPr lang="en-US" b="1" dirty="0" smtClean="0">
                <a:solidFill>
                  <a:schemeClr val="tx2"/>
                </a:solidFill>
                <a:hlinkClick r:id="rId6"/>
              </a:rPr>
              <a:t>PDR</a:t>
            </a:r>
            <a:r>
              <a:rPr lang="en-US" b="1" dirty="0" smtClean="0">
                <a:solidFill>
                  <a:schemeClr val="tx2"/>
                </a:solidFill>
              </a:rPr>
              <a:t> (</a:t>
            </a:r>
            <a:r>
              <a:rPr lang="en-US" dirty="0" smtClean="0">
                <a:solidFill>
                  <a:schemeClr val="tx2"/>
                </a:solidFill>
              </a:rPr>
              <a:t>P/W: </a:t>
            </a:r>
            <a:r>
              <a:rPr lang="en-US" dirty="0">
                <a:solidFill>
                  <a:schemeClr val="tx2"/>
                </a:solidFill>
              </a:rPr>
              <a:t>Spades2014## </a:t>
            </a:r>
            <a:r>
              <a:rPr lang="en-US" sz="1600" dirty="0">
                <a:solidFill>
                  <a:schemeClr val="tx2"/>
                </a:solidFill>
              </a:rPr>
              <a:t>)</a:t>
            </a:r>
            <a:endParaRPr lang="en-US" b="1" dirty="0" smtClean="0">
              <a:solidFill>
                <a:schemeClr val="tx2"/>
              </a:solidFill>
            </a:endParaRPr>
          </a:p>
        </p:txBody>
      </p:sp>
    </p:spTree>
    <p:extLst>
      <p:ext uri="{BB962C8B-B14F-4D97-AF65-F5344CB8AC3E}">
        <p14:creationId xmlns:p14="http://schemas.microsoft.com/office/powerpoint/2010/main" val="194526994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43000" y="76200"/>
            <a:ext cx="6838356" cy="9906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n-lt"/>
                <a:ea typeface="+mj-ea"/>
                <a:cs typeface="+mj-cs"/>
              </a:defRPr>
            </a:lvl1pPr>
          </a:lstStyle>
          <a:p>
            <a:pPr algn="ctr" fontAlgn="auto">
              <a:spcAft>
                <a:spcPts val="0"/>
              </a:spcAft>
            </a:pPr>
            <a:r>
              <a:rPr lang="en-US" sz="4000" b="1" dirty="0" smtClean="0"/>
              <a:t>Solar / Geophysics</a:t>
            </a:r>
            <a:endParaRPr lang="en-US" sz="3200" b="1" dirty="0" smtClean="0"/>
          </a:p>
          <a:p>
            <a:pPr algn="ctr" fontAlgn="auto">
              <a:spcAft>
                <a:spcPts val="0"/>
              </a:spcAft>
            </a:pPr>
            <a:r>
              <a:rPr lang="en-US" sz="2800" b="1" dirty="0" smtClean="0"/>
              <a:t>POES/MetOp –</a:t>
            </a:r>
            <a:r>
              <a:rPr lang="en-US" sz="2800" b="1" dirty="0"/>
              <a:t> </a:t>
            </a:r>
            <a:r>
              <a:rPr lang="en-US" sz="2800" b="1" dirty="0" smtClean="0"/>
              <a:t>Processing / Archive / Products </a:t>
            </a:r>
            <a:r>
              <a:rPr lang="en-US" sz="2800" dirty="0" smtClean="0"/>
              <a:t> </a:t>
            </a:r>
          </a:p>
        </p:txBody>
      </p:sp>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85819"/>
            <a:ext cx="2971800" cy="292649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9001" y="1218227"/>
            <a:ext cx="4876799" cy="1985159"/>
          </a:xfrm>
          <a:prstGeom prst="rect">
            <a:avLst/>
          </a:prstGeom>
          <a:noFill/>
        </p:spPr>
        <p:txBody>
          <a:bodyPr wrap="square" rtlCol="0">
            <a:spAutoFit/>
          </a:bodyPr>
          <a:lstStyle/>
          <a:p>
            <a:pPr algn="just"/>
            <a:r>
              <a:rPr lang="en-US" b="1" dirty="0" smtClean="0">
                <a:solidFill>
                  <a:schemeClr val="tx2"/>
                </a:solidFill>
              </a:rPr>
              <a:t>Space Environment Monitor (POES/MetOp)</a:t>
            </a:r>
          </a:p>
          <a:p>
            <a:pPr marL="285750" indent="-285750" algn="just">
              <a:spcBef>
                <a:spcPts val="600"/>
              </a:spcBef>
              <a:buFont typeface="Arial" panose="020B0604020202020204" pitchFamily="34" charset="0"/>
              <a:buChar char="•"/>
            </a:pPr>
            <a:r>
              <a:rPr lang="en-US" b="1" dirty="0" smtClean="0">
                <a:solidFill>
                  <a:schemeClr val="tx2"/>
                </a:solidFill>
              </a:rPr>
              <a:t>Roles and Responsibilities:</a:t>
            </a:r>
          </a:p>
          <a:p>
            <a:pPr marL="742950" lvl="1" indent="-285750" algn="just">
              <a:spcBef>
                <a:spcPts val="300"/>
              </a:spcBef>
              <a:buFont typeface="Wingdings" panose="05000000000000000000" pitchFamily="2" charset="2"/>
              <a:buChar char="ü"/>
            </a:pPr>
            <a:r>
              <a:rPr lang="en-US" dirty="0" smtClean="0">
                <a:solidFill>
                  <a:schemeClr val="tx2"/>
                </a:solidFill>
              </a:rPr>
              <a:t>Real-time </a:t>
            </a:r>
            <a:r>
              <a:rPr lang="en-US" dirty="0">
                <a:solidFill>
                  <a:schemeClr val="tx2"/>
                </a:solidFill>
              </a:rPr>
              <a:t>D</a:t>
            </a:r>
            <a:r>
              <a:rPr lang="en-US" dirty="0" smtClean="0">
                <a:solidFill>
                  <a:schemeClr val="tx2"/>
                </a:solidFill>
              </a:rPr>
              <a:t>ata Processing</a:t>
            </a:r>
          </a:p>
          <a:p>
            <a:pPr marL="742950" lvl="1" indent="-285750" algn="just">
              <a:spcBef>
                <a:spcPts val="300"/>
              </a:spcBef>
              <a:buFont typeface="Wingdings" panose="05000000000000000000" pitchFamily="2" charset="2"/>
              <a:buChar char="ü"/>
            </a:pPr>
            <a:r>
              <a:rPr lang="en-US" dirty="0" smtClean="0">
                <a:solidFill>
                  <a:schemeClr val="tx2"/>
                </a:solidFill>
              </a:rPr>
              <a:t>Daily “Belt Indices” (AFWA)</a:t>
            </a:r>
          </a:p>
          <a:p>
            <a:pPr marL="742950" lvl="1" indent="-285750" algn="just">
              <a:spcBef>
                <a:spcPts val="300"/>
              </a:spcBef>
              <a:buFont typeface="Wingdings" panose="05000000000000000000" pitchFamily="2" charset="2"/>
              <a:buChar char="ü"/>
            </a:pPr>
            <a:r>
              <a:rPr lang="en-US" dirty="0" smtClean="0">
                <a:solidFill>
                  <a:schemeClr val="tx2"/>
                </a:solidFill>
              </a:rPr>
              <a:t>Archive and Dissemination</a:t>
            </a:r>
          </a:p>
          <a:p>
            <a:pPr marL="742950" lvl="1" indent="-285750" algn="just">
              <a:spcBef>
                <a:spcPts val="300"/>
              </a:spcBef>
              <a:buFont typeface="Wingdings" panose="05000000000000000000" pitchFamily="2" charset="2"/>
              <a:buChar char="ü"/>
            </a:pPr>
            <a:r>
              <a:rPr lang="en-US" dirty="0" smtClean="0">
                <a:solidFill>
                  <a:schemeClr val="tx2"/>
                </a:solidFill>
              </a:rPr>
              <a:t>Satellite Anomaly Resolution</a:t>
            </a:r>
          </a:p>
        </p:txBody>
      </p:sp>
      <p:pic>
        <p:nvPicPr>
          <p:cNvPr id="6" name="Picture 2" descr="http://www.swpc.noaa.gov/tiger/gif/beltinde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193984"/>
            <a:ext cx="4171356" cy="3151075"/>
          </a:xfrm>
          <a:prstGeom prst="rect">
            <a:avLst/>
          </a:prstGeom>
          <a:noFill/>
          <a:ln w="19050">
            <a:solidFill>
              <a:srgbClr val="000099"/>
            </a:solidFill>
          </a:ln>
          <a:extLst>
            <a:ext uri="{909E8E84-426E-40DD-AFC4-6F175D3DCCD1}">
              <a14:hiddenFill xmlns:a14="http://schemas.microsoft.com/office/drawing/2010/main">
                <a:solidFill>
                  <a:srgbClr val="FFFFFF"/>
                </a:solidFill>
              </a14:hiddenFill>
            </a:ext>
          </a:extLst>
        </p:spPr>
      </p:pic>
      <p:pic>
        <p:nvPicPr>
          <p:cNvPr id="7174" name="Picture 6" descr="http://www.noaa.gov/features/02_monitoring/images/noaa-18po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4390090"/>
            <a:ext cx="2971800" cy="2086910"/>
          </a:xfrm>
          <a:prstGeom prst="rect">
            <a:avLst/>
          </a:prstGeom>
          <a:noFill/>
          <a:ln w="12700">
            <a:solidFill>
              <a:srgbClr val="FF0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45870" y="6471555"/>
            <a:ext cx="5112169" cy="338554"/>
          </a:xfrm>
          <a:prstGeom prst="rect">
            <a:avLst/>
          </a:prstGeom>
          <a:noFill/>
        </p:spPr>
        <p:txBody>
          <a:bodyPr wrap="none" rtlCol="0">
            <a:spAutoFit/>
          </a:bodyPr>
          <a:lstStyle/>
          <a:p>
            <a:pPr algn="r"/>
            <a:r>
              <a:rPr lang="en-US" sz="1600" dirty="0">
                <a:solidFill>
                  <a:schemeClr val="tx2"/>
                </a:solidFill>
                <a:hlinkClick r:id="rId6"/>
              </a:rPr>
              <a:t>http://</a:t>
            </a:r>
            <a:r>
              <a:rPr lang="en-US" sz="1600" dirty="0" smtClean="0">
                <a:solidFill>
                  <a:schemeClr val="tx2"/>
                </a:solidFill>
                <a:hlinkClick r:id="rId6"/>
              </a:rPr>
              <a:t>www.ngdc.noaa.gov/stp/satellite/poes/index.html</a:t>
            </a:r>
            <a:endParaRPr lang="en-US" sz="1600" dirty="0" smtClean="0">
              <a:solidFill>
                <a:schemeClr val="tx2"/>
              </a:solidFill>
            </a:endParaRPr>
          </a:p>
        </p:txBody>
      </p:sp>
    </p:spTree>
    <p:extLst>
      <p:ext uri="{BB962C8B-B14F-4D97-AF65-F5344CB8AC3E}">
        <p14:creationId xmlns:p14="http://schemas.microsoft.com/office/powerpoint/2010/main" val="1996436020"/>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0"/>
          <p:cNvGrpSpPr>
            <a:grpSpLocks/>
          </p:cNvGrpSpPr>
          <p:nvPr/>
        </p:nvGrpSpPr>
        <p:grpSpPr bwMode="auto">
          <a:xfrm>
            <a:off x="230180" y="1289054"/>
            <a:ext cx="2591462" cy="5513476"/>
            <a:chOff x="445118" y="1175266"/>
            <a:chExt cx="2590742" cy="5513262"/>
          </a:xfrm>
        </p:grpSpPr>
        <p:sp>
          <p:nvSpPr>
            <p:cNvPr id="6154" name="TextBox 5"/>
            <p:cNvSpPr txBox="1">
              <a:spLocks noChangeArrowheads="1"/>
            </p:cNvSpPr>
            <p:nvPr/>
          </p:nvSpPr>
          <p:spPr bwMode="auto">
            <a:xfrm>
              <a:off x="445486" y="4626505"/>
              <a:ext cx="2590374" cy="206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227013" algn="l"/>
                  <a:tab pos="1376363" algn="l"/>
                  <a:tab pos="2743200" algn="l"/>
                </a:tabLst>
                <a:defRPr sz="1600">
                  <a:solidFill>
                    <a:schemeClr val="tx1"/>
                  </a:solidFill>
                  <a:latin typeface="Arial" charset="0"/>
                </a:defRPr>
              </a:lvl1pPr>
              <a:lvl2pPr marL="742950" indent="-285750" eaLnBrk="0" hangingPunct="0">
                <a:tabLst>
                  <a:tab pos="227013" algn="l"/>
                  <a:tab pos="1376363" algn="l"/>
                  <a:tab pos="2743200" algn="l"/>
                </a:tabLst>
                <a:defRPr sz="1600">
                  <a:solidFill>
                    <a:schemeClr val="tx1"/>
                  </a:solidFill>
                  <a:latin typeface="Arial" charset="0"/>
                </a:defRPr>
              </a:lvl2pPr>
              <a:lvl3pPr marL="1143000" indent="-228600" eaLnBrk="0" hangingPunct="0">
                <a:tabLst>
                  <a:tab pos="227013" algn="l"/>
                  <a:tab pos="1376363" algn="l"/>
                  <a:tab pos="2743200" algn="l"/>
                </a:tabLst>
                <a:defRPr sz="1600">
                  <a:solidFill>
                    <a:schemeClr val="tx1"/>
                  </a:solidFill>
                  <a:latin typeface="Arial" charset="0"/>
                </a:defRPr>
              </a:lvl3pPr>
              <a:lvl4pPr marL="1600200" indent="-228600" eaLnBrk="0" hangingPunct="0">
                <a:tabLst>
                  <a:tab pos="227013" algn="l"/>
                  <a:tab pos="1376363" algn="l"/>
                  <a:tab pos="2743200" algn="l"/>
                </a:tabLst>
                <a:defRPr sz="1600">
                  <a:solidFill>
                    <a:schemeClr val="tx1"/>
                  </a:solidFill>
                  <a:latin typeface="Arial" charset="0"/>
                </a:defRPr>
              </a:lvl4pPr>
              <a:lvl5pPr marL="2057400" indent="-228600" eaLnBrk="0" hangingPunct="0">
                <a:tabLst>
                  <a:tab pos="227013" algn="l"/>
                  <a:tab pos="1376363" algn="l"/>
                  <a:tab pos="2743200" algn="l"/>
                </a:tabLst>
                <a:defRPr sz="1600">
                  <a:solidFill>
                    <a:schemeClr val="tx1"/>
                  </a:solidFill>
                  <a:latin typeface="Arial" charset="0"/>
                </a:defRPr>
              </a:lvl5pPr>
              <a:lvl6pPr marL="2514600" indent="-228600" algn="ctr" eaLnBrk="0" fontAlgn="base" hangingPunct="0">
                <a:spcBef>
                  <a:spcPct val="20000"/>
                </a:spcBef>
                <a:spcAft>
                  <a:spcPct val="0"/>
                </a:spcAft>
                <a:tabLst>
                  <a:tab pos="227013" algn="l"/>
                  <a:tab pos="1376363" algn="l"/>
                  <a:tab pos="2743200" algn="l"/>
                </a:tabLst>
                <a:defRPr sz="1600">
                  <a:solidFill>
                    <a:schemeClr val="tx1"/>
                  </a:solidFill>
                  <a:latin typeface="Arial" charset="0"/>
                </a:defRPr>
              </a:lvl6pPr>
              <a:lvl7pPr marL="2971800" indent="-228600" algn="ctr" eaLnBrk="0" fontAlgn="base" hangingPunct="0">
                <a:spcBef>
                  <a:spcPct val="20000"/>
                </a:spcBef>
                <a:spcAft>
                  <a:spcPct val="0"/>
                </a:spcAft>
                <a:tabLst>
                  <a:tab pos="227013" algn="l"/>
                  <a:tab pos="1376363" algn="l"/>
                  <a:tab pos="2743200" algn="l"/>
                </a:tabLst>
                <a:defRPr sz="1600">
                  <a:solidFill>
                    <a:schemeClr val="tx1"/>
                  </a:solidFill>
                  <a:latin typeface="Arial" charset="0"/>
                </a:defRPr>
              </a:lvl7pPr>
              <a:lvl8pPr marL="3429000" indent="-228600" algn="ctr" eaLnBrk="0" fontAlgn="base" hangingPunct="0">
                <a:spcBef>
                  <a:spcPct val="20000"/>
                </a:spcBef>
                <a:spcAft>
                  <a:spcPct val="0"/>
                </a:spcAft>
                <a:tabLst>
                  <a:tab pos="227013" algn="l"/>
                  <a:tab pos="1376363" algn="l"/>
                  <a:tab pos="2743200" algn="l"/>
                </a:tabLst>
                <a:defRPr sz="1600">
                  <a:solidFill>
                    <a:schemeClr val="tx1"/>
                  </a:solidFill>
                  <a:latin typeface="Arial" charset="0"/>
                </a:defRPr>
              </a:lvl8pPr>
              <a:lvl9pPr marL="3886200" indent="-228600" algn="ctr" eaLnBrk="0" fontAlgn="base" hangingPunct="0">
                <a:spcBef>
                  <a:spcPct val="20000"/>
                </a:spcBef>
                <a:spcAft>
                  <a:spcPct val="0"/>
                </a:spcAft>
                <a:tabLst>
                  <a:tab pos="227013" algn="l"/>
                  <a:tab pos="1376363" algn="l"/>
                  <a:tab pos="2743200" algn="l"/>
                </a:tabLst>
                <a:defRPr sz="1600">
                  <a:solidFill>
                    <a:schemeClr val="tx1"/>
                  </a:solidFill>
                  <a:latin typeface="Arial" charset="0"/>
                </a:defRPr>
              </a:lvl9pPr>
            </a:lstStyle>
            <a:p>
              <a:pPr eaLnBrk="1" hangingPunct="1">
                <a:lnSpc>
                  <a:spcPct val="125000"/>
                </a:lnSpc>
              </a:pPr>
              <a:r>
                <a:rPr lang="en-US" u="sng" dirty="0" smtClean="0">
                  <a:solidFill>
                    <a:schemeClr val="tx2"/>
                  </a:solidFill>
                </a:rPr>
                <a:t>Case </a:t>
              </a:r>
              <a:r>
                <a:rPr lang="en-US" u="sng" dirty="0">
                  <a:solidFill>
                    <a:schemeClr val="tx2"/>
                  </a:solidFill>
                </a:rPr>
                <a:t>1 – Galaxy-15</a:t>
              </a:r>
            </a:p>
            <a:p>
              <a:pPr eaLnBrk="1" hangingPunct="1">
                <a:lnSpc>
                  <a:spcPct val="125000"/>
                </a:lnSpc>
              </a:pPr>
              <a:r>
                <a:rPr lang="en-US" dirty="0">
                  <a:solidFill>
                    <a:schemeClr val="tx2"/>
                  </a:solidFill>
                </a:rPr>
                <a:t>Orbit: Geosynchronous</a:t>
              </a:r>
            </a:p>
            <a:p>
              <a:pPr eaLnBrk="1" hangingPunct="1">
                <a:lnSpc>
                  <a:spcPct val="125000"/>
                </a:lnSpc>
              </a:pPr>
              <a:r>
                <a:rPr lang="en-US" dirty="0">
                  <a:solidFill>
                    <a:schemeClr val="tx2"/>
                  </a:solidFill>
                </a:rPr>
                <a:t>Anomaly Date:</a:t>
              </a:r>
            </a:p>
            <a:p>
              <a:pPr eaLnBrk="1" hangingPunct="1"/>
              <a:r>
                <a:rPr lang="en-US" dirty="0">
                  <a:solidFill>
                    <a:schemeClr val="tx2"/>
                  </a:solidFill>
                </a:rPr>
                <a:t>	05 April 2010 @09:48</a:t>
              </a:r>
            </a:p>
            <a:p>
              <a:pPr eaLnBrk="1" hangingPunct="1">
                <a:lnSpc>
                  <a:spcPct val="125000"/>
                </a:lnSpc>
              </a:pPr>
              <a:r>
                <a:rPr lang="en-US" dirty="0">
                  <a:solidFill>
                    <a:schemeClr val="tx2"/>
                  </a:solidFill>
                </a:rPr>
                <a:t>Probable Cause:</a:t>
              </a:r>
            </a:p>
            <a:p>
              <a:pPr eaLnBrk="1" hangingPunct="1"/>
              <a:r>
                <a:rPr lang="en-US" dirty="0">
                  <a:solidFill>
                    <a:schemeClr val="tx2"/>
                  </a:solidFill>
                </a:rPr>
                <a:t>	</a:t>
              </a:r>
              <a:r>
                <a:rPr lang="en-US" b="1" i="1" dirty="0">
                  <a:solidFill>
                    <a:schemeClr val="tx2"/>
                  </a:solidFill>
                </a:rPr>
                <a:t>Internal </a:t>
              </a:r>
              <a:r>
                <a:rPr lang="en-US" b="1" i="1" dirty="0" smtClean="0">
                  <a:solidFill>
                    <a:schemeClr val="tx2"/>
                  </a:solidFill>
                </a:rPr>
                <a:t>Charging/ESD</a:t>
              </a:r>
            </a:p>
            <a:p>
              <a:pPr eaLnBrk="1" hangingPunct="1"/>
              <a:r>
                <a:rPr lang="en-US" dirty="0" smtClean="0">
                  <a:solidFill>
                    <a:schemeClr val="tx2"/>
                  </a:solidFill>
                  <a:hlinkClick r:id="rId3"/>
                </a:rPr>
                <a:t>Report</a:t>
              </a:r>
              <a:r>
                <a:rPr lang="en-US" b="1" dirty="0" smtClean="0">
                  <a:solidFill>
                    <a:schemeClr val="tx2"/>
                  </a:solidFill>
                  <a:hlinkClick r:id="rId3"/>
                </a:rPr>
                <a:t> </a:t>
              </a:r>
              <a:endParaRPr lang="en-US" b="1" dirty="0">
                <a:solidFill>
                  <a:schemeClr val="tx2"/>
                </a:solidFill>
              </a:endParaRPr>
            </a:p>
          </p:txBody>
        </p:sp>
        <p:pic>
          <p:nvPicPr>
            <p:cNvPr id="6155" name="Picture 2" descr="http://www.gpsworld.com/files/gpsworld/nodes/2010/9841/Galaxy_15_photo.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118" y="1175266"/>
              <a:ext cx="2286000" cy="342900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147" name="Group 11"/>
          <p:cNvGrpSpPr>
            <a:grpSpLocks/>
          </p:cNvGrpSpPr>
          <p:nvPr/>
        </p:nvGrpSpPr>
        <p:grpSpPr bwMode="auto">
          <a:xfrm>
            <a:off x="3136886" y="1289054"/>
            <a:ext cx="2562240" cy="5513522"/>
            <a:chOff x="3190923" y="1175266"/>
            <a:chExt cx="2561336" cy="5513235"/>
          </a:xfrm>
        </p:grpSpPr>
        <p:sp>
          <p:nvSpPr>
            <p:cNvPr id="6152" name="TextBox 6"/>
            <p:cNvSpPr txBox="1">
              <a:spLocks noChangeArrowheads="1"/>
            </p:cNvSpPr>
            <p:nvPr/>
          </p:nvSpPr>
          <p:spPr bwMode="auto">
            <a:xfrm>
              <a:off x="3190923" y="4626505"/>
              <a:ext cx="2561336" cy="206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227013" algn="l"/>
                  <a:tab pos="1376363" algn="l"/>
                  <a:tab pos="2743200" algn="l"/>
                </a:tabLst>
                <a:defRPr sz="1600">
                  <a:solidFill>
                    <a:schemeClr val="tx1"/>
                  </a:solidFill>
                  <a:latin typeface="Arial" charset="0"/>
                </a:defRPr>
              </a:lvl1pPr>
              <a:lvl2pPr marL="742950" indent="-285750" eaLnBrk="0" hangingPunct="0">
                <a:tabLst>
                  <a:tab pos="227013" algn="l"/>
                  <a:tab pos="1376363" algn="l"/>
                  <a:tab pos="2743200" algn="l"/>
                </a:tabLst>
                <a:defRPr sz="1600">
                  <a:solidFill>
                    <a:schemeClr val="tx1"/>
                  </a:solidFill>
                  <a:latin typeface="Arial" charset="0"/>
                </a:defRPr>
              </a:lvl2pPr>
              <a:lvl3pPr marL="1143000" indent="-228600" eaLnBrk="0" hangingPunct="0">
                <a:tabLst>
                  <a:tab pos="227013" algn="l"/>
                  <a:tab pos="1376363" algn="l"/>
                  <a:tab pos="2743200" algn="l"/>
                </a:tabLst>
                <a:defRPr sz="1600">
                  <a:solidFill>
                    <a:schemeClr val="tx1"/>
                  </a:solidFill>
                  <a:latin typeface="Arial" charset="0"/>
                </a:defRPr>
              </a:lvl3pPr>
              <a:lvl4pPr marL="1600200" indent="-228600" eaLnBrk="0" hangingPunct="0">
                <a:tabLst>
                  <a:tab pos="227013" algn="l"/>
                  <a:tab pos="1376363" algn="l"/>
                  <a:tab pos="2743200" algn="l"/>
                </a:tabLst>
                <a:defRPr sz="1600">
                  <a:solidFill>
                    <a:schemeClr val="tx1"/>
                  </a:solidFill>
                  <a:latin typeface="Arial" charset="0"/>
                </a:defRPr>
              </a:lvl4pPr>
              <a:lvl5pPr marL="2057400" indent="-228600" eaLnBrk="0" hangingPunct="0">
                <a:tabLst>
                  <a:tab pos="227013" algn="l"/>
                  <a:tab pos="1376363" algn="l"/>
                  <a:tab pos="2743200" algn="l"/>
                </a:tabLst>
                <a:defRPr sz="1600">
                  <a:solidFill>
                    <a:schemeClr val="tx1"/>
                  </a:solidFill>
                  <a:latin typeface="Arial" charset="0"/>
                </a:defRPr>
              </a:lvl5pPr>
              <a:lvl6pPr marL="2514600" indent="-228600" algn="ctr" eaLnBrk="0" fontAlgn="base" hangingPunct="0">
                <a:spcBef>
                  <a:spcPct val="20000"/>
                </a:spcBef>
                <a:spcAft>
                  <a:spcPct val="0"/>
                </a:spcAft>
                <a:tabLst>
                  <a:tab pos="227013" algn="l"/>
                  <a:tab pos="1376363" algn="l"/>
                  <a:tab pos="2743200" algn="l"/>
                </a:tabLst>
                <a:defRPr sz="1600">
                  <a:solidFill>
                    <a:schemeClr val="tx1"/>
                  </a:solidFill>
                  <a:latin typeface="Arial" charset="0"/>
                </a:defRPr>
              </a:lvl6pPr>
              <a:lvl7pPr marL="2971800" indent="-228600" algn="ctr" eaLnBrk="0" fontAlgn="base" hangingPunct="0">
                <a:spcBef>
                  <a:spcPct val="20000"/>
                </a:spcBef>
                <a:spcAft>
                  <a:spcPct val="0"/>
                </a:spcAft>
                <a:tabLst>
                  <a:tab pos="227013" algn="l"/>
                  <a:tab pos="1376363" algn="l"/>
                  <a:tab pos="2743200" algn="l"/>
                </a:tabLst>
                <a:defRPr sz="1600">
                  <a:solidFill>
                    <a:schemeClr val="tx1"/>
                  </a:solidFill>
                  <a:latin typeface="Arial" charset="0"/>
                </a:defRPr>
              </a:lvl7pPr>
              <a:lvl8pPr marL="3429000" indent="-228600" algn="ctr" eaLnBrk="0" fontAlgn="base" hangingPunct="0">
                <a:spcBef>
                  <a:spcPct val="20000"/>
                </a:spcBef>
                <a:spcAft>
                  <a:spcPct val="0"/>
                </a:spcAft>
                <a:tabLst>
                  <a:tab pos="227013" algn="l"/>
                  <a:tab pos="1376363" algn="l"/>
                  <a:tab pos="2743200" algn="l"/>
                </a:tabLst>
                <a:defRPr sz="1600">
                  <a:solidFill>
                    <a:schemeClr val="tx1"/>
                  </a:solidFill>
                  <a:latin typeface="Arial" charset="0"/>
                </a:defRPr>
              </a:lvl8pPr>
              <a:lvl9pPr marL="3886200" indent="-228600" algn="ctr" eaLnBrk="0" fontAlgn="base" hangingPunct="0">
                <a:spcBef>
                  <a:spcPct val="20000"/>
                </a:spcBef>
                <a:spcAft>
                  <a:spcPct val="0"/>
                </a:spcAft>
                <a:tabLst>
                  <a:tab pos="227013" algn="l"/>
                  <a:tab pos="1376363" algn="l"/>
                  <a:tab pos="2743200" algn="l"/>
                </a:tabLst>
                <a:defRPr sz="1600">
                  <a:solidFill>
                    <a:schemeClr val="tx1"/>
                  </a:solidFill>
                  <a:latin typeface="Arial" charset="0"/>
                </a:defRPr>
              </a:lvl9pPr>
            </a:lstStyle>
            <a:p>
              <a:pPr eaLnBrk="1" hangingPunct="1">
                <a:lnSpc>
                  <a:spcPct val="125000"/>
                </a:lnSpc>
              </a:pPr>
              <a:r>
                <a:rPr lang="en-US" u="sng" dirty="0" smtClean="0">
                  <a:solidFill>
                    <a:schemeClr val="tx2"/>
                  </a:solidFill>
                </a:rPr>
                <a:t>Case </a:t>
              </a:r>
              <a:r>
                <a:rPr lang="en-US" u="sng" dirty="0">
                  <a:solidFill>
                    <a:schemeClr val="tx2"/>
                  </a:solidFill>
                </a:rPr>
                <a:t>2 – SkyTerra-1</a:t>
              </a:r>
            </a:p>
            <a:p>
              <a:pPr eaLnBrk="1" hangingPunct="1">
                <a:lnSpc>
                  <a:spcPct val="125000"/>
                </a:lnSpc>
              </a:pPr>
              <a:r>
                <a:rPr lang="en-US" dirty="0">
                  <a:solidFill>
                    <a:schemeClr val="tx2"/>
                  </a:solidFill>
                </a:rPr>
                <a:t>Orbit: Geosynchronous</a:t>
              </a:r>
            </a:p>
            <a:p>
              <a:pPr eaLnBrk="1" hangingPunct="1">
                <a:lnSpc>
                  <a:spcPct val="125000"/>
                </a:lnSpc>
              </a:pPr>
              <a:r>
                <a:rPr lang="en-US" dirty="0">
                  <a:solidFill>
                    <a:schemeClr val="tx2"/>
                  </a:solidFill>
                </a:rPr>
                <a:t>Anomaly Date:</a:t>
              </a:r>
            </a:p>
            <a:p>
              <a:pPr eaLnBrk="1" hangingPunct="1"/>
              <a:r>
                <a:rPr lang="en-US" dirty="0">
                  <a:solidFill>
                    <a:schemeClr val="tx2"/>
                  </a:solidFill>
                </a:rPr>
                <a:t>	07 March 2012 @14:43</a:t>
              </a:r>
            </a:p>
            <a:p>
              <a:pPr eaLnBrk="1" hangingPunct="1">
                <a:lnSpc>
                  <a:spcPct val="125000"/>
                </a:lnSpc>
              </a:pPr>
              <a:r>
                <a:rPr lang="en-US" dirty="0">
                  <a:solidFill>
                    <a:schemeClr val="tx2"/>
                  </a:solidFill>
                </a:rPr>
                <a:t>Probable Cause:</a:t>
              </a:r>
            </a:p>
            <a:p>
              <a:pPr eaLnBrk="1" hangingPunct="1"/>
              <a:r>
                <a:rPr lang="en-US" dirty="0">
                  <a:solidFill>
                    <a:schemeClr val="tx2"/>
                  </a:solidFill>
                </a:rPr>
                <a:t>	</a:t>
              </a:r>
              <a:r>
                <a:rPr lang="en-US" b="1" i="1" dirty="0">
                  <a:solidFill>
                    <a:schemeClr val="tx2"/>
                  </a:solidFill>
                </a:rPr>
                <a:t>Single-Event </a:t>
              </a:r>
              <a:r>
                <a:rPr lang="en-US" b="1" i="1" dirty="0" smtClean="0">
                  <a:solidFill>
                    <a:schemeClr val="tx2"/>
                  </a:solidFill>
                </a:rPr>
                <a:t>Upset</a:t>
              </a:r>
            </a:p>
            <a:p>
              <a:pPr eaLnBrk="1" hangingPunct="1"/>
              <a:r>
                <a:rPr lang="en-US" dirty="0" smtClean="0">
                  <a:solidFill>
                    <a:schemeClr val="tx2"/>
                  </a:solidFill>
                  <a:hlinkClick r:id="rId5"/>
                </a:rPr>
                <a:t>Report</a:t>
              </a:r>
              <a:r>
                <a:rPr lang="en-US" b="1" i="1" dirty="0" smtClean="0">
                  <a:solidFill>
                    <a:schemeClr val="tx2"/>
                  </a:solidFill>
                  <a:hlinkClick r:id="rId5"/>
                </a:rPr>
                <a:t> </a:t>
              </a:r>
              <a:endParaRPr lang="en-US" b="1" i="1" dirty="0">
                <a:solidFill>
                  <a:schemeClr val="tx2"/>
                </a:solidFill>
              </a:endParaRPr>
            </a:p>
          </p:txBody>
        </p:sp>
        <p:pic>
          <p:nvPicPr>
            <p:cNvPr id="6153"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930" y="1175266"/>
              <a:ext cx="2286000" cy="3429000"/>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148" name="Group 12"/>
          <p:cNvGrpSpPr>
            <a:grpSpLocks/>
          </p:cNvGrpSpPr>
          <p:nvPr/>
        </p:nvGrpSpPr>
        <p:grpSpPr bwMode="auto">
          <a:xfrm>
            <a:off x="6043606" y="1289054"/>
            <a:ext cx="2397643" cy="5513476"/>
            <a:chOff x="6258340" y="1175266"/>
            <a:chExt cx="2396643" cy="5513262"/>
          </a:xfrm>
        </p:grpSpPr>
        <p:sp>
          <p:nvSpPr>
            <p:cNvPr id="6150" name="TextBox 7"/>
            <p:cNvSpPr txBox="1">
              <a:spLocks noChangeArrowheads="1"/>
            </p:cNvSpPr>
            <p:nvPr/>
          </p:nvSpPr>
          <p:spPr bwMode="auto">
            <a:xfrm>
              <a:off x="6258852" y="4626505"/>
              <a:ext cx="2396131" cy="206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227013" algn="l"/>
                  <a:tab pos="1376363" algn="l"/>
                  <a:tab pos="2743200" algn="l"/>
                </a:tabLst>
                <a:defRPr sz="1600">
                  <a:solidFill>
                    <a:schemeClr val="tx1"/>
                  </a:solidFill>
                  <a:latin typeface="Arial" charset="0"/>
                </a:defRPr>
              </a:lvl1pPr>
              <a:lvl2pPr marL="742950" indent="-285750" eaLnBrk="0" hangingPunct="0">
                <a:tabLst>
                  <a:tab pos="227013" algn="l"/>
                  <a:tab pos="1376363" algn="l"/>
                  <a:tab pos="2743200" algn="l"/>
                </a:tabLst>
                <a:defRPr sz="1600">
                  <a:solidFill>
                    <a:schemeClr val="tx1"/>
                  </a:solidFill>
                  <a:latin typeface="Arial" charset="0"/>
                </a:defRPr>
              </a:lvl2pPr>
              <a:lvl3pPr marL="1143000" indent="-228600" eaLnBrk="0" hangingPunct="0">
                <a:tabLst>
                  <a:tab pos="227013" algn="l"/>
                  <a:tab pos="1376363" algn="l"/>
                  <a:tab pos="2743200" algn="l"/>
                </a:tabLst>
                <a:defRPr sz="1600">
                  <a:solidFill>
                    <a:schemeClr val="tx1"/>
                  </a:solidFill>
                  <a:latin typeface="Arial" charset="0"/>
                </a:defRPr>
              </a:lvl3pPr>
              <a:lvl4pPr marL="1600200" indent="-228600" eaLnBrk="0" hangingPunct="0">
                <a:tabLst>
                  <a:tab pos="227013" algn="l"/>
                  <a:tab pos="1376363" algn="l"/>
                  <a:tab pos="2743200" algn="l"/>
                </a:tabLst>
                <a:defRPr sz="1600">
                  <a:solidFill>
                    <a:schemeClr val="tx1"/>
                  </a:solidFill>
                  <a:latin typeface="Arial" charset="0"/>
                </a:defRPr>
              </a:lvl4pPr>
              <a:lvl5pPr marL="2057400" indent="-228600" eaLnBrk="0" hangingPunct="0">
                <a:tabLst>
                  <a:tab pos="227013" algn="l"/>
                  <a:tab pos="1376363" algn="l"/>
                  <a:tab pos="2743200" algn="l"/>
                </a:tabLst>
                <a:defRPr sz="1600">
                  <a:solidFill>
                    <a:schemeClr val="tx1"/>
                  </a:solidFill>
                  <a:latin typeface="Arial" charset="0"/>
                </a:defRPr>
              </a:lvl5pPr>
              <a:lvl6pPr marL="2514600" indent="-228600" algn="ctr" eaLnBrk="0" fontAlgn="base" hangingPunct="0">
                <a:spcBef>
                  <a:spcPct val="20000"/>
                </a:spcBef>
                <a:spcAft>
                  <a:spcPct val="0"/>
                </a:spcAft>
                <a:tabLst>
                  <a:tab pos="227013" algn="l"/>
                  <a:tab pos="1376363" algn="l"/>
                  <a:tab pos="2743200" algn="l"/>
                </a:tabLst>
                <a:defRPr sz="1600">
                  <a:solidFill>
                    <a:schemeClr val="tx1"/>
                  </a:solidFill>
                  <a:latin typeface="Arial" charset="0"/>
                </a:defRPr>
              </a:lvl6pPr>
              <a:lvl7pPr marL="2971800" indent="-228600" algn="ctr" eaLnBrk="0" fontAlgn="base" hangingPunct="0">
                <a:spcBef>
                  <a:spcPct val="20000"/>
                </a:spcBef>
                <a:spcAft>
                  <a:spcPct val="0"/>
                </a:spcAft>
                <a:tabLst>
                  <a:tab pos="227013" algn="l"/>
                  <a:tab pos="1376363" algn="l"/>
                  <a:tab pos="2743200" algn="l"/>
                </a:tabLst>
                <a:defRPr sz="1600">
                  <a:solidFill>
                    <a:schemeClr val="tx1"/>
                  </a:solidFill>
                  <a:latin typeface="Arial" charset="0"/>
                </a:defRPr>
              </a:lvl7pPr>
              <a:lvl8pPr marL="3429000" indent="-228600" algn="ctr" eaLnBrk="0" fontAlgn="base" hangingPunct="0">
                <a:spcBef>
                  <a:spcPct val="20000"/>
                </a:spcBef>
                <a:spcAft>
                  <a:spcPct val="0"/>
                </a:spcAft>
                <a:tabLst>
                  <a:tab pos="227013" algn="l"/>
                  <a:tab pos="1376363" algn="l"/>
                  <a:tab pos="2743200" algn="l"/>
                </a:tabLst>
                <a:defRPr sz="1600">
                  <a:solidFill>
                    <a:schemeClr val="tx1"/>
                  </a:solidFill>
                  <a:latin typeface="Arial" charset="0"/>
                </a:defRPr>
              </a:lvl8pPr>
              <a:lvl9pPr marL="3886200" indent="-228600" algn="ctr" eaLnBrk="0" fontAlgn="base" hangingPunct="0">
                <a:spcBef>
                  <a:spcPct val="20000"/>
                </a:spcBef>
                <a:spcAft>
                  <a:spcPct val="0"/>
                </a:spcAft>
                <a:tabLst>
                  <a:tab pos="227013" algn="l"/>
                  <a:tab pos="1376363" algn="l"/>
                  <a:tab pos="2743200" algn="l"/>
                </a:tabLst>
                <a:defRPr sz="1600">
                  <a:solidFill>
                    <a:schemeClr val="tx1"/>
                  </a:solidFill>
                  <a:latin typeface="Arial" charset="0"/>
                </a:defRPr>
              </a:lvl9pPr>
            </a:lstStyle>
            <a:p>
              <a:pPr eaLnBrk="1" hangingPunct="1">
                <a:lnSpc>
                  <a:spcPct val="125000"/>
                </a:lnSpc>
              </a:pPr>
              <a:r>
                <a:rPr lang="en-US" u="sng" dirty="0" smtClean="0">
                  <a:solidFill>
                    <a:schemeClr val="tx2"/>
                  </a:solidFill>
                </a:rPr>
                <a:t>Case </a:t>
              </a:r>
              <a:r>
                <a:rPr lang="en-US" u="sng" dirty="0">
                  <a:solidFill>
                    <a:schemeClr val="tx2"/>
                  </a:solidFill>
                </a:rPr>
                <a:t>3 – NPP/VIIRS</a:t>
              </a:r>
            </a:p>
            <a:p>
              <a:pPr eaLnBrk="1" hangingPunct="1">
                <a:lnSpc>
                  <a:spcPct val="125000"/>
                </a:lnSpc>
              </a:pPr>
              <a:r>
                <a:rPr lang="en-US" dirty="0">
                  <a:solidFill>
                    <a:schemeClr val="tx2"/>
                  </a:solidFill>
                </a:rPr>
                <a:t>Orbit: Polar LEO</a:t>
              </a:r>
            </a:p>
            <a:p>
              <a:pPr eaLnBrk="1" hangingPunct="1">
                <a:lnSpc>
                  <a:spcPct val="125000"/>
                </a:lnSpc>
              </a:pPr>
              <a:r>
                <a:rPr lang="en-US" dirty="0">
                  <a:solidFill>
                    <a:schemeClr val="tx2"/>
                  </a:solidFill>
                </a:rPr>
                <a:t>Anomaly Date:</a:t>
              </a:r>
            </a:p>
            <a:p>
              <a:pPr eaLnBrk="1" hangingPunct="1"/>
              <a:r>
                <a:rPr lang="en-US" dirty="0">
                  <a:solidFill>
                    <a:schemeClr val="tx2"/>
                  </a:solidFill>
                </a:rPr>
                <a:t>	Various</a:t>
              </a:r>
            </a:p>
            <a:p>
              <a:pPr eaLnBrk="1" hangingPunct="1">
                <a:lnSpc>
                  <a:spcPct val="125000"/>
                </a:lnSpc>
              </a:pPr>
              <a:r>
                <a:rPr lang="en-US" dirty="0">
                  <a:solidFill>
                    <a:schemeClr val="tx2"/>
                  </a:solidFill>
                </a:rPr>
                <a:t>Probable Cause:</a:t>
              </a:r>
            </a:p>
            <a:p>
              <a:pPr eaLnBrk="1" hangingPunct="1"/>
              <a:r>
                <a:rPr lang="en-US" dirty="0">
                  <a:solidFill>
                    <a:schemeClr val="tx2"/>
                  </a:solidFill>
                </a:rPr>
                <a:t>	</a:t>
              </a:r>
              <a:r>
                <a:rPr lang="en-US" b="1" i="1" dirty="0">
                  <a:solidFill>
                    <a:schemeClr val="tx2"/>
                  </a:solidFill>
                </a:rPr>
                <a:t>Single-Event </a:t>
              </a:r>
              <a:r>
                <a:rPr lang="en-US" b="1" i="1" dirty="0" smtClean="0">
                  <a:solidFill>
                    <a:schemeClr val="tx2"/>
                  </a:solidFill>
                </a:rPr>
                <a:t>Upsets</a:t>
              </a:r>
            </a:p>
            <a:p>
              <a:pPr eaLnBrk="1" hangingPunct="1"/>
              <a:r>
                <a:rPr lang="en-US" dirty="0" smtClean="0">
                  <a:solidFill>
                    <a:schemeClr val="tx2"/>
                  </a:solidFill>
                  <a:hlinkClick r:id="rId7"/>
                </a:rPr>
                <a:t>Report</a:t>
              </a:r>
              <a:r>
                <a:rPr lang="en-US" b="1" i="1" dirty="0" smtClean="0">
                  <a:solidFill>
                    <a:schemeClr val="tx2"/>
                  </a:solidFill>
                </a:rPr>
                <a:t> </a:t>
              </a:r>
              <a:endParaRPr lang="en-US" b="1" i="1" dirty="0">
                <a:solidFill>
                  <a:schemeClr val="tx2"/>
                </a:solidFill>
              </a:endParaRPr>
            </a:p>
          </p:txBody>
        </p:sp>
        <p:pic>
          <p:nvPicPr>
            <p:cNvPr id="6151" name="Picture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8340" y="1175266"/>
              <a:ext cx="224028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2"/>
          <p:cNvSpPr txBox="1">
            <a:spLocks noChangeArrowheads="1"/>
          </p:cNvSpPr>
          <p:nvPr/>
        </p:nvSpPr>
        <p:spPr>
          <a:xfrm>
            <a:off x="1143000" y="76200"/>
            <a:ext cx="6838356" cy="9906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n-lt"/>
                <a:ea typeface="+mj-ea"/>
                <a:cs typeface="+mj-cs"/>
              </a:defRPr>
            </a:lvl1pPr>
          </a:lstStyle>
          <a:p>
            <a:pPr algn="ctr" fontAlgn="auto">
              <a:spcAft>
                <a:spcPts val="0"/>
              </a:spcAft>
            </a:pPr>
            <a:r>
              <a:rPr lang="en-US" sz="4000" b="1" dirty="0" smtClean="0"/>
              <a:t>Solar / Geophysics</a:t>
            </a:r>
            <a:endParaRPr lang="en-US" sz="3200" b="1" dirty="0" smtClean="0"/>
          </a:p>
          <a:p>
            <a:pPr algn="ctr" fontAlgn="auto">
              <a:spcAft>
                <a:spcPts val="0"/>
              </a:spcAft>
            </a:pPr>
            <a:r>
              <a:rPr lang="en-US" sz="2800" b="1" dirty="0" smtClean="0"/>
              <a:t>Satellite Anomaly Support </a:t>
            </a:r>
            <a:r>
              <a:rPr lang="en-US" sz="2800" b="1" smtClean="0"/>
              <a:t>– Environment </a:t>
            </a:r>
            <a:r>
              <a:rPr lang="en-US" sz="2800" smtClean="0"/>
              <a:t> </a:t>
            </a:r>
            <a:endParaRPr lang="en-US" sz="2800" dirty="0" smtClean="0"/>
          </a:p>
        </p:txBody>
      </p:sp>
    </p:spTree>
    <p:extLst>
      <p:ext uri="{BB962C8B-B14F-4D97-AF65-F5344CB8AC3E}">
        <p14:creationId xmlns:p14="http://schemas.microsoft.com/office/powerpoint/2010/main" val="356765897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43000" y="76200"/>
            <a:ext cx="6838356" cy="9906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n-lt"/>
                <a:ea typeface="+mj-ea"/>
                <a:cs typeface="+mj-cs"/>
              </a:defRPr>
            </a:lvl1pPr>
          </a:lstStyle>
          <a:p>
            <a:pPr algn="ctr" fontAlgn="auto">
              <a:spcAft>
                <a:spcPts val="0"/>
              </a:spcAft>
            </a:pPr>
            <a:r>
              <a:rPr lang="en-US" sz="4000" b="1" dirty="0" smtClean="0"/>
              <a:t>Solar / Geophysics</a:t>
            </a:r>
            <a:endParaRPr lang="en-US" sz="3200" b="1" dirty="0" smtClean="0"/>
          </a:p>
          <a:p>
            <a:pPr algn="ctr" fontAlgn="auto">
              <a:spcAft>
                <a:spcPts val="0"/>
              </a:spcAft>
            </a:pPr>
            <a:r>
              <a:rPr lang="en-US" sz="2800" b="1" dirty="0" err="1" smtClean="0"/>
              <a:t>Ionospheric</a:t>
            </a:r>
            <a:r>
              <a:rPr lang="en-US" sz="2800" b="1" dirty="0" smtClean="0"/>
              <a:t> Sounder Construction </a:t>
            </a:r>
            <a:r>
              <a:rPr lang="en-US" sz="2800" dirty="0" smtClean="0"/>
              <a:t> </a:t>
            </a:r>
          </a:p>
        </p:txBody>
      </p:sp>
      <p:sp>
        <p:nvSpPr>
          <p:cNvPr id="6" name="AutoShape 4" descr="data:image/png;base64,iVBORw0KGgoAAAANSUhEUgAAAPsAAADJCAMAAADSHrQyAAAC2VBMVEUA//8IjAgAzv8Axv8A9/8A7/8Ae/8AhP8A5/8AlP8AUv8AnP8Ac/8Aa/8AWv8AjP8Apf8A3v8ASv8AY/8A1v8ArP8AtP8Avf8AcP8AaP//AAAAYP8AVv8ATv8Agf8Aif8Aof8AmP8AQf8HrGm8I42hMqr//60A4P8Ap/93zc2xmZkA2f/aY2PFgoIAyf8A6P8s9fXmT09M5+eVtbVk2tq+i4vWrQAAkP/vPT1t1NSiqakAwf+snp7RcnKAxsYAuv/Ke3v6HByQubnrRUUA4eWrs67zMjLuEz/ChYXVa2umpaXGNoDcYGD4IyPkU1PPz6s/VWY+tb0cudpv39Ty5qSNa2u9vaaDhYtUV1txR0lkW1tmoKB+jIyCpaWKOzv8/LaNIyV9QklUgIbX16QZrq4zj3MswN4BxaYfm4U4oW8vfoIMzXUof3Atp7ImolkSaVeHXF4eqLslfUNOaGZIc0E4iFpEaE89mkUsm8EwiD8yeVYLtKojhH0LxMa17Nt3gpIAydiThol0i4R1fJZnlnJHeY9kc5M5aWI9PkQ0uou03dZKUlIYvKaKjobK2NOh5ei6tpV6pLVrKSmt4+9gjXxugIuxxbMwZmCq083d/9+0ya/OxZBn3u94rJOu17i2tL2bpcFyc2ybnYskkMdisrJTPDyY3csR1bknlrEM6cwjrZAc8uIjnppLkEFhfh8AexehUVhEcwCNeXJQp9YCx4ywQ0OBRcXeIF5qT9ajRqdaWuDBN4apP6LmFk6GOcLSI291Nc9YOuF5WcyScLfUQ22OdLunaaPDTIRfgN10jc/bQ2K0aJaGXMG1R5VzctClWqXcnQbZhifucQDChjjcVie0qVnRbjXneQC+oj6xr2vLhjPjWyuckWXHskDmjwC0bFNhldynikPOnAz3VgDAeEltq8y1kHAhxC9/pWNltnVB1WEmNFmSx5F/555nTh8k/7zDaIRzoc8A42ZIoDpmAAASAUlEQVR4nO1c+0MTV76fraGlS32gCHp83ypBEIkhBBIQCAQowUgTjEjUdldisGi6pNYaG4JD93p3YYOPrXK1FSpqScCoVLrim6JUfAu+iu3qqlu6be/de3X/gntmQpRMeARmzmR64fNDziPnfL/nM9/vnOfMYNgIhiV4wxfDmrvf8MWw5u7PbUThuH8UItmc5/5E3ClEJBsL5BT4e3E+n98jPVcsFt9HpIxj3CHVu/dT+IHPLwD//hOxWM/vv9YQgQVxCRFd0MzidPGTBysPRgRFkHl3xQ9eQqONY9x/ILh/Q/zcEd/dXhUYERQY9NH3iLRhL3EK9yHrztvw5+Hf4E97e9ft9s6H977XI1HGMe5zlz9+Ar4jaHeIO8Xtt+903BPfE//dHqQPYl4ZNopbmD9fn7jibuetOx1PiAtwS3z7Xof4Tvjd75/s339wPvyfQV1c405g/vxR+q79f33Seefbh+LOdtDxXfutjgdi8e1vOu/vUM+fzxR/LISriFc37lOvePjtdx3ib755+FD8RPx9B7wZbn27YkcXMxq4yx2yjw95cOsJvPNvdXX+Hd7+t9qJn47Hj8WP45mQjwVzGUlPW6vu3flhVFJX5r128R1i8PuuXSx+8DiJCenc5h4Mgid2tj9KCk5KSmrs2t72sFMsg4Og+K/McJ/IYQRfuRq8Uiw+8Dw9rvHZ3yKh8TsYEc9l7sGPoNl3PP7BPTN4YlfXI0bkY+M4i7Bx4OuwceMaJ/b2FxPgMPeJV9p6oc0gsACuYubXALEG7nIPkF1CrAB7laMIaGsLQKyCs9wvAeQqsLHcRGzGhVjUOjjKPfYmQE59LPYKNwFuoNfBTe4zQNsM9FqwlzmI6aeVbKjhJPeXAStasNc4CHCdFTXYJK4BUs96jRVN2GiOYdIpkDWJHVXYZE5h9OgscHw0S8qwCVzC5BPpgD1t2BTuYMKEJnCGRX3YGK5gyoks0MSqRmwqBwDbceIMkDVPHcOqWuzXHMC5JgBmt0ydyrJabJoPQTRg6jno6nNaYIx19dh432HaV6ebATg7p2Wab/T7kPs55dnmc1/5Tv947N98g3NNsoyvYDi+Zc7s3tDCQht8YveWOaDJafDZZzMyZs/xRHOGrAl5M9jnPq2lGWSQzKfNOfvV+D7u9Wnjz4BziFvCej//62bQfI6MtWSc6bdgi7IZbd/P9vh+DjQ7x/GpJ8CJAQb0qVnpLSjbwvK8rgkcd0bGzAYDT+LGHAfH0U31xrA6n5/S1OyKzc441fOPvmoQ5JGBzXXchKYsV2z22Re5x7OmgBNTpmT0WgeSR9YeFtfvk5uyJndHz55xxSYfJzKJ1KkJEzJ6qXQc3YKevX2b0U3Nrg0Z5UlX7Pypa+dfFDnVW7XTMlT7OKzt101qanZtwylPumKTwCm3vblJWU0ee3WTwHlETWJrn/a108AVVZ50bcOC1zw2ZM97Vj15FtG2LVv789eAKyY7+bIzcl55qpeC54FHFjiPpk1sncu4Tlqmnz453Rm51sfhy3mPnGtgOpI2scN9uvJ6N+PTN7sjWX2dO02/dpZCdXr6dSTkseksYEZT6wxn5HRbd+R6Rp+lX7n2CiXjBkDSLDbOoCH1sc7IzQzn0fKMa01j+yl/g3IAPaPtOoojaWwGcsS2tcaSkbE3ZK4I6K/C2AtZYylZ/ZYfKtA/cxI7Frhi4BL5IEnsJXCj3ydKYsfGuv8fe7MNwSMoWCxivBoLbrxKRl5V3iQjsy505/RT6XqrWwkoBEHT0D9jBm7MIsNZyptkJOCC7NKsgSrNuklJt7UNWGfQwGahRcCV1pnOiPJiABHOvCCbFeBFvQD3QjPBJS9qDQ6Inymd2do60xlRXiQjkLp3NS+1ugu6cGUms00LCMBmokTY161hZGSc8iIZCbsg87ZqKyWtvDSOyaZBIH2GfOLXgHzUPSxMeXFizwxvEBbmVjLssvdVvQTK9yaCL4PLzlj6xWAy46qMhrTWC8FMtOoFEHInqDspu6hfGRT1YNll9wzAVMu6gfI9KXCZfJ0p6erVEDK8Ihtc/UeX3ZJJV58y8nrUc6DjHnLFSTnkajoRJAUPljqsQ+EKHjFKHktChPjWK/EhRHg1jghDkoAsKWRwIkKSnsW7iXwG4gcpol+geid01FXlKCKMv5xOvL8ZHwKUgxeSBJLchcZdZuRl0G4geg96PjQRGTY6w3jwdChi4uPd088A3Yb1BBruBHXiTW1IvZF8aR08fWlogtzf934pdYhyegWa7x7MB/vIEFJ3Jp8O8bMF+566pxuVtNrlDiTcI1r3EVyDIHWSM3gaMVRRlIsW1PqMuY8/oPjOCT9zcSAMItRATXymBVLnD1lWBCWtBnRa5g4E3ANj0gmu3dQjguhQh1C70Q/MfBpIq3U9gEUwDX4XiAiEgR7o+TCA1P1pSAuMAPrAnukgoA7ss/TgwPg3nQjqfBgQ1GEQAZ5G0ZOnd/+ik3/MAqa+8ITxmYU/H+ij+PwoPRn4B4JkP3+aEv393ZPKHVH0JLrA9DfceKn7/Pz9/faCvTCI4hPUaSKqS+/2ATt4WWnLdAKLYhJ+vORFPBgQ1GHgDyJ5frRl7gU8dx2ZO2gLJcHsNxt5yYt58BdSJ4IogjoCRMmYEcvod0qxyFQoDxMBESFWDiLRfAUVWxzDiGAmW4dJgPA5dUzIHHWJiJIGjIhl9Du/6UL4IwRSIi4AbzAmVwAoGQtjGJPNEFKJFglBAhEXQKszByElLQACBqUzgDcWY4ioeyJmAVLxgwVJHVuQSvwyT30RJS1LZFgBHcSQ1BXpxK8ARDMtPjnFPZ1I7QJ8CGd3lKh0xtE6PAnmL++QISM6dyGYixHUk1lQyB3Dd1MPx5BRT6T2blwxPNntCgHR/whAykClh6iDkuaI4d8gOnchaQgBkLClNS6cLU39QEGOa90Ozxp1OHdmTVXfbZARv6QVEsnODhGk1LlcnM8nOCJAzDhJ6ikoqWOiOEqGAFDnuiyDpO7s4dFS7wVSH3s9yTfdJ9R9Pc6RAzvp8DEyEWplkkxKhk8NH0mwJqnPk7GgbiG1u0M1mfACMUT3Q1JfyAZ1T0T7zPAKYunS3cOzs5kgpWY4twvYB9nFszC49UAklXy0b3ZwSOoJxDSbxR7eg2mqL7buREABvT4ZxjLZH9xeQOILwxPUpUQPN0/G5vRKQd2simTf8OkKYkjHWBrcXkCYSs1gfWYbuRCOa0Q3P8/nq6nF1H1MxAiHF1vKDepwSYN8QtkT4XGue90H1JXULYIE6gIPJRJg3+oz6pjQYx4bx97MNoFweJ9Rh6D6OHvjnARSJzcKfXave/TsC1kyPNG1CInuxXfdnJBqZiFLTYEDu4+p94IFrBh+YST0OZ9Tp67eJGy0hhjdFvicOpaQTMlYoECuk6QOx9dFHjsoPoYI+cw22kU9GbGigUGlGo14s544Z10sYemgdQB4LB7RzmwFIAFLDWfneH1AiDwMj7QHikvAFsRwhHovQGn4uHncok4d0udSV/bMIXMBFqlk9LE5mghfSMlAZnjFImL94oNzp77B1h0vBVi0DO0ZM32gOZ4TAiG8qgJuUfc4lEZieEg9BXDP6h4PnaQyb3gXdfaeJxkiEDyGkprAVepUR4xj2vCp4YkAXlIOUseod6HH0+Y0MS8VA6w+QDUICKjj3DxGT2mk6cQuFde6ub7A6B0vBUIuUxdRb/BM5gwvAqJFUu5SxwSLqRmMGV4IEuAdxC3qvEMWg0VOzRW4cmKo0/whgnPU5WZr2b/ePXxoT/Y/a+tsOXUvLsGh/8Lk5D4aU5PPVG5Rr99RW5JTubV6W0lJye7a7db6nzb+41erfv5p7c9r1/50+Mf/2VDwJaQvZeR4bkE4p6hjgrr/PbjcUVaWI/mk/qcfV+//9OCenNr/LsupXFr7z09+7MItFhvhCEysZReT1Ln0Uk43bOa6Onndnj0lVZXZORurVNVVyzdWVT33/7n0ty2lizK5Sb0bh+r+sUFSm/PJv940qwQ8QY9Nc9prWRFIjhFwmDrEIfPajT9vKvR4uZPuBEcIqXNy+UJBr6+1LqL1SoUQRKZGyzh2+OI1aL0zKgCR6Ww9J4oCkTR2VOdFgjc4NLgNGjQMH70IxPySqWNY8lDPZaMXp//CqQ/Z8NHpcb906tDwQzs+ki1im7oct9sNjTiTIodo+Jh5LD+iaq/dXZ5dIrLrLQyOLIMxvKA6u1pOzolFmaxZ3SQXCHgquCxLVCSUb7NLTEYTJohiRLRrh1FgGbhsdSjEkmoh4ybnyfG+zCnfW5uzzZ5Y/rFUUSlV7FakVe6RN9r3djXKGXCAcDir5+VU5y8ZeF4uWRKan5+dvSSc0dNMHl5bVb61RCTHPOkI+PCfj0vKt27blpYWnSCtTFN8pkhL3FOybbfdGKFW+9HULZHULiENOnDJovyloaFvZ4cuPUhT53NAtpZthD8ryrfpVUY9nHr32GuS20XliVt3p0R/nBgdXRn9WXX01pTK3WlpKxMUlVvn7qhVqWhqV3ySn52fHxr66cBl87TS0CWw6NLQpUx0OfK9iTlzLZLycmlupbRit2Ir9GfcoNe7rClPrE77bKVCsU9RqpBKFRXSCmna5tIKhTRBsbl0RUXCviojrWZUbs8PhWxC87cvH7iw5M9/rsiGhRXQSzy2AgcNfqLTn2uhP6eVStPScj9LW5pYUrItBceday/VztyK0opciM1bNu/6z13/kfD7qp3Lcn+/c3Puzl1bdn2wio56+fbQ7PzQJW+Hvr1U681NfPDzhmXwBiEu1qd0Le8nqt0N/TkF+vNu6M/lKS5/lpL+THaolsL177+34YM3d7638b0N72/6sPgP694pXPfOu4W/K96wSofTUS/p5pGdX1NU41WN5dq8z/dn5xPG92Jg6A9zq7c6/blCES1VlO7b3+3PCujPFYQ/k6X2Wg8UFxavKXMY1qwuLDY6DLq1qjUFavMBk8GhpqM+Bxo8H9o8W6HJ9cLjCYjy/lSk+aO2Iv9tuk6Pr1xRWppL+vOqzZv/sB7680f/Dv35o9zcnZu37FrvvLS4xW4pKDObDXhBYb1VZ1AZDeoyk8FYbzXSu9dFsNNemr00d1medoWXVVa+pclbUaP9zW9X0e3qeapV69//EPrzqvff27juA+jPb64m/Xn179Z9uM5xiCyENxq2OIoL31njWONwFBsN9YYvzQUGdYHpgFFHU//yYzVa7R9jKjQaLyUlahs0f4HXW8BAN79XbzYVQ5RBYquL1xkNOsNaFbSn2WQymPXOMiajwVJQX2B06Cz1jjKjQ2VQmXQv2c2GApzmLUfM5nQWi0Rb2uCd3SVFRZr1WoamsxanP1t18NexhvRnnalMbTA4rEaV89o26nH1GnvxmnoHDi9QIeRsXmux6iwFdiP9YYaEsDT3mFe9PFbToD2myfWuVxwIcr3doNOVOexmncNgdNTb6yz1hTazSac36roHeL0ct5ms8gKrTq+zqRzw8uA4roLmN8kZoo4laorCa5Z5UVCo1Xye11CjZWQ+r7PguK1MZzbqrPb6AodRZXQ4LCqT3WrWdxPj4bBft+ngFTIaLYYyh82CG2wWu05v1zNFXZCg0KzQfO4FoYM1mgaN5lgDEzvycj10bqfZDZBTGWF26M5qaHbcWYLHt9TZ1HaDqcBstRjsRqPe4rCa7GZzmZEB/U5ISnOXaZcVedFv1xRpikr/UvMnbweFfnBIZTbiBV9C93XUHzBD0xaYHFaDaYvdUI93F5HLVWVWo9VuNRQazQZrgcpRZjMZ1Op6nJkVLIEVRdK83KJj2oHKCSR5b2l/U1OUV/SWhK7X8yCx1y1Gh93qsENyNrPKYLWZHI068/P+m2ez2Qx1pnibxdwoN6r1uN4aVoAb1UY53cXbC8w9ptVqSks1NR8NcBOVFiXnFmm0DUWlmoUraSrF6wpsgXVqfZ2lTOVn0evlFjNu01tx3B93FZELYIeGB0YJBHLMn4/58bEIP4E/DJhDeENe0bG8Iu1vSxsi+1gRvk7i8JGjm44ePrJp46YjR48cfff1/wc4cvTo4S82Hd606YsvjmzstQT2q+GLEe7DEyPchydGuA9PjHAfnhjhPjwxwn14YoT78MQI9+GJEe7DEyPchydGuA9P/B+gKpD2VJbdqwAAAABJRU5ErkJggg=="/>
          <p:cNvSpPr>
            <a:spLocks noChangeAspect="1" noChangeArrowheads="1"/>
          </p:cNvSpPr>
          <p:nvPr/>
        </p:nvSpPr>
        <p:spPr bwMode="auto">
          <a:xfrm>
            <a:off x="307975" y="-1638300"/>
            <a:ext cx="46767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png;base64,iVBORw0KGgoAAAANSUhEUgAAAPsAAADJCAMAAADSHrQyAAAC2VBMVEUA//8IjAgAzv8Axv8A9/8A7/8Ae/8AhP8A5/8AlP8AUv8AnP8Ac/8Aa/8AWv8AjP8Apf8A3v8ASv8AY/8A1v8ArP8AtP8Avf8AcP8AaP//AAAAYP8AVv8ATv8Agf8Aif8Aof8AmP8AQf8HrGm8I42hMqr//60A4P8Ap/93zc2xmZkA2f/aY2PFgoIAyf8A6P8s9fXmT09M5+eVtbVk2tq+i4vWrQAAkP/vPT1t1NSiqakAwf+snp7RcnKAxsYAuv/Ke3v6HByQubnrRUUA4eWrs67zMjLuEz/ChYXVa2umpaXGNoDcYGD4IyPkU1PPz6s/VWY+tb0cudpv39Ty5qSNa2u9vaaDhYtUV1txR0lkW1tmoKB+jIyCpaWKOzv8/LaNIyV9QklUgIbX16QZrq4zj3MswN4BxaYfm4U4oW8vfoIMzXUof3Atp7ImolkSaVeHXF4eqLslfUNOaGZIc0E4iFpEaE89mkUsm8EwiD8yeVYLtKojhH0LxMa17Nt3gpIAydiThol0i4R1fJZnlnJHeY9kc5M5aWI9PkQ0uou03dZKUlIYvKaKjobK2NOh5ei6tpV6pLVrKSmt4+9gjXxugIuxxbMwZmCq083d/9+0ya/OxZBn3u94rJOu17i2tL2bpcFyc2ybnYskkMdisrJTPDyY3csR1bknlrEM6cwjrZAc8uIjnppLkEFhfh8AexehUVhEcwCNeXJQp9YCx4ywQ0OBRcXeIF5qT9ajRqdaWuDBN4apP6LmFk6GOcLSI291Nc9YOuF5WcyScLfUQ22OdLunaaPDTIRfgN10jc/bQ2K0aJaGXMG1R5VzctClWqXcnQbZhifucQDChjjcVie0qVnRbjXneQC+oj6xr2vLhjPjWyuckWXHskDmjwC0bFNhldynikPOnAz3VgDAeEltq8y1kHAhxC9/pWNltnVB1WEmNFmSx5F/555nTh8k/7zDaIRzoc8A42ZIoDpmAAASAUlEQVR4nO1c+0MTV76fraGlS32gCHp83ypBEIkhBBIQCAQowUgTjEjUdldisGi6pNYaG4JD93p3YYOPrXK1FSpqScCoVLrim6JUfAu+iu3qqlu6be/de3X/gntmQpRMeARmzmR64fNDziPnfL/nM9/vnOfMYNgIhiV4wxfDmrvf8MWw5u7PbUThuH8UItmc5/5E3ClEJBsL5BT4e3E+n98jPVcsFt9HpIxj3CHVu/dT+IHPLwD//hOxWM/vv9YQgQVxCRFd0MzidPGTBysPRgRFkHl3xQ9eQqONY9x/ILh/Q/zcEd/dXhUYERQY9NH3iLRhL3EK9yHrztvw5+Hf4E97e9ft9s6H977XI1HGMe5zlz9+Ar4jaHeIO8Xtt+903BPfE//dHqQPYl4ZNopbmD9fn7jibuetOx1PiAtwS3z7Xof4Tvjd75/s339wPvyfQV1c405g/vxR+q79f33Seefbh+LOdtDxXfutjgdi8e1vOu/vUM+fzxR/LISriFc37lOvePjtdx3ib755+FD8RPx9B7wZbn27YkcXMxq4yx2yjw95cOsJvPNvdXX+Hd7+t9qJn47Hj8WP45mQjwVzGUlPW6vu3flhVFJX5r128R1i8PuuXSx+8DiJCenc5h4Mgid2tj9KCk5KSmrs2t72sFMsg4Og+K/McJ/IYQRfuRq8Uiw+8Dw9rvHZ3yKh8TsYEc9l7sGPoNl3PP7BPTN4YlfXI0bkY+M4i7Bx4OuwceMaJ/b2FxPgMPeJV9p6oc0gsACuYubXALEG7nIPkF1CrAB7laMIaGsLQKyCs9wvAeQqsLHcRGzGhVjUOjjKPfYmQE59LPYKNwFuoNfBTe4zQNsM9FqwlzmI6aeVbKjhJPeXAStasNc4CHCdFTXYJK4BUs96jRVN2GiOYdIpkDWJHVXYZE5h9OgscHw0S8qwCVzC5BPpgD1t2BTuYMKEJnCGRX3YGK5gyoks0MSqRmwqBwDbceIMkDVPHcOqWuzXHMC5JgBmt0ydyrJabJoPQTRg6jno6nNaYIx19dh432HaV6ebATg7p2Wab/T7kPs55dnmc1/5Tv947N98g3NNsoyvYDi+Zc7s3tDCQht8YveWOaDJafDZZzMyZs/xRHOGrAl5M9jnPq2lGWSQzKfNOfvV+D7u9Wnjz4BziFvCej//62bQfI6MtWSc6bdgi7IZbd/P9vh+DjQ7x/GpJ8CJAQb0qVnpLSjbwvK8rgkcd0bGzAYDT+LGHAfH0U31xrA6n5/S1OyKzc441fOPvmoQ5JGBzXXchKYsV2z22Re5x7OmgBNTpmT0WgeSR9YeFtfvk5uyJndHz55xxSYfJzKJ1KkJEzJ6qXQc3YKevX2b0U3Nrg0Z5UlX7Pypa+dfFDnVW7XTMlT7OKzt101qanZtwylPumKTwCm3vblJWU0ee3WTwHlETWJrn/a108AVVZ50bcOC1zw2ZM97Vj15FtG2LVv789eAKyY7+bIzcl55qpeC54FHFjiPpk1sncu4Tlqmnz453Rm51sfhy3mPnGtgOpI2scN9uvJ6N+PTN7sjWX2dO02/dpZCdXr6dSTkseksYEZT6wxn5HRbd+R6Rp+lX7n2CiXjBkDSLDbOoCH1sc7IzQzn0fKMa01j+yl/g3IAPaPtOoojaWwGcsS2tcaSkbE3ZK4I6K/C2AtZYylZ/ZYfKtA/cxI7Frhi4BL5IEnsJXCj3ydKYsfGuv8fe7MNwSMoWCxivBoLbrxKRl5V3iQjsy505/RT6XqrWwkoBEHT0D9jBm7MIsNZyptkJOCC7NKsgSrNuklJt7UNWGfQwGahRcCV1pnOiPJiABHOvCCbFeBFvQD3QjPBJS9qDQ6Inymd2do60xlRXiQjkLp3NS+1ugu6cGUms00LCMBmokTY161hZGSc8iIZCbsg87ZqKyWtvDSOyaZBIH2GfOLXgHzUPSxMeXFizwxvEBbmVjLssvdVvQTK9yaCL4PLzlj6xWAy46qMhrTWC8FMtOoFEHInqDspu6hfGRT1YNll9wzAVMu6gfI9KXCZfJ0p6erVEDK8Ihtc/UeX3ZJJV58y8nrUc6DjHnLFSTnkajoRJAUPljqsQ+EKHjFKHktChPjWK/EhRHg1jghDkoAsKWRwIkKSnsW7iXwG4gcpol+geid01FXlKCKMv5xOvL8ZHwKUgxeSBJLchcZdZuRl0G4geg96PjQRGTY6w3jwdChi4uPd088A3Yb1BBruBHXiTW1IvZF8aR08fWlogtzf934pdYhyegWa7x7MB/vIEFJ3Jp8O8bMF+566pxuVtNrlDiTcI1r3EVyDIHWSM3gaMVRRlIsW1PqMuY8/oPjOCT9zcSAMItRATXymBVLnD1lWBCWtBnRa5g4E3ANj0gmu3dQjguhQh1C70Q/MfBpIq3U9gEUwDX4XiAiEgR7o+TCA1P1pSAuMAPrAnukgoA7ss/TgwPg3nQjqfBgQ1GEQAZ5G0ZOnd/+ik3/MAqa+8ITxmYU/H+ij+PwoPRn4B4JkP3+aEv393ZPKHVH0JLrA9DfceKn7/Pz9/faCvTCI4hPUaSKqS+/2ATt4WWnLdAKLYhJ+vORFPBgQ1GHgDyJ5frRl7gU8dx2ZO2gLJcHsNxt5yYt58BdSJ4IogjoCRMmYEcvod0qxyFQoDxMBESFWDiLRfAUVWxzDiGAmW4dJgPA5dUzIHHWJiJIGjIhl9Du/6UL4IwRSIi4AbzAmVwAoGQtjGJPNEFKJFglBAhEXQKszByElLQACBqUzgDcWY4ioeyJmAVLxgwVJHVuQSvwyT30RJS1LZFgBHcSQ1BXpxK8ARDMtPjnFPZ1I7QJ8CGd3lKh0xtE6PAnmL++QISM6dyGYixHUk1lQyB3Dd1MPx5BRT6T2blwxPNntCgHR/whAykClh6iDkuaI4d8gOnchaQgBkLClNS6cLU39QEGOa90Ozxp1OHdmTVXfbZARv6QVEsnODhGk1LlcnM8nOCJAzDhJ6ikoqWOiOEqGAFDnuiyDpO7s4dFS7wVSH3s9yTfdJ9R9Pc6RAzvp8DEyEWplkkxKhk8NH0mwJqnPk7GgbiG1u0M1mfACMUT3Q1JfyAZ1T0T7zPAKYunS3cOzs5kgpWY4twvYB9nFszC49UAklXy0b3ZwSOoJxDSbxR7eg2mqL7buREABvT4ZxjLZH9xeQOILwxPUpUQPN0/G5vRKQd2simTf8OkKYkjHWBrcXkCYSs1gfWYbuRCOa0Q3P8/nq6nF1H1MxAiHF1vKDepwSYN8QtkT4XGue90H1JXULYIE6gIPJRJg3+oz6pjQYx4bx97MNoFweJ9Rh6D6OHvjnARSJzcKfXave/TsC1kyPNG1CInuxXfdnJBqZiFLTYEDu4+p94IFrBh+YST0OZ9Tp67eJGy0hhjdFvicOpaQTMlYoECuk6QOx9dFHjsoPoYI+cw22kU9GbGigUGlGo14s544Z10sYemgdQB4LB7RzmwFIAFLDWfneH1AiDwMj7QHikvAFsRwhHovQGn4uHncok4d0udSV/bMIXMBFqlk9LE5mghfSMlAZnjFImL94oNzp77B1h0vBVi0DO0ZM32gOZ4TAiG8qgJuUfc4lEZieEg9BXDP6h4PnaQyb3gXdfaeJxkiEDyGkprAVepUR4xj2vCp4YkAXlIOUseod6HH0+Y0MS8VA6w+QDUICKjj3DxGT2mk6cQuFde6ub7A6B0vBUIuUxdRb/BM5gwvAqJFUu5SxwSLqRmMGV4IEuAdxC3qvEMWg0VOzRW4cmKo0/whgnPU5WZr2b/ePXxoT/Y/a+tsOXUvLsGh/8Lk5D4aU5PPVG5Rr99RW5JTubV6W0lJye7a7db6nzb+41erfv5p7c9r1/50+Mf/2VDwJaQvZeR4bkE4p6hjgrr/PbjcUVaWI/mk/qcfV+//9OCenNr/LsupXFr7z09+7MItFhvhCEysZReT1Ln0Uk43bOa6Onndnj0lVZXZORurVNVVyzdWVT33/7n0ty2lizK5Sb0bh+r+sUFSm/PJv940qwQ8QY9Nc9prWRFIjhFwmDrEIfPajT9vKvR4uZPuBEcIqXNy+UJBr6+1LqL1SoUQRKZGyzh2+OI1aL0zKgCR6Ww9J4oCkTR2VOdFgjc4NLgNGjQMH70IxPySqWNY8lDPZaMXp//CqQ/Z8NHpcb906tDwQzs+ki1im7oct9sNjTiTIodo+Jh5LD+iaq/dXZ5dIrLrLQyOLIMxvKA6u1pOzolFmaxZ3SQXCHgquCxLVCSUb7NLTEYTJohiRLRrh1FgGbhsdSjEkmoh4ybnyfG+zCnfW5uzzZ5Y/rFUUSlV7FakVe6RN9r3djXKGXCAcDir5+VU5y8ZeF4uWRKan5+dvSSc0dNMHl5bVb61RCTHPOkI+PCfj0vKt27blpYWnSCtTFN8pkhL3FOybbfdGKFW+9HULZHULiENOnDJovyloaFvZ4cuPUhT53NAtpZthD8ryrfpVUY9nHr32GuS20XliVt3p0R/nBgdXRn9WXX01pTK3WlpKxMUlVvn7qhVqWhqV3ySn52fHxr66cBl87TS0CWw6NLQpUx0OfK9iTlzLZLycmlupbRit2Ir9GfcoNe7rClPrE77bKVCsU9RqpBKFRXSCmna5tIKhTRBsbl0RUXCviojrWZUbs8PhWxC87cvH7iw5M9/rsiGhRXQSzy2AgcNfqLTn2uhP6eVStPScj9LW5pYUrItBceday/VztyK0opciM1bNu/6z13/kfD7qp3Lcn+/c3Puzl1bdn2wio56+fbQ7PzQJW+Hvr1U681NfPDzhmXwBiEu1qd0Le8nqt0N/TkF+vNu6M/lKS5/lpL+THaolsL177+34YM3d7638b0N72/6sPgP694pXPfOu4W/K96wSofTUS/p5pGdX1NU41WN5dq8z/dn5xPG92Jg6A9zq7c6/blCES1VlO7b3+3PCujPFYQ/k6X2Wg8UFxavKXMY1qwuLDY6DLq1qjUFavMBk8GhpqM+Bxo8H9o8W6HJ9cLjCYjy/lSk+aO2Iv9tuk6Pr1xRWppL+vOqzZv/sB7680f/Dv35o9zcnZu37FrvvLS4xW4pKDObDXhBYb1VZ1AZDeoyk8FYbzXSu9dFsNNemr00d1medoWXVVa+pclbUaP9zW9X0e3qeapV69//EPrzqvff27juA+jPb64m/Xn179Z9uM5xiCyENxq2OIoL31njWONwFBsN9YYvzQUGdYHpgFFHU//yYzVa7R9jKjQaLyUlahs0f4HXW8BAN79XbzYVQ5RBYquL1xkNOsNaFbSn2WQymPXOMiajwVJQX2B06Cz1jjKjQ2VQmXQv2c2GApzmLUfM5nQWi0Rb2uCd3SVFRZr1WoamsxanP1t18NexhvRnnalMbTA4rEaV89o26nH1GnvxmnoHDi9QIeRsXmux6iwFdiP9YYaEsDT3mFe9PFbToD2myfWuVxwIcr3doNOVOexmncNgdNTb6yz1hTazSac36roHeL0ct5ms8gKrTq+zqRzw8uA4roLmN8kZoo4laorCa5Z5UVCo1Xye11CjZWQ+r7PguK1MZzbqrPb6AodRZXQ4LCqT3WrWdxPj4bBft+ngFTIaLYYyh82CG2wWu05v1zNFXZCg0KzQfO4FoYM1mgaN5lgDEzvycj10bqfZDZBTGWF26M5qaHbcWYLHt9TZ1HaDqcBstRjsRqPe4rCa7GZzmZEB/U5ISnOXaZcVedFv1xRpikr/UvMnbweFfnBIZTbiBV9C93XUHzBD0xaYHFaDaYvdUI93F5HLVWVWo9VuNRQazQZrgcpRZjMZ1Op6nJkVLIEVRdK83KJj2oHKCSR5b2l/U1OUV/SWhK7X8yCx1y1Gh93qsENyNrPKYLWZHI068/P+m2ez2Qx1pnibxdwoN6r1uN4aVoAb1UY53cXbC8w9ptVqSks1NR8NcBOVFiXnFmm0DUWlmoUraSrF6wpsgXVqfZ2lTOVn0evlFjNu01tx3B93FZELYIeGB0YJBHLMn4/58bEIP4E/DJhDeENe0bG8Iu1vSxsi+1gRvk7i8JGjm44ePrJp46YjR48cfff1/wc4cvTo4S82Hd606YsvjmzstQT2q+GLEe7DEyPchydGuA9PjHAfnhjhPjwxwn14YoT78MQI9+GJEe7DEyPchydGuA9P/B+gKpD2VJbdqwAAAABJRU5ErkJggg=="/>
          <p:cNvSpPr>
            <a:spLocks noChangeAspect="1" noChangeArrowheads="1"/>
          </p:cNvSpPr>
          <p:nvPr/>
        </p:nvSpPr>
        <p:spPr bwMode="auto">
          <a:xfrm>
            <a:off x="155575" y="-1790700"/>
            <a:ext cx="46767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219" y="114300"/>
            <a:ext cx="114186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79455" y="6186493"/>
            <a:ext cx="8007385" cy="646331"/>
          </a:xfrm>
          <a:prstGeom prst="rect">
            <a:avLst/>
          </a:prstGeom>
          <a:noFill/>
        </p:spPr>
        <p:txBody>
          <a:bodyPr wrap="none" rtlCol="0">
            <a:spAutoFit/>
          </a:bodyPr>
          <a:lstStyle/>
          <a:p>
            <a:pPr>
              <a:tabLst>
                <a:tab pos="1600200" algn="l"/>
              </a:tabLst>
            </a:pPr>
            <a:r>
              <a:rPr lang="en-US" dirty="0" smtClean="0">
                <a:solidFill>
                  <a:schemeClr val="tx2"/>
                </a:solidFill>
              </a:rPr>
              <a:t>NESDIS News:	</a:t>
            </a:r>
            <a:r>
              <a:rPr lang="en-US" dirty="0" smtClean="0">
                <a:solidFill>
                  <a:schemeClr val="tx2"/>
                </a:solidFill>
                <a:hlinkClick r:id="rId4"/>
              </a:rPr>
              <a:t>http</a:t>
            </a:r>
            <a:r>
              <a:rPr lang="en-US" dirty="0">
                <a:solidFill>
                  <a:schemeClr val="tx2"/>
                </a:solidFill>
                <a:hlinkClick r:id="rId4"/>
              </a:rPr>
              <a:t>://</a:t>
            </a:r>
            <a:r>
              <a:rPr lang="en-US" dirty="0" smtClean="0">
                <a:solidFill>
                  <a:schemeClr val="tx2"/>
                </a:solidFill>
                <a:hlinkClick r:id="rId4"/>
              </a:rPr>
              <a:t>www.nesdis.noaa.gov/news_archives/ionoshere.html</a:t>
            </a:r>
            <a:endParaRPr lang="en-US" dirty="0" smtClean="0">
              <a:solidFill>
                <a:schemeClr val="tx2"/>
              </a:solidFill>
            </a:endParaRPr>
          </a:p>
          <a:p>
            <a:pPr>
              <a:tabLst>
                <a:tab pos="1600200" algn="l"/>
              </a:tabLst>
            </a:pPr>
            <a:r>
              <a:rPr lang="en-US" dirty="0" smtClean="0">
                <a:solidFill>
                  <a:schemeClr val="tx2"/>
                </a:solidFill>
              </a:rPr>
              <a:t>Antarctic Blog:	</a:t>
            </a:r>
            <a:r>
              <a:rPr lang="en-US" dirty="0" smtClean="0">
                <a:solidFill>
                  <a:schemeClr val="tx2"/>
                </a:solidFill>
                <a:hlinkClick r:id="rId5"/>
              </a:rPr>
              <a:t>http</a:t>
            </a:r>
            <a:r>
              <a:rPr lang="en-US" dirty="0">
                <a:solidFill>
                  <a:schemeClr val="tx2"/>
                </a:solidFill>
                <a:hlinkClick r:id="rId5"/>
              </a:rPr>
              <a:t>://ciresblogs.colorado.edu/spaceweather</a:t>
            </a:r>
            <a:r>
              <a:rPr lang="en-US" dirty="0" smtClean="0">
                <a:solidFill>
                  <a:schemeClr val="tx2"/>
                </a:solidFill>
                <a:hlinkClick r:id="rId5"/>
              </a:rPr>
              <a:t>/</a:t>
            </a:r>
            <a:endParaRPr lang="en-US" dirty="0" smtClean="0">
              <a:solidFill>
                <a:schemeClr val="tx2"/>
              </a:solidFill>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8475" y="3558698"/>
            <a:ext cx="4572000" cy="2570643"/>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869192" y="3608786"/>
            <a:ext cx="2339102" cy="369332"/>
          </a:xfrm>
          <a:prstGeom prst="rect">
            <a:avLst/>
          </a:prstGeom>
          <a:solidFill>
            <a:schemeClr val="bg1"/>
          </a:solidFill>
          <a:ln>
            <a:solidFill>
              <a:schemeClr val="tx2"/>
            </a:solidFill>
          </a:ln>
        </p:spPr>
        <p:txBody>
          <a:bodyPr wrap="none" rtlCol="0">
            <a:spAutoFit/>
          </a:bodyPr>
          <a:lstStyle/>
          <a:p>
            <a:r>
              <a:rPr lang="en-US" b="1" dirty="0" smtClean="0">
                <a:solidFill>
                  <a:schemeClr val="tx2"/>
                </a:solidFill>
                <a:hlinkClick r:id="rId7"/>
              </a:rPr>
              <a:t>Construction Movie</a:t>
            </a:r>
            <a:endParaRPr lang="en-US" b="1" dirty="0">
              <a:solidFill>
                <a:schemeClr val="tx2"/>
              </a:solidFill>
            </a:endParaRPr>
          </a:p>
        </p:txBody>
      </p:sp>
      <p:sp>
        <p:nvSpPr>
          <p:cNvPr id="7" name="TextBox 6"/>
          <p:cNvSpPr txBox="1"/>
          <p:nvPr/>
        </p:nvSpPr>
        <p:spPr>
          <a:xfrm>
            <a:off x="708084" y="1306294"/>
            <a:ext cx="5814477" cy="723275"/>
          </a:xfrm>
          <a:prstGeom prst="rect">
            <a:avLst/>
          </a:prstGeom>
          <a:noFill/>
        </p:spPr>
        <p:txBody>
          <a:bodyPr wrap="none" rtlCol="0">
            <a:spAutoFit/>
          </a:bodyPr>
          <a:lstStyle/>
          <a:p>
            <a:pPr>
              <a:spcBef>
                <a:spcPts val="600"/>
              </a:spcBef>
            </a:pPr>
            <a:r>
              <a:rPr lang="en-US" b="1" dirty="0" smtClean="0">
                <a:solidFill>
                  <a:schemeClr val="tx2"/>
                </a:solidFill>
              </a:rPr>
              <a:t>Sensor: </a:t>
            </a:r>
            <a:r>
              <a:rPr lang="en-US" dirty="0" smtClean="0">
                <a:solidFill>
                  <a:schemeClr val="tx2"/>
                </a:solidFill>
              </a:rPr>
              <a:t>Vertical Incidence Pulsed </a:t>
            </a:r>
            <a:r>
              <a:rPr lang="en-US" dirty="0" err="1" smtClean="0">
                <a:solidFill>
                  <a:schemeClr val="tx2"/>
                </a:solidFill>
              </a:rPr>
              <a:t>Ionospheric</a:t>
            </a:r>
            <a:r>
              <a:rPr lang="en-US" dirty="0" smtClean="0">
                <a:solidFill>
                  <a:schemeClr val="tx2"/>
                </a:solidFill>
              </a:rPr>
              <a:t> Radar</a:t>
            </a:r>
          </a:p>
          <a:p>
            <a:pPr>
              <a:spcBef>
                <a:spcPts val="600"/>
              </a:spcBef>
            </a:pPr>
            <a:r>
              <a:rPr lang="en-US" b="1" dirty="0" smtClean="0">
                <a:solidFill>
                  <a:schemeClr val="tx2"/>
                </a:solidFill>
              </a:rPr>
              <a:t>Location: </a:t>
            </a:r>
            <a:r>
              <a:rPr lang="en-US" dirty="0">
                <a:solidFill>
                  <a:schemeClr val="tx2"/>
                </a:solidFill>
              </a:rPr>
              <a:t>Jang </a:t>
            </a:r>
            <a:r>
              <a:rPr lang="en-US" dirty="0" err="1">
                <a:solidFill>
                  <a:schemeClr val="tx2"/>
                </a:solidFill>
              </a:rPr>
              <a:t>Bogo</a:t>
            </a:r>
            <a:r>
              <a:rPr lang="en-US" dirty="0">
                <a:solidFill>
                  <a:schemeClr val="tx2"/>
                </a:solidFill>
              </a:rPr>
              <a:t> </a:t>
            </a:r>
            <a:r>
              <a:rPr lang="en-US" dirty="0" smtClean="0">
                <a:solidFill>
                  <a:schemeClr val="tx2"/>
                </a:solidFill>
              </a:rPr>
              <a:t>Station </a:t>
            </a:r>
            <a:r>
              <a:rPr lang="en-US" smtClean="0">
                <a:solidFill>
                  <a:schemeClr val="tx2"/>
                </a:solidFill>
              </a:rPr>
              <a:t>(South </a:t>
            </a:r>
            <a:r>
              <a:rPr lang="en-US" dirty="0" smtClean="0">
                <a:solidFill>
                  <a:schemeClr val="tx2"/>
                </a:solidFill>
              </a:rPr>
              <a:t>Korea), Antarctica</a:t>
            </a:r>
            <a:endParaRPr lang="en-US" b="1" dirty="0">
              <a:solidFill>
                <a:schemeClr val="tx2"/>
              </a:solidFill>
            </a:endParaRPr>
          </a:p>
        </p:txBody>
      </p:sp>
      <p:pic>
        <p:nvPicPr>
          <p:cNvPr id="3074" name="Picture 2" descr="http://www.nesdis.noaa.gov/images/news_archives/Bellet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9455" y="2058145"/>
            <a:ext cx="2743200" cy="1782889"/>
          </a:xfrm>
          <a:prstGeom prst="rect">
            <a:avLst/>
          </a:prstGeom>
          <a:noFill/>
          <a:ln w="12700">
            <a:solidFill>
              <a:schemeClr val="tx2"/>
            </a:solidFill>
          </a:ln>
          <a:extLst>
            <a:ext uri="{909E8E84-426E-40DD-AFC4-6F175D3DCCD1}">
              <a14:hiddenFill xmlns:a14="http://schemas.microsoft.com/office/drawing/2010/main">
                <a:solidFill>
                  <a:srgbClr val="FFFFFF"/>
                </a:solidFill>
              </a14:hiddenFill>
            </a:ext>
          </a:extLst>
        </p:spPr>
      </p:pic>
      <p:pic>
        <p:nvPicPr>
          <p:cNvPr id="3076" name="Picture 4" descr="http://www.nesdis.noaa.gov/images/news_archives/Marbi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455" y="4002333"/>
            <a:ext cx="2743200" cy="2127008"/>
          </a:xfrm>
          <a:prstGeom prst="rect">
            <a:avLst/>
          </a:prstGeom>
          <a:noFill/>
          <a:ln w="12700">
            <a:solidFill>
              <a:schemeClr val="tx2"/>
            </a:solidFill>
          </a:ln>
          <a:extLst>
            <a:ext uri="{909E8E84-426E-40DD-AFC4-6F175D3DCCD1}">
              <a14:hiddenFill xmlns:a14="http://schemas.microsoft.com/office/drawing/2010/main">
                <a:solidFill>
                  <a:srgbClr val="FFFFFF"/>
                </a:solidFill>
              </a14:hiddenFill>
            </a:ext>
          </a:extLst>
        </p:spPr>
      </p:pic>
      <p:pic>
        <p:nvPicPr>
          <p:cNvPr id="3078" name="Picture 6" descr="http://www.koreatimesus.com/wp-content/uploads/2014/02/b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28475" y="2058145"/>
            <a:ext cx="4572000" cy="1307712"/>
          </a:xfrm>
          <a:prstGeom prst="rect">
            <a:avLst/>
          </a:prstGeom>
          <a:noFill/>
          <a:ln w="1270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822665"/>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43000" y="76200"/>
            <a:ext cx="6838356" cy="9906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n-lt"/>
                <a:ea typeface="+mj-ea"/>
                <a:cs typeface="+mj-cs"/>
              </a:defRPr>
            </a:lvl1pPr>
          </a:lstStyle>
          <a:p>
            <a:pPr algn="ctr" fontAlgn="auto">
              <a:spcAft>
                <a:spcPts val="0"/>
              </a:spcAft>
            </a:pPr>
            <a:r>
              <a:rPr lang="en-US" sz="4000" b="1" dirty="0" smtClean="0"/>
              <a:t>Solar / Geophysics</a:t>
            </a:r>
            <a:endParaRPr lang="en-US" sz="3200" b="1" dirty="0" smtClean="0"/>
          </a:p>
          <a:p>
            <a:pPr algn="ctr" fontAlgn="auto">
              <a:spcAft>
                <a:spcPts val="0"/>
              </a:spcAft>
            </a:pPr>
            <a:r>
              <a:rPr lang="en-US" sz="2800" b="1" dirty="0" smtClean="0"/>
              <a:t>Earth Observations </a:t>
            </a:r>
            <a:r>
              <a:rPr lang="en-US" sz="2800" dirty="0" smtClean="0"/>
              <a:t> </a:t>
            </a:r>
          </a:p>
        </p:txBody>
      </p:sp>
      <p:grpSp>
        <p:nvGrpSpPr>
          <p:cNvPr id="26" name="Group 25"/>
          <p:cNvGrpSpPr/>
          <p:nvPr/>
        </p:nvGrpSpPr>
        <p:grpSpPr>
          <a:xfrm>
            <a:off x="60960" y="1278399"/>
            <a:ext cx="8384014" cy="2580430"/>
            <a:chOff x="60960" y="1278399"/>
            <a:chExt cx="8384014" cy="258043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83" y="1295401"/>
              <a:ext cx="3232203" cy="2514600"/>
            </a:xfrm>
            <a:prstGeom prst="rect">
              <a:avLst/>
            </a:prstGeom>
          </p:spPr>
        </p:pic>
        <p:sp>
          <p:nvSpPr>
            <p:cNvPr id="5" name="TextBox 4"/>
            <p:cNvSpPr txBox="1"/>
            <p:nvPr/>
          </p:nvSpPr>
          <p:spPr>
            <a:xfrm>
              <a:off x="60960" y="1310641"/>
              <a:ext cx="3377848" cy="646331"/>
            </a:xfrm>
            <a:prstGeom prst="rect">
              <a:avLst/>
            </a:prstGeom>
            <a:noFill/>
          </p:spPr>
          <p:txBody>
            <a:bodyPr wrap="none" rtlCol="0">
              <a:spAutoFit/>
            </a:bodyPr>
            <a:lstStyle/>
            <a:p>
              <a:pPr algn="ctr"/>
              <a:r>
                <a:rPr lang="en-US" b="1" dirty="0" smtClean="0">
                  <a:solidFill>
                    <a:schemeClr val="bg1"/>
                  </a:solidFill>
                </a:rPr>
                <a:t>Monitoring Urban Conditions</a:t>
              </a:r>
            </a:p>
            <a:p>
              <a:pPr algn="ctr"/>
              <a:r>
                <a:rPr lang="en-US" b="1" dirty="0" smtClean="0">
                  <a:solidFill>
                    <a:schemeClr val="bg1"/>
                  </a:solidFill>
                </a:rPr>
                <a:t>(Syria)</a:t>
              </a:r>
              <a:endParaRPr lang="en-US" b="1" dirty="0">
                <a:solidFill>
                  <a:schemeClr val="bg1"/>
                </a:solidFill>
              </a:endParaRPr>
            </a:p>
          </p:txBody>
        </p:sp>
        <p:sp>
          <p:nvSpPr>
            <p:cNvPr id="6" name="TextBox 5"/>
            <p:cNvSpPr txBox="1"/>
            <p:nvPr/>
          </p:nvSpPr>
          <p:spPr>
            <a:xfrm>
              <a:off x="2327417" y="3136655"/>
              <a:ext cx="1101584" cy="707886"/>
            </a:xfrm>
            <a:prstGeom prst="rect">
              <a:avLst/>
            </a:prstGeom>
            <a:noFill/>
          </p:spPr>
          <p:txBody>
            <a:bodyPr wrap="none" rtlCol="0">
              <a:spAutoFit/>
            </a:bodyPr>
            <a:lstStyle/>
            <a:p>
              <a:r>
                <a:rPr lang="en-US" sz="1000" b="1" dirty="0" smtClean="0">
                  <a:solidFill>
                    <a:schemeClr val="bg1"/>
                  </a:solidFill>
                </a:rPr>
                <a:t>VIIRS DNB</a:t>
              </a:r>
            </a:p>
            <a:p>
              <a:r>
                <a:rPr lang="en-US" sz="1000" b="1" dirty="0">
                  <a:solidFill>
                    <a:schemeClr val="bg1"/>
                  </a:solidFill>
                </a:rPr>
                <a:t>201204 = blue</a:t>
              </a:r>
              <a:br>
                <a:rPr lang="en-US" sz="1000" b="1" dirty="0">
                  <a:solidFill>
                    <a:schemeClr val="bg1"/>
                  </a:solidFill>
                </a:rPr>
              </a:br>
              <a:r>
                <a:rPr lang="en-US" sz="1000" b="1" dirty="0">
                  <a:solidFill>
                    <a:schemeClr val="bg1"/>
                  </a:solidFill>
                </a:rPr>
                <a:t>201301 = green</a:t>
              </a:r>
              <a:br>
                <a:rPr lang="en-US" sz="1000" b="1" dirty="0">
                  <a:solidFill>
                    <a:schemeClr val="bg1"/>
                  </a:solidFill>
                </a:rPr>
              </a:br>
              <a:r>
                <a:rPr lang="en-US" sz="1000" b="1" dirty="0">
                  <a:solidFill>
                    <a:schemeClr val="bg1"/>
                  </a:solidFill>
                </a:rPr>
                <a:t>201405 = </a:t>
              </a:r>
              <a:r>
                <a:rPr lang="en-US" sz="1000" b="1" dirty="0" smtClean="0">
                  <a:solidFill>
                    <a:schemeClr val="bg1"/>
                  </a:solidFill>
                </a:rPr>
                <a:t>red</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958" y="1278399"/>
              <a:ext cx="4944016" cy="258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796640" y="1310641"/>
              <a:ext cx="1813317" cy="369332"/>
            </a:xfrm>
            <a:prstGeom prst="rect">
              <a:avLst/>
            </a:prstGeom>
            <a:noFill/>
          </p:spPr>
          <p:txBody>
            <a:bodyPr wrap="none" rtlCol="0">
              <a:spAutoFit/>
            </a:bodyPr>
            <a:lstStyle/>
            <a:p>
              <a:pPr algn="ctr"/>
              <a:r>
                <a:rPr lang="en-US" b="1" dirty="0" smtClean="0">
                  <a:solidFill>
                    <a:schemeClr val="bg1"/>
                  </a:solidFill>
                </a:rPr>
                <a:t>Boat Detection</a:t>
              </a:r>
              <a:endParaRPr lang="en-US" b="1" dirty="0">
                <a:solidFill>
                  <a:schemeClr val="bg1"/>
                </a:solidFill>
              </a:endParaRPr>
            </a:p>
          </p:txBody>
        </p:sp>
        <p:sp>
          <p:nvSpPr>
            <p:cNvPr id="13" name="TextBox 12"/>
            <p:cNvSpPr txBox="1"/>
            <p:nvPr/>
          </p:nvSpPr>
          <p:spPr>
            <a:xfrm>
              <a:off x="5319720" y="3495262"/>
              <a:ext cx="628698" cy="338554"/>
            </a:xfrm>
            <a:prstGeom prst="rect">
              <a:avLst/>
            </a:prstGeom>
            <a:noFill/>
          </p:spPr>
          <p:txBody>
            <a:bodyPr wrap="none" rtlCol="0">
              <a:spAutoFit/>
            </a:bodyPr>
            <a:lstStyle/>
            <a:p>
              <a:pPr algn="r"/>
              <a:r>
                <a:rPr lang="en-US" sz="1600" b="1" dirty="0" smtClean="0">
                  <a:solidFill>
                    <a:schemeClr val="bg1"/>
                  </a:solidFill>
                </a:rPr>
                <a:t>Data</a:t>
              </a:r>
              <a:endParaRPr lang="en-US" sz="1600" b="1" dirty="0">
                <a:solidFill>
                  <a:schemeClr val="bg1"/>
                </a:solidFill>
              </a:endParaRPr>
            </a:p>
          </p:txBody>
        </p:sp>
        <p:sp>
          <p:nvSpPr>
            <p:cNvPr id="14" name="TextBox 13"/>
            <p:cNvSpPr txBox="1"/>
            <p:nvPr/>
          </p:nvSpPr>
          <p:spPr>
            <a:xfrm>
              <a:off x="7390787" y="3477138"/>
              <a:ext cx="958917" cy="338554"/>
            </a:xfrm>
            <a:prstGeom prst="rect">
              <a:avLst/>
            </a:prstGeom>
            <a:noFill/>
          </p:spPr>
          <p:txBody>
            <a:bodyPr wrap="none" rtlCol="0">
              <a:spAutoFit/>
            </a:bodyPr>
            <a:lstStyle/>
            <a:p>
              <a:pPr algn="r"/>
              <a:r>
                <a:rPr lang="en-US" sz="1600" b="1" dirty="0" smtClean="0">
                  <a:solidFill>
                    <a:schemeClr val="bg1"/>
                  </a:solidFill>
                </a:rPr>
                <a:t>Product</a:t>
              </a:r>
              <a:endParaRPr lang="en-US" sz="1600" b="1" dirty="0">
                <a:solidFill>
                  <a:schemeClr val="bg1"/>
                </a:solidFill>
              </a:endParaRPr>
            </a:p>
          </p:txBody>
        </p:sp>
        <p:sp>
          <p:nvSpPr>
            <p:cNvPr id="15" name="TextBox 14"/>
            <p:cNvSpPr txBox="1"/>
            <p:nvPr/>
          </p:nvSpPr>
          <p:spPr>
            <a:xfrm>
              <a:off x="3586870" y="3481416"/>
              <a:ext cx="1208985" cy="338554"/>
            </a:xfrm>
            <a:prstGeom prst="rect">
              <a:avLst/>
            </a:prstGeom>
            <a:noFill/>
          </p:spPr>
          <p:txBody>
            <a:bodyPr wrap="none" rtlCol="0">
              <a:spAutoFit/>
            </a:bodyPr>
            <a:lstStyle/>
            <a:p>
              <a:r>
                <a:rPr lang="en-US" sz="1600" b="1" dirty="0" smtClean="0">
                  <a:solidFill>
                    <a:schemeClr val="bg1"/>
                  </a:solidFill>
                </a:rPr>
                <a:t>VIIRS DNB</a:t>
              </a:r>
              <a:endParaRPr lang="en-US" sz="1600" b="1" dirty="0">
                <a:solidFill>
                  <a:schemeClr val="bg1"/>
                </a:solidFill>
              </a:endParaRPr>
            </a:p>
          </p:txBody>
        </p:sp>
      </p:grpSp>
      <p:grpSp>
        <p:nvGrpSpPr>
          <p:cNvPr id="27" name="Group 26"/>
          <p:cNvGrpSpPr/>
          <p:nvPr/>
        </p:nvGrpSpPr>
        <p:grpSpPr>
          <a:xfrm>
            <a:off x="323088" y="3998511"/>
            <a:ext cx="7859759" cy="2514600"/>
            <a:chOff x="152401" y="3998511"/>
            <a:chExt cx="7859759" cy="2514600"/>
          </a:xfrm>
        </p:grpSpPr>
        <p:pic>
          <p:nvPicPr>
            <p:cNvPr id="11"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1" y="3998511"/>
              <a:ext cx="2786627" cy="2514600"/>
            </a:xfrm>
            <a:prstGeom prst="rect">
              <a:avLst/>
            </a:prstGeom>
            <a:ln w="12700">
              <a:solidFill>
                <a:srgbClr val="FF0000"/>
              </a:solidFill>
            </a:ln>
          </p:spPr>
        </p:pic>
        <p:pic>
          <p:nvPicPr>
            <p:cNvPr id="16" name="Content Placeholder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2178" y="3998511"/>
              <a:ext cx="3449982" cy="2514600"/>
            </a:xfrm>
            <a:prstGeom prst="rect">
              <a:avLst/>
            </a:prstGeom>
            <a:ln w="12700">
              <a:solidFill>
                <a:srgbClr val="FF0000"/>
              </a:solidFill>
            </a:ln>
          </p:spPr>
        </p:pic>
        <p:sp>
          <p:nvSpPr>
            <p:cNvPr id="17" name="TextBox 16"/>
            <p:cNvSpPr txBox="1"/>
            <p:nvPr/>
          </p:nvSpPr>
          <p:spPr>
            <a:xfrm>
              <a:off x="2955979" y="4008036"/>
              <a:ext cx="1569660" cy="923330"/>
            </a:xfrm>
            <a:prstGeom prst="rect">
              <a:avLst/>
            </a:prstGeom>
            <a:noFill/>
          </p:spPr>
          <p:txBody>
            <a:bodyPr wrap="none" rtlCol="0">
              <a:spAutoFit/>
            </a:bodyPr>
            <a:lstStyle/>
            <a:p>
              <a:pPr algn="ctr"/>
              <a:r>
                <a:rPr lang="en-US" b="1" dirty="0" smtClean="0">
                  <a:solidFill>
                    <a:schemeClr val="tx2"/>
                  </a:solidFill>
                </a:rPr>
                <a:t>VIIRS</a:t>
              </a:r>
            </a:p>
            <a:p>
              <a:pPr algn="ctr"/>
              <a:r>
                <a:rPr lang="en-US" b="1" dirty="0" err="1" smtClean="0">
                  <a:solidFill>
                    <a:schemeClr val="tx2"/>
                  </a:solidFill>
                </a:rPr>
                <a:t>Nightfire</a:t>
              </a:r>
              <a:endParaRPr lang="en-US" b="1" dirty="0" smtClean="0">
                <a:solidFill>
                  <a:schemeClr val="tx2"/>
                </a:solidFill>
              </a:endParaRPr>
            </a:p>
            <a:p>
              <a:pPr algn="ctr"/>
              <a:r>
                <a:rPr lang="en-US" b="1" dirty="0" smtClean="0">
                  <a:solidFill>
                    <a:schemeClr val="tx2"/>
                  </a:solidFill>
                </a:rPr>
                <a:t>Applications</a:t>
              </a:r>
            </a:p>
          </p:txBody>
        </p:sp>
        <p:grpSp>
          <p:nvGrpSpPr>
            <p:cNvPr id="24" name="Group 23"/>
            <p:cNvGrpSpPr/>
            <p:nvPr/>
          </p:nvGrpSpPr>
          <p:grpSpPr>
            <a:xfrm>
              <a:off x="3055880" y="5105416"/>
              <a:ext cx="1369857" cy="523220"/>
              <a:chOff x="3055880" y="4953000"/>
              <a:chExt cx="1369857" cy="523220"/>
            </a:xfrm>
          </p:grpSpPr>
          <p:sp>
            <p:nvSpPr>
              <p:cNvPr id="18" name="TextBox 17"/>
              <p:cNvSpPr txBox="1"/>
              <p:nvPr/>
            </p:nvSpPr>
            <p:spPr>
              <a:xfrm>
                <a:off x="3055880" y="4953000"/>
                <a:ext cx="1369857" cy="523220"/>
              </a:xfrm>
              <a:prstGeom prst="rect">
                <a:avLst/>
              </a:prstGeom>
              <a:noFill/>
            </p:spPr>
            <p:txBody>
              <a:bodyPr wrap="square" rtlCol="0">
                <a:spAutoFit/>
              </a:bodyPr>
              <a:lstStyle/>
              <a:p>
                <a:pPr algn="r"/>
                <a:r>
                  <a:rPr lang="en-US" sz="1400" b="1" dirty="0" smtClean="0">
                    <a:solidFill>
                      <a:schemeClr val="tx2"/>
                    </a:solidFill>
                  </a:rPr>
                  <a:t>Global Gas Flaring</a:t>
                </a:r>
                <a:endParaRPr lang="en-US" sz="1400" b="1" dirty="0">
                  <a:solidFill>
                    <a:schemeClr val="tx2"/>
                  </a:solidFill>
                </a:endParaRPr>
              </a:p>
            </p:txBody>
          </p:sp>
          <p:sp>
            <p:nvSpPr>
              <p:cNvPr id="21" name="Right Arrow 20"/>
              <p:cNvSpPr/>
              <p:nvPr/>
            </p:nvSpPr>
            <p:spPr>
              <a:xfrm rot="10800000">
                <a:off x="3305171" y="5280411"/>
                <a:ext cx="372495" cy="8931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055879" y="5739445"/>
              <a:ext cx="1369857" cy="523220"/>
              <a:chOff x="3055879" y="5725180"/>
              <a:chExt cx="1369857" cy="523220"/>
            </a:xfrm>
          </p:grpSpPr>
          <p:sp>
            <p:nvSpPr>
              <p:cNvPr id="20" name="TextBox 19"/>
              <p:cNvSpPr txBox="1"/>
              <p:nvPr/>
            </p:nvSpPr>
            <p:spPr>
              <a:xfrm>
                <a:off x="3055879" y="5725180"/>
                <a:ext cx="1369857" cy="523220"/>
              </a:xfrm>
              <a:prstGeom prst="rect">
                <a:avLst/>
              </a:prstGeom>
              <a:noFill/>
            </p:spPr>
            <p:txBody>
              <a:bodyPr wrap="square" rtlCol="0">
                <a:spAutoFit/>
              </a:bodyPr>
              <a:lstStyle/>
              <a:p>
                <a:r>
                  <a:rPr lang="en-US" sz="1400" b="1" dirty="0" smtClean="0">
                    <a:solidFill>
                      <a:schemeClr val="tx2"/>
                    </a:solidFill>
                  </a:rPr>
                  <a:t>Biomass Burning</a:t>
                </a:r>
                <a:endParaRPr lang="en-US" sz="1400" b="1" dirty="0">
                  <a:solidFill>
                    <a:schemeClr val="tx2"/>
                  </a:solidFill>
                </a:endParaRPr>
              </a:p>
            </p:txBody>
          </p:sp>
          <p:sp>
            <p:nvSpPr>
              <p:cNvPr id="22" name="Right Arrow 21"/>
              <p:cNvSpPr/>
              <p:nvPr/>
            </p:nvSpPr>
            <p:spPr>
              <a:xfrm rot="10800000" flipH="1">
                <a:off x="3886200" y="6055515"/>
                <a:ext cx="372495" cy="8931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3001663" y="6513111"/>
            <a:ext cx="2502608" cy="338554"/>
          </a:xfrm>
          <a:prstGeom prst="rect">
            <a:avLst/>
          </a:prstGeom>
          <a:noFill/>
        </p:spPr>
        <p:txBody>
          <a:bodyPr wrap="none" rtlCol="0">
            <a:spAutoFit/>
          </a:bodyPr>
          <a:lstStyle/>
          <a:p>
            <a:pPr algn="ctr"/>
            <a:r>
              <a:rPr lang="en-US" sz="1600" dirty="0">
                <a:solidFill>
                  <a:schemeClr val="tx2"/>
                </a:solidFill>
                <a:hlinkClick r:id="rId7"/>
              </a:rPr>
              <a:t>http://ngdc.noaa.gov/eog</a:t>
            </a:r>
            <a:r>
              <a:rPr lang="en-US" sz="1600" dirty="0" smtClean="0">
                <a:solidFill>
                  <a:schemeClr val="tx2"/>
                </a:solidFill>
                <a:hlinkClick r:id="rId7"/>
              </a:rPr>
              <a:t>/</a:t>
            </a:r>
            <a:endParaRPr lang="en-US" sz="1600" dirty="0" smtClean="0">
              <a:solidFill>
                <a:schemeClr val="tx2"/>
              </a:solidFill>
            </a:endParaRPr>
          </a:p>
        </p:txBody>
      </p:sp>
    </p:spTree>
    <p:extLst>
      <p:ext uri="{BB962C8B-B14F-4D97-AF65-F5344CB8AC3E}">
        <p14:creationId xmlns:p14="http://schemas.microsoft.com/office/powerpoint/2010/main" val="3418082194"/>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22831</TotalTime>
  <Words>732</Words>
  <Application>Microsoft Office PowerPoint</Application>
  <PresentationFormat>On-screen Show (4:3)</PresentationFormat>
  <Paragraphs>152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and Terrestrial Physics Division</dc:title>
  <dc:subject>4QFY13 Quarterly</dc:subject>
  <dc:creator>William Denig</dc:creator>
  <cp:lastModifiedBy>William Denig</cp:lastModifiedBy>
  <cp:revision>1072</cp:revision>
  <cp:lastPrinted>2014-12-01T20:14:42Z</cp:lastPrinted>
  <dcterms:created xsi:type="dcterms:W3CDTF">2013-04-29T14:16:38Z</dcterms:created>
  <dcterms:modified xsi:type="dcterms:W3CDTF">2015-02-24T16:02:01Z</dcterms:modified>
</cp:coreProperties>
</file>