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media/media2.gif" ContentType="video/unknown"/>
  <Override PartName="/ppt/media/media3.gif" ContentType="video/unknown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5" r:id="rId1"/>
  </p:sldMasterIdLst>
  <p:notesMasterIdLst>
    <p:notesMasterId r:id="rId22"/>
  </p:notesMasterIdLst>
  <p:handoutMasterIdLst>
    <p:handoutMasterId r:id="rId23"/>
  </p:handoutMasterIdLst>
  <p:sldIdLst>
    <p:sldId id="354" r:id="rId2"/>
    <p:sldId id="738" r:id="rId3"/>
    <p:sldId id="748" r:id="rId4"/>
    <p:sldId id="723" r:id="rId5"/>
    <p:sldId id="711" r:id="rId6"/>
    <p:sldId id="737" r:id="rId7"/>
    <p:sldId id="729" r:id="rId8"/>
    <p:sldId id="739" r:id="rId9"/>
    <p:sldId id="725" r:id="rId10"/>
    <p:sldId id="747" r:id="rId11"/>
    <p:sldId id="736" r:id="rId12"/>
    <p:sldId id="726" r:id="rId13"/>
    <p:sldId id="732" r:id="rId14"/>
    <p:sldId id="731" r:id="rId15"/>
    <p:sldId id="733" r:id="rId16"/>
    <p:sldId id="735" r:id="rId17"/>
    <p:sldId id="740" r:id="rId18"/>
    <p:sldId id="743" r:id="rId19"/>
    <p:sldId id="750" r:id="rId20"/>
    <p:sldId id="744" r:id="rId21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F85147-E2DF-4B59-9482-31C62977918F}">
          <p14:sldIdLst>
            <p14:sldId id="354"/>
            <p14:sldId id="738"/>
            <p14:sldId id="748"/>
            <p14:sldId id="723"/>
            <p14:sldId id="711"/>
            <p14:sldId id="737"/>
            <p14:sldId id="729"/>
            <p14:sldId id="739"/>
            <p14:sldId id="725"/>
            <p14:sldId id="747"/>
            <p14:sldId id="736"/>
            <p14:sldId id="726"/>
            <p14:sldId id="732"/>
            <p14:sldId id="731"/>
            <p14:sldId id="733"/>
            <p14:sldId id="735"/>
            <p14:sldId id="740"/>
            <p14:sldId id="743"/>
            <p14:sldId id="750"/>
            <p14:sldId id="744"/>
          </p14:sldIdLst>
        </p14:section>
        <p14:section name="Untitled Section" id="{C5ED1661-951C-4422-A357-11136CACA63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  <a:srgbClr val="FFFF99"/>
    <a:srgbClr val="66FFFF"/>
    <a:srgbClr val="1F4A7D"/>
    <a:srgbClr val="1F497D"/>
    <a:srgbClr val="008080"/>
    <a:srgbClr val="EBF1DE"/>
    <a:srgbClr val="FFDA65"/>
    <a:srgbClr val="D0D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87299" autoAdjust="0"/>
  </p:normalViewPr>
  <p:slideViewPr>
    <p:cSldViewPr showGuides="1">
      <p:cViewPr varScale="1">
        <p:scale>
          <a:sx n="60" d="100"/>
          <a:sy n="60" d="100"/>
        </p:scale>
        <p:origin x="-1590" y="-78"/>
      </p:cViewPr>
      <p:guideLst>
        <p:guide orient="horz" pos="1680"/>
        <p:guide pos="1584"/>
      </p:guideLst>
    </p:cSldViewPr>
  </p:slideViewPr>
  <p:outlineViewPr>
    <p:cViewPr>
      <p:scale>
        <a:sx n="33" d="100"/>
        <a:sy n="33" d="100"/>
      </p:scale>
      <p:origin x="0" y="92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6" d="100"/>
          <a:sy n="96" d="100"/>
        </p:scale>
        <p:origin x="-3570" y="-108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1" y="20"/>
            <a:ext cx="3038474" cy="462125"/>
          </a:xfrm>
          <a:prstGeom prst="rect">
            <a:avLst/>
          </a:prstGeom>
        </p:spPr>
        <p:txBody>
          <a:bodyPr vert="horz" lIns="89467" tIns="44738" rIns="89467" bIns="44738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60" y="20"/>
            <a:ext cx="3038474" cy="462125"/>
          </a:xfrm>
          <a:prstGeom prst="rect">
            <a:avLst/>
          </a:prstGeom>
        </p:spPr>
        <p:txBody>
          <a:bodyPr vert="horz" lIns="89467" tIns="44738" rIns="89467" bIns="44738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3FFC941-D821-4164-8967-967093CD4325}" type="datetimeFigureOut">
              <a:rPr lang="en-US"/>
              <a:pPr>
                <a:defRPr/>
              </a:pPr>
              <a:t>11/5/2015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1" y="8772397"/>
            <a:ext cx="3038474" cy="462125"/>
          </a:xfrm>
          <a:prstGeom prst="rect">
            <a:avLst/>
          </a:prstGeom>
        </p:spPr>
        <p:txBody>
          <a:bodyPr vert="horz" lIns="89467" tIns="44738" rIns="89467" bIns="44738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STP Division 1QFY15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60" y="8772397"/>
            <a:ext cx="3038474" cy="462125"/>
          </a:xfrm>
          <a:prstGeom prst="rect">
            <a:avLst/>
          </a:prstGeom>
        </p:spPr>
        <p:txBody>
          <a:bodyPr vert="horz" lIns="89467" tIns="44738" rIns="89467" bIns="44738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2EC91CC-8858-4DBF-B04F-D70D488E3C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18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1" y="20"/>
            <a:ext cx="3038474" cy="4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8" tIns="45589" rIns="91168" bIns="45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60" y="20"/>
            <a:ext cx="3038474" cy="4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8" tIns="45589" rIns="91168" bIns="45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685800"/>
            <a:ext cx="4625975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8" y="4387784"/>
            <a:ext cx="5607050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8" tIns="45589" rIns="91168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1" y="8772397"/>
            <a:ext cx="3038474" cy="4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8" tIns="45589" rIns="91168" bIns="45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STP Division 1QFY15 Review</a:t>
            </a: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60" y="8772397"/>
            <a:ext cx="3038474" cy="4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8" tIns="45589" rIns="91168" bIns="45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4F31D8-1C18-445A-B277-2427331C24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843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2665"/>
            <a:fld id="{8CBD896C-5E08-40CD-B4A5-F968AAB386F1}" type="slidenum">
              <a:rPr lang="en-US" smtClean="0"/>
              <a:pPr defTabSz="892665"/>
              <a:t>1</a:t>
            </a:fld>
            <a:endParaRPr lang="en-US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STP Division 1QFY15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4F31D8-1C18-445A-B277-2427331C24B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8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 sz="1400"/>
            </a:lvl1pPr>
          </a:lstStyle>
          <a:p>
            <a:fld id="{0392CAAC-D4E7-4F01-9B5F-C7751E7AF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80785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408351" y="2788920"/>
            <a:ext cx="4724399" cy="36576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National Environmental Satellite Distribution and Information Service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1F497D">
                    <a:lumMod val="20000"/>
                    <a:lumOff val="80000"/>
                  </a:srgbClr>
                </a:solidFill>
              </a:rPr>
              <a:t>National Environmental Satellite Distribution and Information System</a:t>
            </a:r>
            <a:endParaRPr lang="en-US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42694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408351" y="2788920"/>
            <a:ext cx="4724399" cy="36576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National Environmental Satellite Distribution and Information Service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1F497D">
                    <a:lumMod val="20000"/>
                    <a:lumOff val="80000"/>
                  </a:srgbClr>
                </a:solidFill>
              </a:rPr>
              <a:t>National Environmental Satellite Distribution and Information System</a:t>
            </a:r>
            <a:endParaRPr lang="en-US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11022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 sz="1400"/>
            </a:lvl1pPr>
          </a:lstStyle>
          <a:p>
            <a:fld id="{0392CAAC-D4E7-4F01-9B5F-C7751E7AF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6408351" y="2788920"/>
            <a:ext cx="4724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  <a:latin typeface="Calibri"/>
              </a:rPr>
              <a:t>National Environmental Satellite Distribution and Information Service</a:t>
            </a:r>
            <a:endParaRPr lang="en-US" dirty="0">
              <a:solidFill>
                <a:srgbClr val="EEECE1"/>
              </a:solidFill>
              <a:latin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2044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 sz="1400"/>
            </a:lvl1pPr>
          </a:lstStyle>
          <a:p>
            <a:fld id="{0392CAAC-D4E7-4F01-9B5F-C7751E7AF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6408351" y="2788920"/>
            <a:ext cx="4724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  <a:latin typeface="Calibri"/>
              </a:rPr>
              <a:t>National Environmental Satellite Distribution and Information Service</a:t>
            </a:r>
            <a:endParaRPr lang="en-US" dirty="0">
              <a:solidFill>
                <a:srgbClr val="EEECE1"/>
              </a:solidFill>
              <a:latin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08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 sz="1400"/>
            </a:lvl1pPr>
          </a:lstStyle>
          <a:p>
            <a:fld id="{0392CAAC-D4E7-4F01-9B5F-C7751E7AF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6408351" y="2788920"/>
            <a:ext cx="4724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  <a:latin typeface="Calibri"/>
              </a:rPr>
              <a:t>National Environmental Satellite Distribution and Information Service</a:t>
            </a:r>
            <a:endParaRPr lang="en-US" dirty="0">
              <a:solidFill>
                <a:srgbClr val="EEECE1"/>
              </a:solidFill>
              <a:latin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28030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2484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604286" y="6426199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5117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014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14378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54949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20510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7882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6408351" y="2788920"/>
            <a:ext cx="4724399" cy="36576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National Environmental Satellite Distribution and Information Service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1F497D">
                    <a:lumMod val="20000"/>
                    <a:lumOff val="80000"/>
                  </a:srgbClr>
                </a:solidFill>
              </a:rPr>
              <a:t>National Environmental Satellite Distribution and Information System</a:t>
            </a:r>
            <a:endParaRPr lang="en-US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81656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6408351" y="2788920"/>
            <a:ext cx="4724399" cy="36576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National Environmental Satellite Distribution and Information Service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 flipV="1">
            <a:off x="8032786" y="6563970"/>
            <a:ext cx="393628" cy="27940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392CAAC-D4E7-4F01-9B5F-C7751E7AFF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1F497D">
                    <a:lumMod val="20000"/>
                    <a:lumOff val="80000"/>
                  </a:srgbClr>
                </a:solidFill>
              </a:rPr>
              <a:t>National Environmental Satellite Distribution and Information System</a:t>
            </a:r>
            <a:endParaRPr lang="en-US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3082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152400"/>
            <a:ext cx="1106905" cy="914400"/>
          </a:xfrm>
          <a:prstGeom prst="rect">
            <a:avLst/>
          </a:prstGeom>
          <a:effectLst>
            <a:softEdge rad="254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76200" y="1143000"/>
            <a:ext cx="81534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 txBox="1">
            <a:spLocks/>
          </p:cNvSpPr>
          <p:nvPr/>
        </p:nvSpPr>
        <p:spPr>
          <a:xfrm rot="10800000" flipV="1">
            <a:off x="8604286" y="6426199"/>
            <a:ext cx="463514" cy="27940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0392CAAC-D4E7-4F01-9B5F-C7751E7AFF70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35063" y="2999966"/>
            <a:ext cx="3732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baseline="0" dirty="0" smtClean="0">
                <a:solidFill>
                  <a:schemeClr val="bg1"/>
                </a:solidFill>
              </a:rPr>
              <a:t>NCEI Seminar Series –</a:t>
            </a:r>
            <a:r>
              <a:rPr lang="en-US" sz="1400" b="1" dirty="0" smtClean="0">
                <a:solidFill>
                  <a:schemeClr val="bg1"/>
                </a:solidFill>
              </a:rPr>
              <a:t> 10 November </a:t>
            </a:r>
            <a:r>
              <a:rPr lang="en-US" sz="1400" b="1" dirty="0" smtClean="0">
                <a:solidFill>
                  <a:schemeClr val="bg1"/>
                </a:solidFill>
              </a:rPr>
              <a:t>2015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6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20" r:id="rId12"/>
    <p:sldLayoutId id="2147484108" r:id="rId13"/>
    <p:sldLayoutId id="2147484132" r:id="rId14"/>
  </p:sldLayoutIdLst>
  <p:transition spd="slow">
    <p:pull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n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mailto:William.Denig@noaa.go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gif"/><Relationship Id="rId7" Type="http://schemas.openxmlformats.org/officeDocument/2006/relationships/image" Target="../media/image28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6" descr="noaa_round_x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0E2"/>
              </a:clrFrom>
              <a:clrTo>
                <a:srgbClr val="00F0E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688" y="4708525"/>
            <a:ext cx="19796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215900" y="2671762"/>
            <a:ext cx="8081963" cy="677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4000" b="1" i="1" dirty="0" smtClean="0">
                <a:solidFill>
                  <a:schemeClr val="bg1"/>
                </a:solidFill>
              </a:rPr>
              <a:t>NCEI Seminar</a:t>
            </a:r>
            <a:r>
              <a:rPr lang="en-US" sz="4000" b="1" i="1" dirty="0" smtClean="0">
                <a:solidFill>
                  <a:schemeClr val="bg1"/>
                </a:solidFill>
              </a:rPr>
              <a:t> </a:t>
            </a:r>
            <a:r>
              <a:rPr lang="en-US" sz="4000" b="1" i="1" dirty="0" smtClean="0">
                <a:solidFill>
                  <a:schemeClr val="bg1"/>
                </a:solidFill>
              </a:rPr>
              <a:t>Series</a:t>
            </a:r>
            <a:endParaRPr lang="en-US" sz="4000" b="1" i="1" dirty="0">
              <a:solidFill>
                <a:schemeClr val="bg1"/>
              </a:solidFill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2438400" y="4759325"/>
            <a:ext cx="59229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8" tIns="47625" rIns="96838" bIns="47625"/>
          <a:lstStyle/>
          <a:p>
            <a:pPr algn="r" defTabSz="960438">
              <a:lnSpc>
                <a:spcPct val="80000"/>
              </a:lnSpc>
              <a:spcBef>
                <a:spcPct val="20000"/>
              </a:spcBef>
              <a:buSzPct val="125000"/>
            </a:pPr>
            <a:r>
              <a:rPr lang="en-US" sz="2800" b="1" dirty="0" smtClean="0">
                <a:solidFill>
                  <a:schemeClr val="tx2"/>
                </a:solidFill>
              </a:rPr>
              <a:t>William </a:t>
            </a:r>
            <a:r>
              <a:rPr lang="en-US" sz="2800" b="1" dirty="0" err="1" smtClean="0">
                <a:solidFill>
                  <a:schemeClr val="tx2"/>
                </a:solidFill>
              </a:rPr>
              <a:t>Denig</a:t>
            </a:r>
            <a:endParaRPr lang="en-US" sz="2400" dirty="0">
              <a:solidFill>
                <a:schemeClr val="tx2"/>
              </a:solidFill>
            </a:endParaRPr>
          </a:p>
          <a:p>
            <a:pPr algn="r" defTabSz="960438">
              <a:spcBef>
                <a:spcPct val="20000"/>
              </a:spcBef>
              <a:buSzPct val="125000"/>
            </a:pPr>
            <a:r>
              <a:rPr lang="en-US" sz="2400" dirty="0" smtClean="0">
                <a:solidFill>
                  <a:schemeClr val="tx2"/>
                </a:solidFill>
              </a:rPr>
              <a:t>NCEI/CCOG</a:t>
            </a:r>
            <a:endParaRPr lang="en-US" sz="2400" dirty="0">
              <a:solidFill>
                <a:schemeClr val="tx2"/>
              </a:solidFill>
            </a:endParaRPr>
          </a:p>
          <a:p>
            <a:pPr algn="r" defTabSz="960438">
              <a:spcBef>
                <a:spcPct val="20000"/>
              </a:spcBef>
              <a:buSzPct val="125000"/>
            </a:pPr>
            <a:r>
              <a:rPr lang="en-US" sz="2400" dirty="0">
                <a:solidFill>
                  <a:schemeClr val="tx2"/>
                </a:solidFill>
              </a:rPr>
              <a:t>303 497-6323 </a:t>
            </a:r>
          </a:p>
          <a:p>
            <a:pPr algn="r" defTabSz="960438">
              <a:spcBef>
                <a:spcPct val="20000"/>
              </a:spcBef>
              <a:buSzPct val="125000"/>
            </a:pPr>
            <a:r>
              <a:rPr lang="en-US" sz="2000" dirty="0">
                <a:solidFill>
                  <a:schemeClr val="tx2"/>
                </a:solidFill>
                <a:hlinkClick r:id="rId4"/>
              </a:rPr>
              <a:t>William.Denig@noaa.gov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150" name="Text Box 24"/>
          <p:cNvSpPr txBox="1">
            <a:spLocks noChangeArrowheads="1"/>
          </p:cNvSpPr>
          <p:nvPr/>
        </p:nvSpPr>
        <p:spPr bwMode="auto">
          <a:xfrm>
            <a:off x="944293" y="3470275"/>
            <a:ext cx="61423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 smtClean="0">
                <a:solidFill>
                  <a:schemeClr val="tx2"/>
                </a:solidFill>
              </a:rPr>
              <a:t>GOES-R Space Weather (</a:t>
            </a:r>
            <a:r>
              <a:rPr lang="en-US" sz="3600" b="1" dirty="0" err="1" smtClean="0">
                <a:solidFill>
                  <a:schemeClr val="tx2"/>
                </a:solidFill>
              </a:rPr>
              <a:t>SWx</a:t>
            </a:r>
            <a:r>
              <a:rPr lang="en-US" sz="3600" b="1" dirty="0" smtClean="0">
                <a:solidFill>
                  <a:schemeClr val="tx2"/>
                </a:solidFill>
              </a:rPr>
              <a:t>) Mission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8361363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22" descr="NOAA - Boul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0" y="152400"/>
            <a:ext cx="809625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4271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p://william%2Edenig%40noaa%2Egov@imap.gmail.com:993/fetch%3EUID%3E/INBOX%3E69096?part=1.3&amp;type=image/jpeg&amp;filename=SVDNB_npp_d20150317_t0940113_Albert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p://william%2Edenig%40noaa%2Egov@imap.gmail.com:993/fetch%3EUID%3E/INBOX%3E69096?part=1.3&amp;type=image/jpeg&amp;filename=SVDNB_npp_d20150317_t0940113_Albert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73400"/>
            <a:ext cx="6931025" cy="523920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Aurora Over Alberta – NPP/VIIRS – 17 Mar</a:t>
            </a: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861735" y="535642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2D050"/>
                </a:solidFill>
              </a:rPr>
              <a:t>Edmonton</a:t>
            </a:r>
            <a:endParaRPr lang="en-US" sz="1400" b="1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601980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2D050"/>
                </a:solidFill>
              </a:rPr>
              <a:t>Calgary</a:t>
            </a:r>
            <a:endParaRPr lang="en-US" sz="1400" b="1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199" y="6206311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2D050"/>
                </a:solidFill>
              </a:rPr>
              <a:t>North Dakota</a:t>
            </a:r>
            <a:endParaRPr lang="en-US" sz="1400" b="1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3224" y="141553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92D050"/>
                </a:solidFill>
              </a:rPr>
              <a:t>09:40 UT / 17 Mar 2015</a:t>
            </a:r>
            <a:endParaRPr lang="en-U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136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635621925482069460-latest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40931"/>
            <a:ext cx="6266326" cy="470561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NOAA Predictions of Global Aurora</a:t>
            </a:r>
            <a:endParaRPr lang="en-US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57452" y="6366930"/>
            <a:ext cx="653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http://www.swpc.noaa.gov/products/30-minute-aurora-forecast</a:t>
            </a:r>
          </a:p>
        </p:txBody>
      </p:sp>
    </p:spTree>
    <p:extLst>
      <p:ext uri="{BB962C8B-B14F-4D97-AF65-F5344CB8AC3E}">
        <p14:creationId xmlns:p14="http://schemas.microsoft.com/office/powerpoint/2010/main" val="7513503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GOES-15 Overview of Space Weather Conditions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6342529" cy="490104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5" name="Oval 4"/>
          <p:cNvSpPr/>
          <p:nvPr/>
        </p:nvSpPr>
        <p:spPr>
          <a:xfrm>
            <a:off x="2921001" y="1786461"/>
            <a:ext cx="1066800" cy="1066800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87801" y="4774328"/>
            <a:ext cx="1066800" cy="1066800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81401" y="2853261"/>
            <a:ext cx="1066800" cy="1066800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6553200" y="1981200"/>
            <a:ext cx="381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47336" y="1756235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X-ray Flare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C9.1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-Weak-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flipH="1">
            <a:off x="6565024" y="2897929"/>
            <a:ext cx="381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6554514" y="5016064"/>
            <a:ext cx="381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" y="6212211"/>
            <a:ext cx="1976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14-Day View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9540" y="266700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Energetic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Protons</a:t>
            </a:r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-</a:t>
            </a:r>
            <a:r>
              <a:rPr lang="en-US" b="1" dirty="0" smtClean="0">
                <a:solidFill>
                  <a:schemeClr val="tx2"/>
                </a:solidFill>
              </a:rPr>
              <a:t>Modest-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5422" y="492579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B-Field at GEO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68533" y="3745922"/>
            <a:ext cx="1066800" cy="1066800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6553200" y="3964729"/>
            <a:ext cx="381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53908" y="3733800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Energetic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Electrons</a:t>
            </a:r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-</a:t>
            </a:r>
            <a:r>
              <a:rPr lang="en-US" b="1" dirty="0" err="1" smtClean="0">
                <a:solidFill>
                  <a:schemeClr val="tx2"/>
                </a:solidFill>
              </a:rPr>
              <a:t>Substorm</a:t>
            </a:r>
            <a:r>
              <a:rPr lang="en-US" b="1" dirty="0" smtClean="0">
                <a:solidFill>
                  <a:schemeClr val="tx2"/>
                </a:solidFill>
              </a:rPr>
              <a:t>-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327634" y="1295400"/>
            <a:ext cx="0" cy="5073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3291" y="6374322"/>
            <a:ext cx="9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17 Mar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613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Let’s Back Up and Look at the Sun – 15 March</a:t>
            </a:r>
            <a:endParaRPr lang="en-US" sz="2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447798"/>
            <a:ext cx="5628031" cy="4809067"/>
            <a:chOff x="488016" y="1447798"/>
            <a:chExt cx="5628031" cy="4809067"/>
          </a:xfrm>
        </p:grpSpPr>
        <p:pic>
          <p:nvPicPr>
            <p:cNvPr id="8194" name="Picture 2" descr="http://satdat.ngdc.noaa.gov/sxi/archive/browse/goes13/2015/03/15/SXI_20150315_015500162_BA_1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148" y="1447800"/>
              <a:ext cx="5057899" cy="4808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-1593352" y="3529166"/>
              <a:ext cx="4809067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Filter – Thin Poly (poly/Ai/</a:t>
              </a:r>
              <a:r>
                <a:rPr lang="en-US" dirty="0" err="1" smtClean="0">
                  <a:solidFill>
                    <a:schemeClr val="tx2"/>
                  </a:solidFill>
                </a:rPr>
                <a:t>Ti</a:t>
              </a:r>
              <a:r>
                <a:rPr lang="en-US" dirty="0" smtClean="0">
                  <a:solidFill>
                    <a:schemeClr val="tx2"/>
                  </a:solidFill>
                </a:rPr>
                <a:t>): 0.6 – 6 nm</a:t>
              </a:r>
            </a:p>
            <a:p>
              <a:r>
                <a:rPr lang="en-US" dirty="0" smtClean="0">
                  <a:solidFill>
                    <a:schemeClr val="tx2"/>
                  </a:solidFill>
                </a:rPr>
                <a:t>Exposure: 0.4 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6389" y="6324600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GOES-13 Solar X-Ray Imager – Current Capability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9400" y="273427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C9 flare from AR 2297 at 01:55 UT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400" y="3234559"/>
            <a:ext cx="2133600" cy="956441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2289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bdlatitude\Denig - Publications &amp; Presentations\Presentations\Presentations_2015\GOES-R_BrownBag\SDO-AIA\composites\20150315_021349_512_304211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10" y="1320795"/>
            <a:ext cx="50038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NASA Solar Imagery – SUVI Proxy Data</a:t>
            </a:r>
            <a:endParaRPr lang="en-US" sz="2800" dirty="0" smtClean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1469136" y="3495295"/>
            <a:ext cx="499533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Solar Dynamics Observatory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AIA Composite: 30.4 nm / 21.1 nm / 17.1 nm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7992" y="6444734"/>
            <a:ext cx="591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</a:rPr>
              <a:t>Future Capability – GOES-R </a:t>
            </a:r>
            <a:r>
              <a:rPr lang="en-US" b="1" dirty="0">
                <a:solidFill>
                  <a:schemeClr val="tx2"/>
                </a:solidFill>
              </a:rPr>
              <a:t>Solar </a:t>
            </a:r>
            <a:r>
              <a:rPr lang="en-US" b="1" dirty="0" err="1" smtClean="0">
                <a:solidFill>
                  <a:schemeClr val="tx2"/>
                </a:solidFill>
              </a:rPr>
              <a:t>UltraViolet</a:t>
            </a:r>
            <a:r>
              <a:rPr lang="en-US" b="1" dirty="0" smtClean="0">
                <a:solidFill>
                  <a:schemeClr val="tx2"/>
                </a:solidFill>
              </a:rPr>
              <a:t> Imager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273427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C9 flare from AR 2297 at 02:14 UT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810422" y="3234559"/>
            <a:ext cx="1971378" cy="9564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138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5 mar C2 gallery-cro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1369779"/>
            <a:ext cx="4859819" cy="53174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Shape 41"/>
          <p:cNvSpPr/>
          <p:nvPr/>
        </p:nvSpPr>
        <p:spPr>
          <a:xfrm>
            <a:off x="2863859" y="3588425"/>
            <a:ext cx="921852" cy="914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Coronal Mass Ejection – NASA SOHO Image</a:t>
            </a:r>
            <a:endParaRPr lang="en-US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867400" y="19050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Coronal Mass Ejection (CME) detected at 02:36 on 15 Mar 2015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5975" y="5363768"/>
            <a:ext cx="2446120" cy="132343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NOTE</a:t>
            </a:r>
          </a:p>
          <a:p>
            <a:pPr algn="just"/>
            <a:r>
              <a:rPr lang="en-US" sz="1600" dirty="0" smtClean="0">
                <a:solidFill>
                  <a:schemeClr val="tx2"/>
                </a:solidFill>
              </a:rPr>
              <a:t>NOAA plans to included a coronagraph as a part of the DSCOVR follow-on mission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6420" y="3839996"/>
            <a:ext cx="99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Occluded Sun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129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e 17 mar 24hr plot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696" y="1834094"/>
            <a:ext cx="7254704" cy="372697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34"/>
          <p:cNvSpPr/>
          <p:nvPr/>
        </p:nvSpPr>
        <p:spPr>
          <a:xfrm>
            <a:off x="2303778" y="5855805"/>
            <a:ext cx="4918224" cy="46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2"/>
                </a:solidFill>
              </a:rPr>
              <a:t>24 hours of </a:t>
            </a:r>
            <a:r>
              <a:rPr lang="en-US" sz="1800" b="1" dirty="0" smtClean="0">
                <a:solidFill>
                  <a:schemeClr val="tx2"/>
                </a:solidFill>
              </a:rPr>
              <a:t>Interplanetary </a:t>
            </a:r>
            <a:r>
              <a:rPr lang="en-US" sz="1800" b="1" dirty="0">
                <a:solidFill>
                  <a:schemeClr val="tx2"/>
                </a:solidFill>
              </a:rPr>
              <a:t>D</a:t>
            </a:r>
            <a:r>
              <a:rPr sz="1800" b="1" dirty="0" smtClean="0">
                <a:solidFill>
                  <a:schemeClr val="tx2"/>
                </a:solidFill>
              </a:rPr>
              <a:t>ata</a:t>
            </a:r>
            <a:r>
              <a:rPr lang="en-US" sz="1800" b="1" dirty="0" smtClean="0">
                <a:solidFill>
                  <a:schemeClr val="tx2"/>
                </a:solidFill>
              </a:rPr>
              <a:t> (@240 Re)</a:t>
            </a:r>
            <a:endParaRPr sz="1800" b="1" dirty="0">
              <a:solidFill>
                <a:schemeClr val="tx2"/>
              </a:solidFill>
            </a:endParaRPr>
          </a:p>
        </p:txBody>
      </p:sp>
      <p:sp>
        <p:nvSpPr>
          <p:cNvPr id="5" name="Shape 35"/>
          <p:cNvSpPr/>
          <p:nvPr/>
        </p:nvSpPr>
        <p:spPr>
          <a:xfrm>
            <a:off x="3259602" y="1143000"/>
            <a:ext cx="2585118" cy="46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2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2"/>
                </a:solidFill>
              </a:rPr>
              <a:t>Sustained </a:t>
            </a:r>
            <a:r>
              <a:rPr sz="1800" b="1" dirty="0" err="1">
                <a:solidFill>
                  <a:schemeClr val="tx2"/>
                </a:solidFill>
              </a:rPr>
              <a:t>B</a:t>
            </a:r>
            <a:r>
              <a:rPr sz="1800" b="1" baseline="-25000" dirty="0" err="1">
                <a:solidFill>
                  <a:schemeClr val="tx2"/>
                </a:solidFill>
              </a:rPr>
              <a:t>z</a:t>
            </a:r>
            <a:r>
              <a:rPr sz="1800" b="1" dirty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&lt; 0</a:t>
            </a:r>
            <a:endParaRPr sz="1800" b="1" dirty="0">
              <a:solidFill>
                <a:schemeClr val="tx2"/>
              </a:solidFill>
            </a:endParaRPr>
          </a:p>
        </p:txBody>
      </p:sp>
      <p:sp>
        <p:nvSpPr>
          <p:cNvPr id="8" name="Shape 38"/>
          <p:cNvSpPr/>
          <p:nvPr/>
        </p:nvSpPr>
        <p:spPr>
          <a:xfrm>
            <a:off x="990071" y="1143000"/>
            <a:ext cx="2976962" cy="46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2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2"/>
                </a:solidFill>
              </a:rPr>
              <a:t>Shock </a:t>
            </a:r>
            <a:r>
              <a:rPr sz="1800" b="1" dirty="0" smtClean="0">
                <a:solidFill>
                  <a:schemeClr val="tx2"/>
                </a:solidFill>
              </a:rPr>
              <a:t>arrival</a:t>
            </a:r>
            <a:endParaRPr sz="1800" b="1" dirty="0">
              <a:solidFill>
                <a:schemeClr val="tx2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Solar-Wind Measurements – aka DSCOVR (ACE)</a:t>
            </a:r>
            <a:endParaRPr lang="en-US" sz="2800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78552" y="1723002"/>
            <a:ext cx="0" cy="3909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57791" y="5574123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04:02 (L1)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60164" y="1723002"/>
            <a:ext cx="0" cy="3909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>
            <a:off x="2326152" y="1540105"/>
            <a:ext cx="304800" cy="2921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407764" y="1540105"/>
            <a:ext cx="304800" cy="2921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43387" y="5574123"/>
            <a:ext cx="1008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11:45 (L1)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694" y="6368534"/>
            <a:ext cx="653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Note: Add ~30 minutes to account for transit time (L1 to earth)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618" y="2095496"/>
            <a:ext cx="42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B</a:t>
            </a:r>
            <a:r>
              <a:rPr lang="en-US" b="1" baseline="-25000" dirty="0" err="1" smtClean="0">
                <a:solidFill>
                  <a:schemeClr val="tx2"/>
                </a:solidFill>
              </a:rPr>
              <a:t>z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044" y="278129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f</a:t>
            </a:r>
            <a:r>
              <a:rPr lang="en-US" b="1" baseline="-25000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B</a:t>
            </a:r>
            <a:endParaRPr lang="en-US" b="1" baseline="-25000" dirty="0">
              <a:solidFill>
                <a:schemeClr val="tx2"/>
              </a:solidFill>
              <a:latin typeface="Symbol" panose="05050102010706020507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250" y="351182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n</a:t>
            </a:r>
            <a:r>
              <a:rPr lang="en-US" b="1" baseline="-25000" dirty="0" smtClean="0">
                <a:solidFill>
                  <a:schemeClr val="tx2"/>
                </a:solidFill>
              </a:rPr>
              <a:t>e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568" y="423862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v</a:t>
            </a:r>
            <a:r>
              <a:rPr lang="en-US" b="1" baseline="-25000" dirty="0" err="1" smtClean="0">
                <a:solidFill>
                  <a:schemeClr val="tx2"/>
                </a:solidFill>
              </a:rPr>
              <a:t>SW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332" y="4895852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T</a:t>
            </a:r>
            <a:r>
              <a:rPr lang="en-US" b="1" baseline="-25000" dirty="0" smtClean="0">
                <a:solidFill>
                  <a:schemeClr val="tx2"/>
                </a:solidFill>
              </a:rPr>
              <a:t>SW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52161" y="1686196"/>
            <a:ext cx="3296439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48600" y="1575950"/>
            <a:ext cx="0" cy="2204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1523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_20150317_1045-to-204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2337792"/>
            <a:ext cx="6629400" cy="4143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575" y="1371600"/>
            <a:ext cx="8068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Just after 12:00 UT on Mar 17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the GOES-13 spacecraft left the protective bubble of the magnetosphere and was exposed to interplanetary space. MAG fluctuations indicate crossing of the earth’s magnetopause.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Monitoring the Magnetopause Location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38004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err="1" smtClean="0"/>
              <a:t>Ionospheric</a:t>
            </a:r>
            <a:r>
              <a:rPr lang="en-US" sz="2800" b="1" dirty="0"/>
              <a:t> </a:t>
            </a:r>
            <a:r>
              <a:rPr lang="en-US" sz="2800" b="1" dirty="0" smtClean="0"/>
              <a:t>Sounding – San Juan  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5917"/>
            <a:ext cx="7010400" cy="52578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86275" y="5410200"/>
            <a:ext cx="13773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Ionospheric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Dropout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5174925" y="4953000"/>
            <a:ext cx="387675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38600" y="1828800"/>
            <a:ext cx="160813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tx2"/>
                </a:solidFill>
              </a:rPr>
              <a:t>Ionospheric</a:t>
            </a:r>
            <a:endParaRPr lang="en-US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Enhancement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5646733" y="1905000"/>
            <a:ext cx="449267" cy="2469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818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tec_20150317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438400"/>
            <a:ext cx="3839365" cy="313954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US Total Electron Content (US-TEC)  </a:t>
            </a:r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81000" y="1246197"/>
            <a:ext cx="78486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2"/>
                </a:solidFill>
              </a:rPr>
              <a:t>Data </a:t>
            </a:r>
            <a:r>
              <a:rPr lang="en-US" b="1" u="sng" dirty="0">
                <a:solidFill>
                  <a:schemeClr val="tx2"/>
                </a:solidFill>
              </a:rPr>
              <a:t>D</a:t>
            </a:r>
            <a:r>
              <a:rPr lang="en-US" b="1" u="sng" dirty="0" smtClean="0">
                <a:solidFill>
                  <a:schemeClr val="tx2"/>
                </a:solidFill>
              </a:rPr>
              <a:t>riven Models of the Ionosphere:</a:t>
            </a: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en-US" b="1" dirty="0" err="1">
                <a:solidFill>
                  <a:schemeClr val="tx2"/>
                </a:solidFill>
              </a:rPr>
              <a:t>I</a:t>
            </a:r>
            <a:r>
              <a:rPr lang="en-US" b="1" dirty="0" err="1" smtClean="0">
                <a:solidFill>
                  <a:schemeClr val="tx2"/>
                </a:solidFill>
              </a:rPr>
              <a:t>onospheric</a:t>
            </a:r>
            <a:r>
              <a:rPr lang="en-US" b="1" dirty="0" smtClean="0">
                <a:solidFill>
                  <a:schemeClr val="tx2"/>
                </a:solidFill>
              </a:rPr>
              <a:t> density gradients are interesting but not striking</a:t>
            </a: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Modest increase in </a:t>
            </a:r>
            <a:r>
              <a:rPr lang="en-US" b="1" dirty="0" err="1" smtClean="0">
                <a:solidFill>
                  <a:schemeClr val="tx2"/>
                </a:solidFill>
              </a:rPr>
              <a:t>radiowave</a:t>
            </a:r>
            <a:r>
              <a:rPr lang="en-US" b="1" dirty="0" smtClean="0">
                <a:solidFill>
                  <a:schemeClr val="tx2"/>
                </a:solidFill>
              </a:rPr>
              <a:t> absorption for HF users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" name="drap_n-pole_20150317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5576" y="2438400"/>
            <a:ext cx="3474024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22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1244" y="76200"/>
            <a:ext cx="70669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Abstract </a:t>
            </a:r>
            <a:r>
              <a:rPr lang="en-US" sz="2800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496561"/>
            <a:ext cx="7467600" cy="46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dirty="0">
                <a:solidFill>
                  <a:schemeClr val="tx2"/>
                </a:solidFill>
              </a:rPr>
              <a:t>Space weather</a:t>
            </a:r>
            <a:r>
              <a:rPr lang="en-US" sz="1600" dirty="0">
                <a:solidFill>
                  <a:schemeClr val="tx2"/>
                </a:solidFill>
              </a:rPr>
              <a:t> refers to the variable conditions on the sun, throughout space, and in the earth’s magnetic field and upper atmosphere that can influence the performance of space-borne and ground-based technological systems and endanger human life or health. Since 1974 the GOES system of spacecraft has been NOAA’s sentinel in geostationary orbit, continuously monitoring the near-earth and solar environments for hazardous space weather.  These data are used within the National Weather Service’s Space Weather Prediction Center (SWPC) to assess the near-earth status of space weather and to issue, when necessary, space weather alerts, watches and warnings. The GOES-R space environmental sensors are an evolutionary improvement in capability for monitoring and forecasting space weather. However it is perhaps more appropriate to view the contributions of GOES-R within the context of NOAA’s overall space weather program. In this talk I will discuss the GOES-R space weather mission using the “real world” scenario of </a:t>
            </a:r>
            <a:r>
              <a:rPr lang="en-US" sz="1600" dirty="0">
                <a:solidFill>
                  <a:schemeClr val="tx2"/>
                </a:solidFill>
              </a:rPr>
              <a:t>a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severe geomagnetic storm </a:t>
            </a:r>
            <a:r>
              <a:rPr lang="en-US" sz="1600" dirty="0" smtClean="0">
                <a:solidFill>
                  <a:schemeClr val="tx2"/>
                </a:solidFill>
              </a:rPr>
              <a:t>that occurred on </a:t>
            </a:r>
            <a:r>
              <a:rPr lang="en-US" sz="1600" dirty="0">
                <a:solidFill>
                  <a:schemeClr val="tx2"/>
                </a:solidFill>
              </a:rPr>
              <a:t>Saint Patrick’s Day </a:t>
            </a:r>
            <a:r>
              <a:rPr lang="en-US" sz="1600" dirty="0" smtClean="0">
                <a:solidFill>
                  <a:schemeClr val="tx2"/>
                </a:solidFill>
              </a:rPr>
              <a:t>2015 and illustrate </a:t>
            </a:r>
            <a:r>
              <a:rPr lang="en-US" sz="1600" dirty="0">
                <a:solidFill>
                  <a:schemeClr val="tx2"/>
                </a:solidFill>
              </a:rPr>
              <a:t>how various assets, including GOES, are used to better understand the drivers and consequences of space weather.</a:t>
            </a:r>
          </a:p>
        </p:txBody>
      </p:sp>
    </p:spTree>
    <p:extLst>
      <p:ext uri="{BB962C8B-B14F-4D97-AF65-F5344CB8AC3E}">
        <p14:creationId xmlns:p14="http://schemas.microsoft.com/office/powerpoint/2010/main" val="2164717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Concluding Thoughts  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86200" y="1477906"/>
            <a:ext cx="39654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Today’s Technology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nfrastructure is </a:t>
            </a:r>
            <a:r>
              <a:rPr lang="en-US" dirty="0">
                <a:solidFill>
                  <a:schemeClr val="tx2"/>
                </a:solidFill>
              </a:rPr>
              <a:t>V</a:t>
            </a:r>
            <a:r>
              <a:rPr lang="en-US" dirty="0" smtClean="0">
                <a:solidFill>
                  <a:schemeClr val="tx2"/>
                </a:solidFill>
              </a:rPr>
              <a:t>ulnerable to Space Weather (</a:t>
            </a:r>
            <a:r>
              <a:rPr lang="en-US" dirty="0" err="1" smtClean="0">
                <a:solidFill>
                  <a:schemeClr val="tx2"/>
                </a:solidFill>
              </a:rPr>
              <a:t>SWx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Satellite Systems (Galaxy-15)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Power Grids (March 1989)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Manned Spaceflight (EVA)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Radio Communications (Polar Flights)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6" descr="http://i.stack.imgur.com/EPIB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969"/>
            <a:ext cx="3276600" cy="22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oes-r.gov/images/Logo/Color/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95" y="3916306"/>
            <a:ext cx="3898216" cy="24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89057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GOES-R is a Key Component of NOAA’s </a:t>
            </a:r>
            <a:r>
              <a:rPr lang="en-US" dirty="0" err="1" smtClean="0">
                <a:solidFill>
                  <a:schemeClr val="tx2"/>
                </a:solidFill>
              </a:rPr>
              <a:t>SWx</a:t>
            </a:r>
            <a:r>
              <a:rPr lang="en-US" dirty="0" smtClean="0">
                <a:solidFill>
                  <a:schemeClr val="tx2"/>
                </a:solidFill>
              </a:rPr>
              <a:t> Program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Continuing a 40-year Tradition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In-situ / Remote Sensing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Improved Sensors/Capabilities</a:t>
            </a:r>
          </a:p>
          <a:p>
            <a:pPr marL="228600" lvl="1" indent="-2286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Launch – </a:t>
            </a:r>
            <a:r>
              <a:rPr lang="en-US" sz="1600" dirty="0" smtClean="0">
                <a:solidFill>
                  <a:schemeClr val="tx2"/>
                </a:solidFill>
              </a:rPr>
              <a:t>1QFY17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78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www.nasa.gov/sites/default/files/images/517890main_Earth-Magneto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61039"/>
            <a:ext cx="7620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564658" y="1527701"/>
            <a:ext cx="788142" cy="23584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672" y="1221161"/>
            <a:ext cx="3894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GOES-R Spacecraft Location (~6.6 R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e</a:t>
            </a:r>
            <a:r>
              <a:rPr lang="en-US" sz="1600" b="1" dirty="0" smtClean="0">
                <a:solidFill>
                  <a:schemeClr val="tx2"/>
                </a:solidFill>
              </a:rPr>
              <a:t>)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319462" y="391715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1865" y="6480201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Distance to L1 (DSCOVR): 240 R</a:t>
            </a:r>
            <a:r>
              <a:rPr lang="en-US" baseline="-25000" dirty="0" smtClean="0">
                <a:solidFill>
                  <a:schemeClr val="tx2"/>
                </a:solidFill>
              </a:rPr>
              <a:t>e</a:t>
            </a:r>
            <a:r>
              <a:rPr lang="en-US" dirty="0" smtClean="0">
                <a:solidFill>
                  <a:schemeClr val="tx2"/>
                </a:solidFill>
              </a:rPr>
              <a:t>  /  Distance to sun: 23,481 R</a:t>
            </a:r>
            <a:r>
              <a:rPr lang="en-US" baseline="-25000" dirty="0" smtClean="0">
                <a:solidFill>
                  <a:schemeClr val="tx2"/>
                </a:solidFill>
              </a:rPr>
              <a:t>e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flipH="1">
            <a:off x="369954" y="6549768"/>
            <a:ext cx="372118" cy="230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GOES-R is Located within the Magnetosphere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75958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70669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GOES - Maintaining a Long-term Record of </a:t>
            </a:r>
            <a:r>
              <a:rPr lang="en-US" sz="2800" b="1" dirty="0" err="1" smtClean="0"/>
              <a:t>SWx</a:t>
            </a:r>
            <a:r>
              <a:rPr lang="en-US" sz="2800" b="1" dirty="0" smtClean="0"/>
              <a:t> </a:t>
            </a:r>
            <a:r>
              <a:rPr lang="en-US" sz="2800" dirty="0" smtClean="0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83" y="1299557"/>
            <a:ext cx="7996881" cy="412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4" y="5615474"/>
            <a:ext cx="5726679" cy="11163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2935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Sensor Overview – SEISS/SUVI/EXIS/MAG </a:t>
            </a:r>
            <a:r>
              <a:rPr lang="en-US" sz="2800" dirty="0" smtClean="0"/>
              <a:t> </a:t>
            </a:r>
          </a:p>
        </p:txBody>
      </p:sp>
      <p:sp>
        <p:nvSpPr>
          <p:cNvPr id="6" name="AutoShape 4" descr="data:image/png;base64,iVBORw0KGgoAAAANSUhEUgAAAPsAAADJCAMAAADSHrQyAAAC2VBMVEUA//8IjAgAzv8Axv8A9/8A7/8Ae/8AhP8A5/8AlP8AUv8AnP8Ac/8Aa/8AWv8AjP8Apf8A3v8ASv8AY/8A1v8ArP8AtP8Avf8AcP8AaP//AAAAYP8AVv8ATv8Agf8Aif8Aof8AmP8AQf8HrGm8I42hMqr//60A4P8Ap/93zc2xmZkA2f/aY2PFgoIAyf8A6P8s9fXmT09M5+eVtbVk2tq+i4vWrQAAkP/vPT1t1NSiqakAwf+snp7RcnKAxsYAuv/Ke3v6HByQubnrRUUA4eWrs67zMjLuEz/ChYXVa2umpaXGNoDcYGD4IyPkU1PPz6s/VWY+tb0cudpv39Ty5qSNa2u9vaaDhYtUV1txR0lkW1tmoKB+jIyCpaWKOzv8/LaNIyV9QklUgIbX16QZrq4zj3MswN4BxaYfm4U4oW8vfoIMzXUof3Atp7ImolkSaVeHXF4eqLslfUNOaGZIc0E4iFpEaE89mkUsm8EwiD8yeVYLtKojhH0LxMa17Nt3gpIAydiThol0i4R1fJZnlnJHeY9kc5M5aWI9PkQ0uou03dZKUlIYvKaKjobK2NOh5ei6tpV6pLVrKSmt4+9gjXxugIuxxbMwZmCq083d/9+0ya/OxZBn3u94rJOu17i2tL2bpcFyc2ybnYskkMdisrJTPDyY3csR1bknlrEM6cwjrZAc8uIjnppLkEFhfh8AexehUVhEcwCNeXJQp9YCx4ywQ0OBRcXeIF5qT9ajRqdaWuDBN4apP6LmFk6GOcLSI291Nc9YOuF5WcyScLfUQ22OdLunaaPDTIRfgN10jc/bQ2K0aJaGXMG1R5VzctClWqXcnQbZhifucQDChjjcVie0qVnRbjXneQC+oj6xr2vLhjPjWyuckWXHskDmjwC0bFNhldynikPOnAz3VgDAeEltq8y1kHAhxC9/pWNltnVB1WEmNFmSx5F/555nTh8k/7zDaIRzoc8A42ZIoDpmAAASAUlEQVR4nO1c+0MTV76fraGlS32gCHp83ypBEIkhBBIQCAQowUgTjEjUdldisGi6pNYaG4JD93p3YYOPrXK1FSpqScCoVLrim6JUfAu+iu3qqlu6be/de3X/gntmQpRMeARmzmR64fNDziPnfL/nM9/vnOfMYNgIhiV4wxfDmrvf8MWw5u7PbUThuH8UItmc5/5E3ClEJBsL5BT4e3E+n98jPVcsFt9HpIxj3CHVu/dT+IHPLwD//hOxWM/vv9YQgQVxCRFd0MzidPGTBysPRgRFkHl3xQ9eQqONY9x/ILh/Q/zcEd/dXhUYERQY9NH3iLRhL3EK9yHrztvw5+Hf4E97e9ft9s6H977XI1HGMe5zlz9+Ar4jaHeIO8Xtt+903BPfE//dHqQPYl4ZNopbmD9fn7jibuetOx1PiAtwS3z7Xof4Tvjd75/s339wPvyfQV1c405g/vxR+q79f33Seefbh+LOdtDxXfutjgdi8e1vOu/vUM+fzxR/LISriFc37lOvePjtdx3ib755+FD8RPx9B7wZbn27YkcXMxq4yx2yjw95cOsJvPNvdXX+Hd7+t9qJn47Hj8WP45mQjwVzGUlPW6vu3flhVFJX5r128R1i8PuuXSx+8DiJCenc5h4Mgid2tj9KCk5KSmrs2t72sFMsg4Og+K/McJ/IYQRfuRq8Uiw+8Dw9rvHZ3yKh8TsYEc9l7sGPoNl3PP7BPTN4YlfXI0bkY+M4i7Bx4OuwceMaJ/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/T7kPs55dnmc1/5Tv947N98g3NNsoyvYDi+Zc7s3tDCQht8YveWOaDJafDZZzMyZs/xRHOGrAl5M9jnPq2lGWSQzKfNOfvV+D7u9Wnjz4BziFvCej//62bQfI6MtWSc6bdgi7IZbd/P9vh+DjQ7x/GpJ8CJAQb0qVnpLSjbwvK8rgkcd0bGzAYDT+LGHAfH0U31xrA6n5/S1OyKzc441fOPvmoQ5JGBzXXchKYsV2z22Re5x7OmgBNTpmT0WgeSR9YeFtfvk5uyJndHz55xxSYfJzKJ1KkJEzJ6qXQc3YKevX2b0U3Nrg0Z5UlX7Pypa+dfFDnVW7XTMlT7OKzt101qanZtwylPumKTwCm3vblJWU0ee3WTwHlETWJrn/a108AVVZ50bcOC1zw2ZM97Vj15FtG2LVv789eAKyY7+bIzcl55qpeC54FHFjiPpk1sncu4Tlqmnz453Rm51sfhy3mPnGtgOpI2scN9uvJ6N+PTN7sjWX2dO02/dpZCdXr6dSTkseksYEZT6wxn5HRbd+R6Rp+lX7n2CiXjBkDSLDbOoCH1sc7IzQzn0fKMa01j+yl/g3IAPaPtOoojaWwGcsS2tcaSkbE3ZK4I6K/C2AtZYylZ/ZYfKtA/cxI7Frhi4BL5IEnsJXCj3ydKYsfGuv8fe7MNwSMoWCxivBoLbrxKRl5V3iQjsy505/RT6XqrWwkoBEHT0D9jBm7MIsNZyptkJOCC7NKsgSrNuklJt7UNWGfQwGahRcCV1pnOiPJiABHOvCCbFeBFvQD3QjPBJS9qDQ6Inymd2do60xlRXiQjkLp3NS+1ugu6cGUms00LCMBmokTY161hZGSc8iIZCbsg87ZqKyWtvDSOyaZBIH2GfOLXgHzUPSxMeXFizwxvEBbmVjLssvdVvQTK9yaCL4PLzlj6xWAy46qMhrTWC8FMtOoFEHInqDspu6hfGRT1YNll9wzAVMu6gfI9KXCZfJ0p6erVEDK8Ihtc/UeX3ZJJV58y8nrUc6DjHnLFSTnkajoRJAUPljqsQ+EKHjFKHktChPjWK/EhRHg1jghDkoAsKWRwIkKSnsW7iXwG4gcpol+geid01FXlKCKMv5xOvL8ZHwKUgxeSBJLchcZdZuRl0G4geg96PjQRGTY6w3jwdChi4uPd088A3Yb1BBruBHXiTW1IvZF8aR08fWlogtzf934pdYhyegWa7x7MB/vIEFJ3Jp8O8bMF+566pxuVtNrlDiTcI1r3EVyDIHWSM3gaMVRRlIsW1PqMuY8/oPjOCT9zcSAMItRATXymBVLnD1lWBCWtBnRa5g4E3ANj0gmu3dQjguhQh1C70Q/MfBpIq3U9gEUwDX4XiAiEgR7o+TCA1P1pSAuMAPrAnukgoA7ss/TgwPg3nQjqfBgQ1GEQAZ5G0ZOnd/+ik3/MAqa+8ITxmYU/H+ij+PwoPRn4B4JkP3+aEv393ZPKHVH0JLrA9DfceKn7/Pz9/faCvTCI4hPUaSKqS+/2ATt4WWnLdAKLYhJ+vORFPBgQ1GHgDyJ5frRl7gU8dx2ZO2gLJcHsNxt5yYt58BdSJ4IogjoCRMmYEcvod0qxyFQoDxMBESFWDiLRfAUVWxzDiGAmW4dJgPA5dUzIHHWJiJIGjIhl9Du/6UL4IwRSIi4AbzAmVwAoGQtjGJPNEFKJFglBAhEXQKszByElLQACBqUzgDcWY4ioeyJmAVLxgwVJHVuQSvwyT30RJS1LZFgBHcSQ1BXpxK8ARDMtPjnFPZ1I7QJ8CGd3lKh0xtE6PAnmL++QISM6dyGYixHUk1lQyB3Dd1MPx5BRT6T2blwxPNntCgHR/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/G5vRKQd2simTf8OkKYkjHWBrcXkCYSs1gfWYbuRCOa0Q3P8/nq6nF1H1MxAiHF1vKDepwSYN8QtkT4XGue90H1JXULYIE6gIPJRJg3+oz6pjQYx4bx97MNoFweJ9Rh6D6OHvjnARSJzcKfXave/TsC1kyPNG1CInuxXfdnJBqZiFLTYEDu4+p94IFrBh+YST0OZ9Tp67eJGy0hhjdFvicOpaQTMlYoECuk6QOx9dFHjsoPoYI+cw22kU9GbGigUGlGo14s544Z10sYemgdQB4LB7RzmwFIAFLDWfneH1AiDwMj7QHikvAFsRwhHovQGn4uHncok4d0udSV/bMIXMBFqlk9LE5mghfSMlAZnjFImL94oNzp77B1h0vBVi0DO0ZM32gOZ4TAiG8qgJuUfc4lEZieEg9BXDP6h4PnaQyb3gXdfaeJxkiEDyGkprAVepUR4xj2vCp4YkAXlIOUseod6HH0+Y0MS8VA6w+QDUICKjj3DxGT2mk6cQuFde6ub7A6B0vBUIuUxdRb/BM5gwvAqJFUu5SxwSLqRmMGV4IEuAdxC3qvEMWg0VOzRW4cmKo0/whgnPU5WZr2b/ePXxoT/Y/a+tsOXUvLsGh/8Lk5D4aU5PPVG5Rr99RW5JTubV6W0lJye7a7db6nzb+41erfv5p7c9r1/50+Mf/2VDwJaQvZeR4bkE4p6hjgrr/PbjcUVaWI/mk/qcfV+//9OCenNr/LsupXFr7z09+7MItFhvhCEysZReT1Ln0Uk43bOa6Onndnj0lVZXZORurVNVVyzdWVT33/7n0ty2lizK5Sb0bh+r+sUFSm/PJv940qwQ8QY9Nc9prWRFIjhFwmDrEIfPajT9vKvR4uZPuBEcIqXNy+UJBr6+1LqL1SoUQRKZGyzh2+OI1aL0zKgCR6Ww9J4oCkTR2VOdFgjc4NLgNGjQMH70IxPySqWNY8lDPZaMXp//CqQ/Z8NHpcb906tDwQzs+ki1im7oct9sNjTiTIodo+Jh5LD+iaq/dXZ5dIrLrLQyOLIMxvKA6u1pOzolFmaxZ3SQXCHgquCxLVCSUb7NLTEYTJohiRLRrh1FgGbhsdSjEkmoh4ybnyfG+zCnfW5uzzZ5Y/rFUUSlV7FakVe6RN9r3djXKGXCAcDir5+VU5y8ZeF4uWRKan5+dvSSc0dNMHl5bVb61RCTHPOkI+PCfj0vKt27blpYWnSCtTFN8pkhL3FOybbfdGKFW+9HULZHULiENOnDJovyloaFvZ4cuPUhT53NAtpZthD8ryrfpVUY9nHr32GuS20XliVt3p0R/nBgdXRn9WXX01pTK3WlpKxMUlVvn7qhVqWhqV3ySn52fHxr66cBl87TS0CWw6NLQpUx0OfK9iTlzLZLycmlupbRit2Ir9GfcoNe7rClPrE77bKVCsU9RqpBKFRXSCmna5tIKhTRBsbl0RUXCviojrWZUbs8PhWxC87cvH7iw5M9/rsiGhRXQSzy2AgcNfqLTn2uhP6eVStPScj9LW5pYUrItBceday/VztyK0opciM1bNu/6z13/kfD7qp3Lcn+/c3Puzl1bdn2wio56+fbQ7PzQJW+Hvr1U681NfPDzhmXwBiEu1qd0Le8nqt0N/TkF+vNu6M/lKS5/lpL+THaolsL177+34YM3d7638b0N72/6sPgP694pXPfOu4W/K96wSofTUS/p5pGdX1NU41WN5dq8z/dn5xPG92Jg6A9zq7c6/blCES1VlO7b3+3PCujPFYQ/k6X2Wg8UFxavKXMY1qwuLDY6DLq1qjUFavMBk8GhpqM+Bxo8H9o8W6HJ9cLjCYjy/lSk+aO2Iv9tuk6Pr1xRWppL+vOqzZv/sB7680f/Dv35o9zcnZu37FrvvLS4xW4pKDObDXhBYb1VZ1AZDeoyk8FYbzXSu9dFsNNemr00d1medoWXVVa+pclbUaP9zW9X0e3qeapV69//EPrzqvff27juA+jPb64m/Xn179Z9uM5xiCyENxq2OIoL31njWONwFBsN9YYvzQUGdYHpgFFHU//yYzVa7R9jKjQaLyUlahs0f4HXW8BAN79XbzYVQ5RBYquL1xkNOsNaFbSn2WQymPXOMiajwVJQX2B06Cz1jjKjQ2VQmXQv2c2GApzmLUfM5nQWi0Rb2uCd3SVFRZr1WoamsxanP1t18NexhvRnnalMbTA4rEaV89o26nH1GnvxmnoHDi9QIeRsXmux6iwFdiP9YYaEsDT3mFe9PFbToD2myfWuVxwIcr3doNOVOexmncNgdNTb6yz1hTazSac36roHeL0ct5ms8gKrTq+zqRzw8uA4roLmN8kZoo4laorCa5Z5UVCo1Xye11CjZWQ+r7PguK1MZzbqrPb6AodRZXQ4LCqT3WrWdxPj4bBft+ngFTIaLYYyh82CG2wWu05v1zNFXZCg0KzQfO4FoYM1mgaN5lgDEzvycj10bqfZDZBTGWF26M5qaHbcWYLHt9TZ1HaDqcBstRjsRqPe4rCa7GZzmZEB/U5ISnOXaZcVedFv1xRpikr/UvMnbweFfnBIZTbiBV9C93XUHzBD0xaYHFaDaYvdUI93F5HLVWVWo9VuNRQazQZrgcpRZjMZ1Op6nJkVLIEVRdK83KJj2oHKCSR5b2l/U1OUV/SWhK7X8yCx1y1Gh93qsENyNrPKYLWZHI068/P+m2ez2Qx1pnibxdwoN6r1uN4aVoAb1UY53cXbC8w9ptVqSks1NR8NcBOVFiXnFmm0DUWlmoUraSrF6wpsgXVqfZ2lTOVn0evlFjNu01tx3B93FZELYIeGB0YJBHLMn4/58bEIP4E/DJhDeENe0bG8Iu1vSxsi+1gRvk7i8JGjm44ePrJp46YjR48cfff1/wc4cvTo4S82Hd606YsvjmzstQT2q+GLEe7DEyPchydGuA9PjHAfnhjhPjwxwn14YoT78MQI9+GJEe7DEyPchydGuA9P/B+gKpD2VJbdqwAAAABJRU5ErkJggg=="/>
          <p:cNvSpPr>
            <a:spLocks noChangeAspect="1" noChangeArrowheads="1"/>
          </p:cNvSpPr>
          <p:nvPr/>
        </p:nvSpPr>
        <p:spPr bwMode="auto">
          <a:xfrm>
            <a:off x="307975" y="-1638300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PsAAADJCAMAAADSHrQyAAAC2VBMVEUA//8IjAgAzv8Axv8A9/8A7/8Ae/8AhP8A5/8AlP8AUv8AnP8Ac/8Aa/8AWv8AjP8Apf8A3v8ASv8AY/8A1v8ArP8AtP8Avf8AcP8AaP//AAAAYP8AVv8ATv8Agf8Aif8Aof8AmP8AQf8HrGm8I42hMqr//60A4P8Ap/93zc2xmZkA2f/aY2PFgoIAyf8A6P8s9fXmT09M5+eVtbVk2tq+i4vWrQAAkP/vPT1t1NSiqakAwf+snp7RcnKAxsYAuv/Ke3v6HByQubnrRUUA4eWrs67zMjLuEz/ChYXVa2umpaXGNoDcYGD4IyPkU1PPz6s/VWY+tb0cudpv39Ty5qSNa2u9vaaDhYtUV1txR0lkW1tmoKB+jIyCpaWKOzv8/LaNIyV9QklUgIbX16QZrq4zj3MswN4BxaYfm4U4oW8vfoIMzXUof3Atp7ImolkSaVeHXF4eqLslfUNOaGZIc0E4iFpEaE89mkUsm8EwiD8yeVYLtKojhH0LxMa17Nt3gpIAydiThol0i4R1fJZnlnJHeY9kc5M5aWI9PkQ0uou03dZKUlIYvKaKjobK2NOh5ei6tpV6pLVrKSmt4+9gjXxugIuxxbMwZmCq083d/9+0ya/OxZBn3u94rJOu17i2tL2bpcFyc2ybnYskkMdisrJTPDyY3csR1bknlrEM6cwjrZAc8uIjnppLkEFhfh8AexehUVhEcwCNeXJQp9YCx4ywQ0OBRcXeIF5qT9ajRqdaWuDBN4apP6LmFk6GOcLSI291Nc9YOuF5WcyScLfUQ22OdLunaaPDTIRfgN10jc/bQ2K0aJaGXMG1R5VzctClWqXcnQbZhifucQDChjjcVie0qVnRbjXneQC+oj6xr2vLhjPjWyuckWXHskDmjwC0bFNhldynikPOnAz3VgDAeEltq8y1kHAhxC9/pWNltnVB1WEmNFmSx5F/555nTh8k/7zDaIRzoc8A42ZIoDpmAAASAUlEQVR4nO1c+0MTV76fraGlS32gCHp83ypBEIkhBBIQCAQowUgTjEjUdldisGi6pNYaG4JD93p3YYOPrXK1FSpqScCoVLrim6JUfAu+iu3qqlu6be/de3X/gntmQpRMeARmzmR64fNDziPnfL/nM9/vnOfMYNgIhiV4wxfDmrvf8MWw5u7PbUThuH8UItmc5/5E3ClEJBsL5BT4e3E+n98jPVcsFt9HpIxj3CHVu/dT+IHPLwD//hOxWM/vv9YQgQVxCRFd0MzidPGTBysPRgRFkHl3xQ9eQqONY9x/ILh/Q/zcEd/dXhUYERQY9NH3iLRhL3EK9yHrztvw5+Hf4E97e9ft9s6H977XI1HGMe5zlz9+Ar4jaHeIO8Xtt+903BPfE//dHqQPYl4ZNopbmD9fn7jibuetOx1PiAtwS3z7Xof4Tvjd75/s339wPvyfQV1c405g/vxR+q79f33Seefbh+LOdtDxXfutjgdi8e1vOu/vUM+fzxR/LISriFc37lOvePjtdx3ib755+FD8RPx9B7wZbn27YkcXMxq4yx2yjw95cOsJvPNvdXX+Hd7+t9qJn47Hj8WP45mQjwVzGUlPW6vu3flhVFJX5r128R1i8PuuXSx+8DiJCenc5h4Mgid2tj9KCk5KSmrs2t72sFMsg4Og+K/McJ/IYQRfuRq8Uiw+8Dw9rvHZ3yKh8TsYEc9l7sGPoNl3PP7BPTN4YlfXI0bkY+M4i7Bx4OuwceMaJ/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/T7kPs55dnmc1/5Tv947N98g3NNsoyvYDi+Zc7s3tDCQht8YveWOaDJafDZZzMyZs/xRHOGrAl5M9jnPq2lGWSQzKfNOfvV+D7u9Wnjz4BziFvCej//62bQfI6MtWSc6bdgi7IZbd/P9vh+DjQ7x/GpJ8CJAQb0qVnpLSjbwvK8rgkcd0bGzAYDT+LGHAfH0U31xrA6n5/S1OyKzc441fOPvmoQ5JGBzXXchKYsV2z22Re5x7OmgBNTpmT0WgeSR9YeFtfvk5uyJndHz55xxSYfJzKJ1KkJEzJ6qXQc3YKevX2b0U3Nrg0Z5UlX7Pypa+dfFDnVW7XTMlT7OKzt101qanZtwylPumKTwCm3vblJWU0ee3WTwHlETWJrn/a108AVVZ50bcOC1zw2ZM97Vj15FtG2LVv789eAKyY7+bIzcl55qpeC54FHFjiPpk1sncu4Tlqmnz453Rm51sfhy3mPnGtgOpI2scN9uvJ6N+PTN7sjWX2dO02/dpZCdXr6dSTkseksYEZT6wxn5HRbd+R6Rp+lX7n2CiXjBkDSLDbOoCH1sc7IzQzn0fKMa01j+yl/g3IAPaPtOoojaWwGcsS2tcaSkbE3ZK4I6K/C2AtZYylZ/ZYfKtA/cxI7Frhi4BL5IEnsJXCj3ydKYsfGuv8fe7MNwSMoWCxivBoLbrxKRl5V3iQjsy505/RT6XqrWwkoBEHT0D9jBm7MIsNZyptkJOCC7NKsgSrNuklJt7UNWGfQwGahRcCV1pnOiPJiABHOvCCbFeBFvQD3QjPBJS9qDQ6Inymd2do60xlRXiQjkLp3NS+1ugu6cGUms00LCMBmokTY161hZGSc8iIZCbsg87ZqKyWtvDSOyaZBIH2GfOLXgHzUPSxMeXFizwxvEBbmVjLssvdVvQTK9yaCL4PLzlj6xWAy46qMhrTWC8FMtOoFEHInqDspu6hfGRT1YNll9wzAVMu6gfI9KXCZfJ0p6erVEDK8Ihtc/UeX3ZJJV58y8nrUc6DjHnLFSTnkajoRJAUPljqsQ+EKHjFKHktChPjWK/EhRHg1jghDkoAsKWRwIkKSnsW7iXwG4gcpol+geid01FXlKCKMv5xOvL8ZHwKUgxeSBJLchcZdZuRl0G4geg96PjQRGTY6w3jwdChi4uPd088A3Yb1BBruBHXiTW1IvZF8aR08fWlogtzf934pdYhyegWa7x7MB/vIEFJ3Jp8O8bMF+566pxuVtNrlDiTcI1r3EVyDIHWSM3gaMVRRlIsW1PqMuY8/oPjOCT9zcSAMItRATXymBVLnD1lWBCWtBnRa5g4E3ANj0gmu3dQjguhQh1C70Q/MfBpIq3U9gEUwDX4XiAiEgR7o+TCA1P1pSAuMAPrAnukgoA7ss/TgwPg3nQjqfBgQ1GEQAZ5G0ZOnd/+ik3/MAqa+8ITxmYU/H+ij+PwoPRn4B4JkP3+aEv393ZPKHVH0JLrA9DfceKn7/Pz9/faCvTCI4hPUaSKqS+/2ATt4WWnLdAKLYhJ+vORFPBgQ1GHgDyJ5frRl7gU8dx2ZO2gLJcHsNxt5yYt58BdSJ4IogjoCRMmYEcvod0qxyFQoDxMBESFWDiLRfAUVWxzDiGAmW4dJgPA5dUzIHHWJiJIGjIhl9Du/6UL4IwRSIi4AbzAmVwAoGQtjGJPNEFKJFglBAhEXQKszByElLQACBqUzgDcWY4ioeyJmAVLxgwVJHVuQSvwyT30RJS1LZFgBHcSQ1BXpxK8ARDMtPjnFPZ1I7QJ8CGd3lKh0xtE6PAnmL++QISM6dyGYixHUk1lQyB3Dd1MPx5BRT6T2blwxPNntCgHR/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/G5vRKQd2simTf8OkKYkjHWBrcXkCYSs1gfWYbuRCOa0Q3P8/nq6nF1H1MxAiHF1vKDepwSYN8QtkT4XGue90H1JXULYIE6gIPJRJg3+oz6pjQYx4bx97MNoFweJ9Rh6D6OHvjnARSJzcKfXave/TsC1kyPNG1CInuxXfdnJBqZiFLTYEDu4+p94IFrBh+YST0OZ9Tp67eJGy0hhjdFvicOpaQTMlYoECuk6QOx9dFHjsoPoYI+cw22kU9GbGigUGlGo14s544Z10sYemgdQB4LB7RzmwFIAFLDWfneH1AiDwMj7QHikvAFsRwhHovQGn4uHncok4d0udSV/bMIXMBFqlk9LE5mghfSMlAZnjFImL94oNzp77B1h0vBVi0DO0ZM32gOZ4TAiG8qgJuUfc4lEZieEg9BXDP6h4PnaQyb3gXdfaeJxkiEDyGkprAVepUR4xj2vCp4YkAXlIOUseod6HH0+Y0MS8VA6w+QDUICKjj3DxGT2mk6cQuFde6ub7A6B0vBUIuUxdRb/BM5gwvAqJFUu5SxwSLqRmMGV4IEuAdxC3qvEMWg0VOzRW4cmKo0/whgnPU5WZr2b/ePXxoT/Y/a+tsOXUvLsGh/8Lk5D4aU5PPVG5Rr99RW5JTubV6W0lJye7a7db6nzb+41erfv5p7c9r1/50+Mf/2VDwJaQvZeR4bkE4p6hjgrr/PbjcUVaWI/mk/qcfV+//9OCenNr/LsupXFr7z09+7MItFhvhCEysZReT1Ln0Uk43bOa6Onndnj0lVZXZORurVNVVyzdWVT33/7n0ty2lizK5Sb0bh+r+sUFSm/PJv940qwQ8QY9Nc9prWRFIjhFwmDrEIfPajT9vKvR4uZPuBEcIqXNy+UJBr6+1LqL1SoUQRKZGyzh2+OI1aL0zKgCR6Ww9J4oCkTR2VOdFgjc4NLgNGjQMH70IxPySqWNY8lDPZaMXp//CqQ/Z8NHpcb906tDwQzs+ki1im7oct9sNjTiTIodo+Jh5LD+iaq/dXZ5dIrLrLQyOLIMxvKA6u1pOzolFmaxZ3SQXCHgquCxLVCSUb7NLTEYTJohiRLRrh1FgGbhsdSjEkmoh4ybnyfG+zCnfW5uzzZ5Y/rFUUSlV7FakVe6RN9r3djXKGXCAcDir5+VU5y8ZeF4uWRKan5+dvSSc0dNMHl5bVb61RCTHPOkI+PCfj0vKt27blpYWnSCtTFN8pkhL3FOybbfdGKFW+9HULZHULiENOnDJovyloaFvZ4cuPUhT53NAtpZthD8ryrfpVUY9nHr32GuS20XliVt3p0R/nBgdXRn9WXX01pTK3WlpKxMUlVvn7qhVqWhqV3ySn52fHxr66cBl87TS0CWw6NLQpUx0OfK9iTlzLZLycmlupbRit2Ir9GfcoNe7rClPrE77bKVCsU9RqpBKFRXSCmna5tIKhTRBsbl0RUXCviojrWZUbs8PhWxC87cvH7iw5M9/rsiGhRXQSzy2AgcNfqLTn2uhP6eVStPScj9LW5pYUrItBceday/VztyK0opciM1bNu/6z13/kfD7qp3Lcn+/c3Puzl1bdn2wio56+fbQ7PzQJW+Hvr1U681NfPDzhmXwBiEu1qd0Le8nqt0N/TkF+vNu6M/lKS5/lpL+THaolsL177+34YM3d7638b0N72/6sPgP694pXPfOu4W/K96wSofTUS/p5pGdX1NU41WN5dq8z/dn5xPG92Jg6A9zq7c6/blCES1VlO7b3+3PCujPFYQ/k6X2Wg8UFxavKXMY1qwuLDY6DLq1qjUFavMBk8GhpqM+Bxo8H9o8W6HJ9cLjCYjy/lSk+aO2Iv9tuk6Pr1xRWppL+vOqzZv/sB7680f/Dv35o9zcnZu37FrvvLS4xW4pKDObDXhBYb1VZ1AZDeoyk8FYbzXSu9dFsNNemr00d1medoWXVVa+pclbUaP9zW9X0e3qeapV69//EPrzqvff27juA+jPb64m/Xn179Z9uM5xiCyENxq2OIoL31njWONwFBsN9YYvzQUGdYHpgFFHU//yYzVa7R9jKjQaLyUlahs0f4HXW8BAN79XbzYVQ5RBYquL1xkNOsNaFbSn2WQymPXOMiajwVJQX2B06Cz1jjKjQ2VQmXQv2c2GApzmLUfM5nQWi0Rb2uCd3SVFRZr1WoamsxanP1t18NexhvRnnalMbTA4rEaV89o26nH1GnvxmnoHDi9QIeRsXmux6iwFdiP9YYaEsDT3mFe9PFbToD2myfWuVxwIcr3doNOVOexmncNgdNTb6yz1hTazSac36roHeL0ct5ms8gKrTq+zqRzw8uA4roLmN8kZoo4laorCa5Z5UVCo1Xye11CjZWQ+r7PguK1MZzbqrPb6AodRZXQ4LCqT3WrWdxPj4bBft+ngFTIaLYYyh82CG2wWu05v1zNFXZCg0KzQfO4FoYM1mgaN5lgDEzvycj10bqfZDZBTGWF26M5qaHbcWYLHt9TZ1HaDqcBstRjsRqPe4rCa7GZzmZEB/U5ISnOXaZcVedFv1xRpikr/UvMnbweFfnBIZTbiBV9C93XUHzBD0xaYHFaDaYvdUI93F5HLVWVWo9VuNRQazQZrgcpRZjMZ1Op6nJkVLIEVRdK83KJj2oHKCSR5b2l/U1OUV/SWhK7X8yCx1y1Gh93qsENyNrPKYLWZHI068/P+m2ez2Qx1pnibxdwoN6r1uN4aVoAb1UY53cXbC8w9ptVqSks1NR8NcBOVFiXnFmm0DUWlmoUraSrF6wpsgXVqfZ2lTOVn0evlFjNu01tx3B93FZELYIeGB0YJBHLMn4/58bEIP4E/DJhDeENe0bG8Iu1vSxsi+1gRvk7i8JGjm44ePrJp46YjR48cfff1/wc4cvTo4S82Hd606YsvjmzstQT2q+GLEe7DEyPchydGuA9PjHAfnhjhPjwxwn14YoT78MQI9+GJEe7DEyPchydGuA9P/B+gKpD2VJbdqwAAAABJRU5ErkJggg=="/>
          <p:cNvSpPr>
            <a:spLocks noChangeAspect="1" noChangeArrowheads="1"/>
          </p:cNvSpPr>
          <p:nvPr/>
        </p:nvSpPr>
        <p:spPr bwMode="auto">
          <a:xfrm>
            <a:off x="155575" y="-1790700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760" y="1324864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GOES-R includes of a complement of in-situ particle/field and solar-viewing sensors providing a synoptic assessment of space weather.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440" y="2057400"/>
            <a:ext cx="26200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SENSOR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Space </a:t>
            </a:r>
            <a:r>
              <a:rPr lang="en-US" sz="1600" dirty="0">
                <a:solidFill>
                  <a:schemeClr val="tx2"/>
                </a:solidFill>
              </a:rPr>
              <a:t>Environmental </a:t>
            </a:r>
            <a:r>
              <a:rPr lang="en-US" sz="1600" dirty="0" smtClean="0">
                <a:solidFill>
                  <a:schemeClr val="tx2"/>
                </a:solidFill>
              </a:rPr>
              <a:t>In-Situ Suite (SEISS)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Solar Ultra-Violet Imager (SUVI)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EUV and X-ray Irradiance Sensors (EXIS)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Magnetometer (MAG)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07873" y="2057400"/>
            <a:ext cx="256156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IMPROVEMENT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Improved energy range / contamination rejection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Multi-wavelength solar imagery 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Improved accuracy and precision</a:t>
            </a:r>
          </a:p>
          <a:p>
            <a:pPr algn="just">
              <a:spcBef>
                <a:spcPts val="600"/>
              </a:spcBef>
            </a:pPr>
            <a:r>
              <a:rPr lang="en-US" sz="1600" dirty="0">
                <a:solidFill>
                  <a:schemeClr val="tx2"/>
                </a:solidFill>
              </a:rPr>
              <a:t>Gradiometer rejection of satellite generated fields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92161" y="2057400"/>
            <a:ext cx="254427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APPLICATION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Spacecraft charge models for electrostatic discharge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Surface features and thermal height profiles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Solar backgrounds/events impacting climate models</a:t>
            </a:r>
          </a:p>
          <a:p>
            <a:pPr algn="just">
              <a:spcBef>
                <a:spcPts val="6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Geomagnetic </a:t>
            </a:r>
            <a:r>
              <a:rPr lang="en-US" sz="1600" dirty="0">
                <a:solidFill>
                  <a:schemeClr val="tx2"/>
                </a:solidFill>
              </a:rPr>
              <a:t>field </a:t>
            </a:r>
            <a:r>
              <a:rPr lang="en-US" sz="1600" dirty="0" smtClean="0">
                <a:solidFill>
                  <a:schemeClr val="tx2"/>
                </a:solidFill>
              </a:rPr>
              <a:t>data with improved </a:t>
            </a:r>
            <a:r>
              <a:rPr lang="en-US" sz="1600" dirty="0">
                <a:solidFill>
                  <a:schemeClr val="tx2"/>
                </a:solidFill>
              </a:rPr>
              <a:t>fidelity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440" y="2941064"/>
            <a:ext cx="800164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5440" y="2392296"/>
            <a:ext cx="800164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5440" y="3505200"/>
            <a:ext cx="800164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5440" y="4114800"/>
            <a:ext cx="800164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5440" y="2057400"/>
            <a:ext cx="8001000" cy="2554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978640" y="2057400"/>
            <a:ext cx="0" cy="255494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612983" y="2057400"/>
            <a:ext cx="0" cy="255494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42635" y="4813892"/>
            <a:ext cx="8187250" cy="1818491"/>
            <a:chOff x="142635" y="4813892"/>
            <a:chExt cx="8187250" cy="1818491"/>
          </a:xfrm>
        </p:grpSpPr>
        <p:pic>
          <p:nvPicPr>
            <p:cNvPr id="1026" name="Picture 2" descr="http://www.goes-r.gov/multimedia/images/instruments/EXIS%20Flight%20Model%2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238" y="4813892"/>
              <a:ext cx="2359442" cy="150876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: The GOES-R Magnetometer boom, stowed in the launch configuration canister. The magnetometer boom will deploy in space after the GOES-R spacecraft launches, separates from its launch vehicle and undergoes a series of orbit-raising maneuvers. Credit: ATK Gole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125" y="4813892"/>
              <a:ext cx="1508760" cy="150876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goes-r.gov/multimedia/images/instruments/seiss/FM1_SEISS_Suit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35" y="4813892"/>
              <a:ext cx="2011068" cy="150876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www.goes-r.gov/multimedia/images/instruments/SUVI%20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447" y="4813892"/>
              <a:ext cx="2232346" cy="150876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90539" y="6324606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SEISS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996294" y="6324606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SUVI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84825" y="6324606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EXIS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73980" y="6324606"/>
              <a:ext cx="603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MAG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4318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Saint Patrick’s Day Storm – 17 Mar 2015</a:t>
            </a: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66700" y="1295400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tx2"/>
                </a:solidFill>
              </a:rPr>
              <a:t>Background:</a:t>
            </a:r>
            <a:r>
              <a:rPr lang="en-US" dirty="0" smtClean="0">
                <a:solidFill>
                  <a:schemeClr val="tx2"/>
                </a:solidFill>
              </a:rPr>
              <a:t> On 17 Mar the earth experienced a severe geomagnetic storm associated with a modest C9.1 solar flare originating from active region (AR) 2297 on 15 Mar @02:13 UT (max). The remarkable auroras resulting from this geomagnetic storm could be viewed at higher latitudes in the western hemisphere.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6818312" cy="3794804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990600" y="3429000"/>
            <a:ext cx="655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72350" y="3253859"/>
            <a:ext cx="777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G4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Storm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Index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462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2872"/>
            <a:ext cx="8001000" cy="442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NOAA </a:t>
            </a:r>
            <a:r>
              <a:rPr lang="en-US" sz="2800" b="1" dirty="0" err="1" smtClean="0"/>
              <a:t>SWx</a:t>
            </a:r>
            <a:r>
              <a:rPr lang="en-US" sz="2800" b="1" dirty="0" smtClean="0"/>
              <a:t> Scales – Geomagnetic Storms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47133" y="1295400"/>
            <a:ext cx="7848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A G4 geomagnetic storm is rated as “severe” on the NOAA storm scales – Deleterious impacts to the power grids, satellite operations, and radio communications are expected. (Radio Blackouts / Solar Radiation Storm)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578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7000" contras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9" y="1815992"/>
            <a:ext cx="7707241" cy="4813408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err="1" smtClean="0"/>
              <a:t>Kp</a:t>
            </a:r>
            <a:r>
              <a:rPr lang="en-US" sz="2800" b="1" dirty="0" smtClean="0"/>
              <a:t> Index is a </a:t>
            </a:r>
            <a:r>
              <a:rPr lang="en-US" sz="2800" b="1" dirty="0" err="1" smtClean="0"/>
              <a:t>SWx</a:t>
            </a:r>
            <a:r>
              <a:rPr lang="en-US" sz="2800" b="1" dirty="0" smtClean="0"/>
              <a:t> Situational Awareness Metric</a:t>
            </a:r>
            <a:endParaRPr lang="en-US" sz="2800" dirty="0" smtClean="0"/>
          </a:p>
        </p:txBody>
      </p:sp>
      <p:sp>
        <p:nvSpPr>
          <p:cNvPr id="6" name="Oval 5"/>
          <p:cNvSpPr/>
          <p:nvPr/>
        </p:nvSpPr>
        <p:spPr>
          <a:xfrm>
            <a:off x="4179011" y="2209800"/>
            <a:ext cx="1262821" cy="1262821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0117" y="1254516"/>
            <a:ext cx="605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Impressive deflection of the earth’s main field by ~4%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4288062" y="1623848"/>
            <a:ext cx="283938" cy="585952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86025" y="2209800"/>
            <a:ext cx="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94024" y="6362700"/>
            <a:ext cx="60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/>
                </a:solidFill>
              </a:rPr>
              <a:t>Shock</a:t>
            </a:r>
          </a:p>
          <a:p>
            <a:pPr algn="ctr"/>
            <a:r>
              <a:rPr lang="en-US" sz="1000" b="1" dirty="0" smtClean="0">
                <a:solidFill>
                  <a:schemeClr val="tx2"/>
                </a:solidFill>
              </a:rPr>
              <a:t>Arrival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421" y="2539484"/>
            <a:ext cx="5565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D</a:t>
            </a:r>
            <a:r>
              <a:rPr lang="en-US" dirty="0" err="1" smtClean="0">
                <a:solidFill>
                  <a:schemeClr val="tx2"/>
                </a:solidFill>
              </a:rPr>
              <a:t>B</a:t>
            </a:r>
            <a:r>
              <a:rPr lang="en-US" baseline="-25000" dirty="0" err="1" smtClean="0">
                <a:solidFill>
                  <a:schemeClr val="tx2"/>
                </a:solidFill>
              </a:rPr>
              <a:t>x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421" y="3505200"/>
            <a:ext cx="5565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D</a:t>
            </a:r>
            <a:r>
              <a:rPr lang="en-US" dirty="0" err="1" smtClean="0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y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421" y="4419600"/>
            <a:ext cx="5565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D</a:t>
            </a:r>
            <a:r>
              <a:rPr lang="en-US" dirty="0" err="1" smtClean="0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z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604" y="5421868"/>
            <a:ext cx="5741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chemeClr val="tx2"/>
                </a:solidFill>
              </a:rPr>
              <a:t>B</a:t>
            </a:r>
            <a:r>
              <a:rPr lang="en-US" baseline="-25000" dirty="0">
                <a:solidFill>
                  <a:schemeClr val="tx2"/>
                </a:solidFill>
              </a:rPr>
              <a:t>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8800" y="2539484"/>
            <a:ext cx="0" cy="660916"/>
          </a:xfrm>
          <a:prstGeom prst="straightConnector1">
            <a:avLst/>
          </a:prstGeom>
          <a:ln w="28575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38800" y="2754927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2000 </a:t>
            </a:r>
            <a:r>
              <a:rPr lang="en-US" sz="1400" b="1" dirty="0" err="1" smtClean="0">
                <a:solidFill>
                  <a:schemeClr val="tx2"/>
                </a:solidFill>
              </a:rPr>
              <a:t>nT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152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1244" y="76200"/>
            <a:ext cx="68383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GOES-R Space Weather Mission</a:t>
            </a:r>
            <a:endParaRPr lang="en-US" sz="3200" b="1" dirty="0" smtClean="0"/>
          </a:p>
          <a:p>
            <a:pPr fontAlgn="auto">
              <a:spcAft>
                <a:spcPts val="0"/>
              </a:spcAft>
            </a:pPr>
            <a:r>
              <a:rPr lang="en-US" sz="2800" b="1" dirty="0" smtClean="0"/>
              <a:t>Auroras are a More Impressive Metric – 17 Mar</a:t>
            </a:r>
            <a:endParaRPr lang="en-US" sz="28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22" y="1292745"/>
            <a:ext cx="3586559" cy="5373921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25330" y="6210802"/>
            <a:ext cx="2263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by Adam Hill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Northwest Territories, Canada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81392" y="1303648"/>
            <a:ext cx="4482526" cy="5385830"/>
            <a:chOff x="181392" y="1312115"/>
            <a:chExt cx="4482526" cy="5385830"/>
          </a:xfrm>
        </p:grpSpPr>
        <p:pic>
          <p:nvPicPr>
            <p:cNvPr id="7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3358" y="1312115"/>
              <a:ext cx="4480560" cy="2904314"/>
            </a:xfrm>
            <a:prstGeom prst="rect">
              <a:avLst/>
            </a:prstGeom>
            <a:ln w="12700" cap="flat">
              <a:solidFill>
                <a:srgbClr val="FF0000"/>
              </a:solidFill>
              <a:miter lim="400000"/>
            </a:ln>
            <a:effectLst/>
          </p:spPr>
        </p:pic>
        <p:pic>
          <p:nvPicPr>
            <p:cNvPr id="1031" name="Picture 7" descr="https://indiancountrytodaymedianetwork.com/sites/default/files/default/files/uploads/web_02.international_space_station_march_17th_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92" y="4181040"/>
              <a:ext cx="4480560" cy="251690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hape 63"/>
            <p:cNvSpPr/>
            <p:nvPr/>
          </p:nvSpPr>
          <p:spPr>
            <a:xfrm>
              <a:off x="1295400" y="3904070"/>
              <a:ext cx="3352800" cy="26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DFD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r">
                <a:defRPr sz="1800">
                  <a:solidFill>
                    <a:srgbClr val="000000"/>
                  </a:solidFill>
                </a:defRPr>
              </a:pPr>
              <a:r>
                <a:rPr lang="en-US" sz="1400" dirty="0" smtClean="0">
                  <a:solidFill>
                    <a:srgbClr val="FDFDFD"/>
                  </a:solidFill>
                </a:rPr>
                <a:t>Dalton Highway </a:t>
              </a:r>
              <a:r>
                <a:rPr sz="1400" dirty="0" smtClean="0">
                  <a:solidFill>
                    <a:srgbClr val="FDFDFD"/>
                  </a:solidFill>
                </a:rPr>
                <a:t>Alaska</a:t>
              </a:r>
              <a:endParaRPr sz="1400" dirty="0">
                <a:solidFill>
                  <a:srgbClr val="FDFDFD"/>
                </a:solidFill>
              </a:endParaRPr>
            </a:p>
          </p:txBody>
        </p:sp>
        <p:sp>
          <p:nvSpPr>
            <p:cNvPr id="21" name="Shape 63"/>
            <p:cNvSpPr/>
            <p:nvPr/>
          </p:nvSpPr>
          <p:spPr>
            <a:xfrm>
              <a:off x="1299331" y="6417675"/>
              <a:ext cx="3352800" cy="26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DFD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r">
                <a:defRPr sz="1800">
                  <a:solidFill>
                    <a:srgbClr val="000000"/>
                  </a:solidFill>
                </a:defRPr>
              </a:pPr>
              <a:r>
                <a:rPr lang="en-US" sz="1400" dirty="0" err="1" smtClean="0">
                  <a:solidFill>
                    <a:schemeClr val="bg1"/>
                  </a:solidFill>
                </a:rPr>
                <a:t>Imternational</a:t>
              </a:r>
              <a:r>
                <a:rPr lang="en-US" sz="1400" dirty="0" smtClean="0">
                  <a:solidFill>
                    <a:schemeClr val="bg1"/>
                  </a:solidFill>
                </a:rPr>
                <a:t> Space Station</a:t>
              </a:r>
              <a:endParaRPr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9201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24647</TotalTime>
  <Words>945</Words>
  <Application>Microsoft Office PowerPoint</Application>
  <PresentationFormat>On-screen Show (4:3)</PresentationFormat>
  <Paragraphs>145</Paragraphs>
  <Slides>20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and Terrestrial Physics Division</dc:title>
  <dc:subject>4QFY13 Quarterly</dc:subject>
  <dc:creator>William Denig</dc:creator>
  <cp:lastModifiedBy>William Denig</cp:lastModifiedBy>
  <cp:revision>1167</cp:revision>
  <cp:lastPrinted>2015-03-23T19:50:05Z</cp:lastPrinted>
  <dcterms:created xsi:type="dcterms:W3CDTF">2013-04-29T14:16:38Z</dcterms:created>
  <dcterms:modified xsi:type="dcterms:W3CDTF">2015-11-06T03:45:00Z</dcterms:modified>
</cp:coreProperties>
</file>