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2" r:id="rId2"/>
    <p:sldId id="261" r:id="rId3"/>
    <p:sldId id="263" r:id="rId4"/>
    <p:sldId id="266" r:id="rId5"/>
    <p:sldId id="270" r:id="rId6"/>
    <p:sldId id="267" r:id="rId7"/>
    <p:sldId id="264" r:id="rId8"/>
    <p:sldId id="271" r:id="rId9"/>
    <p:sldId id="268" r:id="rId10"/>
    <p:sldId id="269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28" autoAdjust="0"/>
  </p:normalViewPr>
  <p:slideViewPr>
    <p:cSldViewPr>
      <p:cViewPr>
        <p:scale>
          <a:sx n="107" d="100"/>
          <a:sy n="107" d="100"/>
        </p:scale>
        <p:origin x="-165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8E4E5-DA18-4885-B7AF-8FEBAAC55438}" type="datetimeFigureOut">
              <a:rPr lang="en-GB" smtClean="0"/>
              <a:pPr/>
              <a:t>29/02/2016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6E656-7BCA-47BA-932F-B9CCCDF33D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7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SPACECRAFT ANOMALY DATA FORMAT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       Version 5 / September 2, 1988</a:t>
            </a:r>
          </a:p>
          <a:p>
            <a:endParaRPr lang="en-US" dirty="0" smtClean="0">
              <a:latin typeface="Courier10 BT" panose="020705090305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Column  </a:t>
            </a:r>
            <a:r>
              <a:rPr lang="en-US" dirty="0" err="1" smtClean="0">
                <a:latin typeface="Courier10 BT" panose="02070509030505020404" pitchFamily="49" charset="0"/>
                <a:cs typeface="Courier New" panose="02070309020205020404" pitchFamily="49" charset="0"/>
              </a:rPr>
              <a:t>Fmt</a:t>
            </a:r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Description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----------------------------------------------------------------------------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1  A1    Format version.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2-  9  I8    Date  that this  anomaly report was entered (CCYYMMDD)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10- 19  A10   Spacecraft identification,  </a:t>
            </a:r>
            <a:r>
              <a:rPr lang="en-US" dirty="0" err="1" smtClean="0">
                <a:latin typeface="Courier10 BT" panose="02070509030505020404" pitchFamily="49" charset="0"/>
                <a:cs typeface="Courier New" panose="02070309020205020404" pitchFamily="49" charset="0"/>
              </a:rPr>
              <a:t>i.e</a:t>
            </a:r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GOES-2,  @AA0301, @AA0302.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Alias spacecraft identifications should be 7 digits: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1 = @,  Digit 2-3 = Contributors ID,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4-5 = spacecraft family, 6-7 = sequence # within the family.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20- 27  I8    Date of anomaly (CCYYMMDD Universal Time)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28- 31  A4    Start time of anomaly, 9999 = no time (HHMM Universal Time)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32- 34  I3    Uncertainty in time (Minutes)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35- 38  I4    Duration (Minutes)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39- 42  A4    Time of anomaly (HHMM Local Time)</a:t>
            </a:r>
          </a:p>
          <a:p>
            <a:endParaRPr lang="en-US" dirty="0" smtClean="0">
              <a:latin typeface="Courier10 BT" panose="020705090305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43  A1    Orbit type,  G= geostationary,  P= polar circular,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E= elliptical, I= inclined, etc.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44  A1    N= North, S= South for following latitude, blank =&gt; no Lat.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45- 46  I2    Geographic latitude of sub-orbit point at anomaly start.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47- 48  I2    Uncertainty in latitude (Degrees)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49  A1    E= east, W= west for following longitude, blank =&gt; no Lat.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50- 52  I3    Geographic longitude of sub-orbit point at anomaly start.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53- 54  I2    Uncertainty in longitude (Degrees)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55- 59  I5    Altitude (Kilometers)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60- 64  A5    Anomaly type,  what was the anomalous behavior?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The coded definitions will evolve as needed.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PC   : Phantom Command - </a:t>
            </a:r>
            <a:r>
              <a:rPr lang="en-US" dirty="0" err="1" smtClean="0">
                <a:latin typeface="Courier10 BT" panose="02070509030505020404" pitchFamily="49" charset="0"/>
                <a:cs typeface="Courier New" panose="02070309020205020404" pitchFamily="49" charset="0"/>
              </a:rPr>
              <a:t>uncommanded</a:t>
            </a:r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status change.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PF   : Part Failure.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TE   : Telemetry Error.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SE   : Soft Error, recoverable bit flip type error.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HE   : Hard Error, permanent chip damage or Latch-Up.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SS   : System Shutdown.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ESDM : </a:t>
            </a:r>
            <a:r>
              <a:rPr lang="en-US" dirty="0" err="1" smtClean="0">
                <a:latin typeface="Courier10 BT" panose="02070509030505020404" pitchFamily="49" charset="0"/>
                <a:cs typeface="Courier New" panose="02070309020205020404" pitchFamily="49" charset="0"/>
              </a:rPr>
              <a:t>ElectroStatic</a:t>
            </a:r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Discharge Measured (SCATHA specific).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ATT  : Attitude Control Problem.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UNK  : Unknown.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65- 69  A5    Anomaly diagnosis, what type of event caused the anomaly?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The coded definitions will evolve as needed.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ECEMP : Electron Caused </a:t>
            </a:r>
            <a:r>
              <a:rPr lang="en-US" dirty="0" err="1" smtClean="0">
                <a:latin typeface="Courier10 BT" panose="02070509030505020404" pitchFamily="49" charset="0"/>
                <a:cs typeface="Courier New" panose="02070309020205020404" pitchFamily="49" charset="0"/>
              </a:rPr>
              <a:t>ElectroMagnetic</a:t>
            </a:r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Pulse.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       Internal, Deep dielectric charging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ESD   : </a:t>
            </a:r>
            <a:r>
              <a:rPr lang="en-US" dirty="0" err="1" smtClean="0">
                <a:latin typeface="Courier10 BT" panose="02070509030505020404" pitchFamily="49" charset="0"/>
                <a:cs typeface="Courier New" panose="02070309020205020404" pitchFamily="49" charset="0"/>
              </a:rPr>
              <a:t>ElectroStatic</a:t>
            </a:r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Discharge.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       Surface charging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SEU   : Single Event Upset, Solar or Galactic Cosmic Rays.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MCP   : Mission Control Problem, human induced or software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        error.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RFI   : Radio Frequency Interference.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            UNK   : Unknown diagnosis.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70-148 A79    Comment related to the anomaly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149-151 I3     Sun-Vehicle-Earth angle in degrees.</a:t>
            </a:r>
          </a:p>
          <a:p>
            <a:r>
              <a:rPr lang="en-US" dirty="0" smtClean="0">
                <a:latin typeface="Courier10 BT" panose="02070509030505020404" pitchFamily="49" charset="0"/>
                <a:cs typeface="Courier New" panose="02070309020205020404" pitchFamily="49" charset="0"/>
              </a:rPr>
              <a:t>    152 A1     S = spin stabilized, A = 3-Axis stabilized.</a:t>
            </a:r>
            <a:endParaRPr lang="en-US" dirty="0">
              <a:latin typeface="Courier10 BT" panose="020705090305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6E656-7BCA-47BA-932F-B9CCCDF33D5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2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2" name="Picture 2" descr="cgmslet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86425"/>
            <a:ext cx="8839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09459" y="6610350"/>
            <a:ext cx="571053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Coordination Group for Meteorological Satellites - CGMS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09459" y="6610350"/>
            <a:ext cx="571053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9988" y="6616700"/>
            <a:ext cx="29598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" dirty="0" smtClean="0">
                <a:solidFill>
                  <a:srgbClr val="002569"/>
                </a:solidFill>
              </a:rPr>
              <a:t>NOAA, version 01,  Date: 04/26/</a:t>
            </a:r>
            <a:r>
              <a:rPr lang="en-GB" sz="800" baseline="0" dirty="0" smtClean="0">
                <a:solidFill>
                  <a:srgbClr val="002569"/>
                </a:solidFill>
              </a:rPr>
              <a:t>2015</a:t>
            </a:r>
            <a:endParaRPr lang="en-GB" sz="800" dirty="0">
              <a:solidFill>
                <a:srgbClr val="002569"/>
              </a:solidFill>
            </a:endParaRPr>
          </a:p>
        </p:txBody>
      </p:sp>
      <p:pic>
        <p:nvPicPr>
          <p:cNvPr id="8" name="Picture 2" descr="cgmslette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86425"/>
            <a:ext cx="8839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9459" y="6610350"/>
            <a:ext cx="571053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Coordination Group for Meteorological Satellites - CGMS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627724"/>
            <a:ext cx="864096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.org/pubs/research_reports/RR560.html" TargetMode="External"/><Relationship Id="rId2" Type="http://schemas.openxmlformats.org/officeDocument/2006/relationships/hyperlink" Target="http://www.swpc.noaa.gov/sites/default/files/images/u33/NOAAResourcesforSafeguardingtheSatelliteInfrastructure_JanetGreen_NOAANGDC%20(1)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ace-data.org/sda/" TargetMode="External"/><Relationship Id="rId4" Type="http://schemas.openxmlformats.org/officeDocument/2006/relationships/hyperlink" Target="http://onlinelibrary.wiley.com/doi/10.1002/2014SW001100/abstra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gdc.noaa.gov/stp/satellite/anomal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.org/pubs/research_reports/RR560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4SW001100/abstrac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7" y="404664"/>
            <a:ext cx="3600399" cy="30963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548680"/>
            <a:ext cx="5688632" cy="33123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Spacecraft Anomaly</a:t>
            </a:r>
            <a:b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Database</a:t>
            </a:r>
            <a:b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NOAA</a:t>
            </a:r>
            <a:endParaRPr lang="en-GB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825" y="4509120"/>
            <a:ext cx="72243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Presented to </a:t>
            </a:r>
            <a:r>
              <a:rPr lang="en-US" b="1" dirty="0" smtClean="0">
                <a:solidFill>
                  <a:schemeClr val="tx2"/>
                </a:solidFill>
              </a:rPr>
              <a:t>CGMS-43 </a:t>
            </a:r>
            <a:r>
              <a:rPr lang="en-US" b="1" dirty="0">
                <a:solidFill>
                  <a:schemeClr val="tx2"/>
                </a:solidFill>
              </a:rPr>
              <a:t>ad-hoc meeting on space weather, agenda item [3]</a:t>
            </a:r>
          </a:p>
          <a:p>
            <a:pPr algn="ctr">
              <a:spcBef>
                <a:spcPts val="12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William </a:t>
            </a:r>
            <a:r>
              <a:rPr lang="en-US" b="1" dirty="0" err="1" smtClean="0">
                <a:solidFill>
                  <a:schemeClr val="tx2"/>
                </a:solidFill>
              </a:rPr>
              <a:t>Denig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NOAA National Centers </a:t>
            </a:r>
            <a:r>
              <a:rPr lang="en-US" b="1" smtClean="0">
                <a:solidFill>
                  <a:schemeClr val="tx2"/>
                </a:solidFill>
              </a:rPr>
              <a:t>for Environmental </a:t>
            </a:r>
            <a:r>
              <a:rPr lang="en-US" b="1" dirty="0" smtClean="0">
                <a:solidFill>
                  <a:schemeClr val="tx2"/>
                </a:solidFill>
              </a:rPr>
              <a:t>Information (NCEI)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777686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b="1" u="sng" dirty="0" smtClean="0">
                <a:solidFill>
                  <a:schemeClr val="tx2"/>
                </a:solidFill>
              </a:rPr>
              <a:t>Concluding Thoughts: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Satellite manufacturers/operators have expressed keen interest in re-establishing a spacecraft anomaly database (</a:t>
            </a:r>
            <a:r>
              <a:rPr lang="en-US" b="1" dirty="0" smtClean="0">
                <a:solidFill>
                  <a:schemeClr val="tx2"/>
                </a:solidFill>
                <a:hlinkClick r:id="rId2"/>
              </a:rPr>
              <a:t>reference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Community members must be willing to share information with assurances that proprietary information is safeguarded (</a:t>
            </a:r>
            <a:r>
              <a:rPr lang="en-US" b="1" dirty="0" smtClean="0">
                <a:solidFill>
                  <a:schemeClr val="tx2"/>
                </a:solidFill>
                <a:hlinkClick r:id="rId3"/>
              </a:rPr>
              <a:t>reference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A “trusted agent” approach is the most straightforward approach and has precedence (</a:t>
            </a:r>
            <a:r>
              <a:rPr lang="en-US" b="1" dirty="0" smtClean="0">
                <a:solidFill>
                  <a:schemeClr val="tx2"/>
                </a:solidFill>
                <a:hlinkClick r:id="rId4"/>
              </a:rPr>
              <a:t>reference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algn="just">
              <a:spcBef>
                <a:spcPts val="300"/>
              </a:spcBef>
            </a:pPr>
            <a:r>
              <a:rPr lang="en-US" b="1" u="sng" dirty="0" smtClean="0">
                <a:solidFill>
                  <a:schemeClr val="tx2"/>
                </a:solidFill>
              </a:rPr>
              <a:t>Recommended Actions: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CGMS can play a key role by encouraging members to contribute to an initial spacecraft anomaly database hosted by a member organization or third-party 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CGMS should establish a working group to solicit the participation of commercial satellite operators such as the </a:t>
            </a:r>
            <a:r>
              <a:rPr lang="en-US" b="1" dirty="0" smtClean="0">
                <a:solidFill>
                  <a:schemeClr val="tx2"/>
                </a:solidFill>
                <a:hlinkClick r:id="rId5"/>
              </a:rPr>
              <a:t>Space </a:t>
            </a:r>
            <a:r>
              <a:rPr lang="en-US" b="1" dirty="0">
                <a:solidFill>
                  <a:schemeClr val="tx2"/>
                </a:solidFill>
                <a:hlinkClick r:id="rId5"/>
              </a:rPr>
              <a:t>Data </a:t>
            </a:r>
            <a:r>
              <a:rPr lang="en-US" b="1" dirty="0" smtClean="0">
                <a:solidFill>
                  <a:schemeClr val="tx2"/>
                </a:solidFill>
                <a:hlinkClick r:id="rId5"/>
              </a:rPr>
              <a:t>Association</a:t>
            </a:r>
            <a:endParaRPr lang="en-US" b="1" dirty="0" smtClean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NOAA should pursue its enhanced Spacecraft Anomaly Mitigation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6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pic>
        <p:nvPicPr>
          <p:cNvPr id="1026" name="Picture 2" descr="http://vignette2.wikia.nocookie.net/bttf/images/d/d2/Back_to_the_Future.jpg/revision/latest?cb=20070218045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05" y="3125796"/>
            <a:ext cx="4365117" cy="239625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huffingtonpost.com/2014-08-06-BackToTheFu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0878"/>
            <a:ext cx="3240360" cy="499367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611396"/>
            <a:ext cx="482453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Prior to 1993 the NOAA National Geophysical Data Center</a:t>
            </a:r>
            <a:r>
              <a:rPr lang="en-US" baseline="30000" dirty="0" smtClean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</a:rPr>
              <a:t> (NGDC) managed a spacecraft anomaly database. The success of this database was the personal trust placed in the manager to safeguard technical information provided by numerous satellite operators.</a:t>
            </a:r>
          </a:p>
          <a:p>
            <a:pPr algn="ctr">
              <a:spcBef>
                <a:spcPts val="600"/>
              </a:spcBef>
            </a:pPr>
            <a:r>
              <a:rPr lang="en-US" b="1" i="1" dirty="0" smtClean="0">
                <a:solidFill>
                  <a:schemeClr val="tx2"/>
                </a:solidFill>
              </a:rPr>
              <a:t>Is it possible to re-establish this trust within NOAA or within another 3</a:t>
            </a:r>
            <a:r>
              <a:rPr lang="en-US" b="1" i="1" baseline="30000" dirty="0" smtClean="0">
                <a:solidFill>
                  <a:schemeClr val="tx2"/>
                </a:solidFill>
              </a:rPr>
              <a:t>rd</a:t>
            </a:r>
            <a:r>
              <a:rPr lang="en-US" b="1" i="1" dirty="0" smtClean="0">
                <a:solidFill>
                  <a:schemeClr val="tx2"/>
                </a:solidFill>
              </a:rPr>
              <a:t> party organization?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5" y="575250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>
                <a:solidFill>
                  <a:schemeClr val="tx2"/>
                </a:solidFill>
              </a:rPr>
              <a:t>1</a:t>
            </a:r>
            <a:r>
              <a:rPr lang="en-US" sz="1600" dirty="0" smtClean="0">
                <a:solidFill>
                  <a:schemeClr val="tx2"/>
                </a:solidFill>
              </a:rPr>
              <a:t>In April 2015 the NOAA data centers, including NGDC, merged to become the National Centers for Environmental Information (NCEI).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AE4F5B3-C86E-48F7-90B4-22A3CA5B476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8520" y="432798"/>
            <a:ext cx="560416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chemeClr val="tx2"/>
                </a:solidFill>
              </a:rPr>
              <a:t>NOAA Spacecraft </a:t>
            </a:r>
            <a:r>
              <a:rPr lang="en-US" sz="2000" b="1" dirty="0">
                <a:solidFill>
                  <a:schemeClr val="tx2"/>
                </a:solidFill>
              </a:rPr>
              <a:t>Anomaly </a:t>
            </a:r>
            <a:r>
              <a:rPr lang="en-US" sz="2000" b="1" dirty="0" smtClean="0">
                <a:solidFill>
                  <a:schemeClr val="tx2"/>
                </a:solidFill>
              </a:rPr>
              <a:t>Database (1984-1993)</a:t>
            </a:r>
            <a:endParaRPr lang="en-US" sz="2000" b="1" dirty="0">
              <a:solidFill>
                <a:schemeClr val="tx2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tx2"/>
                </a:solidFill>
              </a:rPr>
              <a:t>A database </a:t>
            </a:r>
            <a:r>
              <a:rPr lang="en-US" dirty="0">
                <a:solidFill>
                  <a:schemeClr val="tx2"/>
                </a:solidFill>
              </a:rPr>
              <a:t>of spacecraft anomalies </a:t>
            </a:r>
            <a:r>
              <a:rPr lang="en-US" dirty="0" smtClean="0">
                <a:solidFill>
                  <a:schemeClr val="tx2"/>
                </a:solidFill>
              </a:rPr>
              <a:t>was established within </a:t>
            </a: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Solar-Terrestrial </a:t>
            </a:r>
            <a:r>
              <a:rPr lang="en-US" dirty="0">
                <a:solidFill>
                  <a:schemeClr val="tx2"/>
                </a:solidFill>
              </a:rPr>
              <a:t>Physics </a:t>
            </a:r>
            <a:r>
              <a:rPr lang="en-US" dirty="0" smtClean="0">
                <a:solidFill>
                  <a:schemeClr val="tx2"/>
                </a:solidFill>
              </a:rPr>
              <a:t>(STP) Division </a:t>
            </a:r>
            <a:r>
              <a:rPr lang="en-US" dirty="0">
                <a:solidFill>
                  <a:schemeClr val="tx2"/>
                </a:solidFill>
              </a:rPr>
              <a:t>of the National Geophysical Data Center </a:t>
            </a:r>
            <a:r>
              <a:rPr lang="en-US" dirty="0" smtClean="0">
                <a:solidFill>
                  <a:schemeClr val="tx2"/>
                </a:solidFill>
              </a:rPr>
              <a:t>in 1984</a:t>
            </a:r>
            <a:r>
              <a:rPr lang="en-US" dirty="0">
                <a:solidFill>
                  <a:schemeClr val="tx2"/>
                </a:solidFill>
              </a:rPr>
              <a:t>.  </a:t>
            </a:r>
            <a:r>
              <a:rPr lang="en-US" dirty="0" smtClean="0">
                <a:solidFill>
                  <a:schemeClr val="tx2"/>
                </a:solidFill>
              </a:rPr>
              <a:t>Information  included </a:t>
            </a:r>
            <a:r>
              <a:rPr lang="en-US" dirty="0">
                <a:solidFill>
                  <a:schemeClr val="tx2"/>
                </a:solidFill>
              </a:rPr>
              <a:t>the date, time, location, and other pertinent </a:t>
            </a:r>
            <a:r>
              <a:rPr lang="en-US" dirty="0" smtClean="0">
                <a:solidFill>
                  <a:schemeClr val="tx2"/>
                </a:solidFill>
              </a:rPr>
              <a:t>information </a:t>
            </a:r>
            <a:r>
              <a:rPr lang="en-US" dirty="0">
                <a:solidFill>
                  <a:schemeClr val="tx2"/>
                </a:solidFill>
              </a:rPr>
              <a:t>about incidents of spacecraft operational irregularity due to </a:t>
            </a:r>
            <a:r>
              <a:rPr lang="en-US" dirty="0" smtClean="0">
                <a:solidFill>
                  <a:schemeClr val="tx2"/>
                </a:solidFill>
              </a:rPr>
              <a:t>the environment</a:t>
            </a:r>
            <a:r>
              <a:rPr lang="en-US" dirty="0">
                <a:solidFill>
                  <a:schemeClr val="tx2"/>
                </a:solidFill>
              </a:rPr>
              <a:t>.  </a:t>
            </a: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events </a:t>
            </a:r>
            <a:r>
              <a:rPr lang="en-US" dirty="0" smtClean="0">
                <a:solidFill>
                  <a:schemeClr val="tx2"/>
                </a:solidFill>
              </a:rPr>
              <a:t>ranged </a:t>
            </a:r>
            <a:r>
              <a:rPr lang="en-US" dirty="0">
                <a:solidFill>
                  <a:schemeClr val="tx2"/>
                </a:solidFill>
              </a:rPr>
              <a:t>from minor operational problems which can </a:t>
            </a:r>
            <a:r>
              <a:rPr lang="en-US" dirty="0" smtClean="0">
                <a:solidFill>
                  <a:schemeClr val="tx2"/>
                </a:solidFill>
              </a:rPr>
              <a:t>be easily </a:t>
            </a:r>
            <a:r>
              <a:rPr lang="en-US" dirty="0">
                <a:solidFill>
                  <a:schemeClr val="tx2"/>
                </a:solidFill>
              </a:rPr>
              <a:t>corrected to permanent spacecraft </a:t>
            </a:r>
            <a:r>
              <a:rPr lang="en-US" dirty="0" smtClean="0">
                <a:solidFill>
                  <a:schemeClr val="tx2"/>
                </a:solidFill>
              </a:rPr>
              <a:t>failures. The </a:t>
            </a:r>
            <a:r>
              <a:rPr lang="en-US" dirty="0">
                <a:solidFill>
                  <a:schemeClr val="tx2"/>
                </a:solidFill>
              </a:rPr>
              <a:t>data base </a:t>
            </a:r>
            <a:r>
              <a:rPr lang="en-US" dirty="0" smtClean="0">
                <a:solidFill>
                  <a:schemeClr val="tx2"/>
                </a:solidFill>
              </a:rPr>
              <a:t>included spacecraft </a:t>
            </a:r>
            <a:r>
              <a:rPr lang="en-US" dirty="0">
                <a:solidFill>
                  <a:schemeClr val="tx2"/>
                </a:solidFill>
              </a:rPr>
              <a:t>anomalies in interplanetary space and in near-earth orbit but </a:t>
            </a:r>
            <a:r>
              <a:rPr lang="en-US" dirty="0" smtClean="0">
                <a:solidFill>
                  <a:schemeClr val="tx2"/>
                </a:solidFill>
              </a:rPr>
              <a:t>the main contributions were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from </a:t>
            </a:r>
            <a:r>
              <a:rPr lang="en-US" dirty="0">
                <a:solidFill>
                  <a:schemeClr val="tx2"/>
                </a:solidFill>
              </a:rPr>
              <a:t>geostationary spacecraft.</a:t>
            </a:r>
          </a:p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tx2"/>
                </a:solidFill>
              </a:rPr>
              <a:t>Many </a:t>
            </a:r>
            <a:r>
              <a:rPr lang="en-US" dirty="0">
                <a:solidFill>
                  <a:schemeClr val="tx2"/>
                </a:solidFill>
              </a:rPr>
              <a:t>spacecraft </a:t>
            </a:r>
            <a:r>
              <a:rPr lang="en-US" dirty="0" smtClean="0">
                <a:solidFill>
                  <a:schemeClr val="tx2"/>
                </a:solidFill>
              </a:rPr>
              <a:t>were </a:t>
            </a:r>
            <a:r>
              <a:rPr lang="en-US" dirty="0">
                <a:solidFill>
                  <a:schemeClr val="tx2"/>
                </a:solidFill>
              </a:rPr>
              <a:t>identified by aliases in order to </a:t>
            </a:r>
            <a:r>
              <a:rPr lang="en-US" dirty="0" smtClean="0">
                <a:solidFill>
                  <a:schemeClr val="tx2"/>
                </a:solidFill>
              </a:rPr>
              <a:t>preserve confidentiality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which were </a:t>
            </a:r>
            <a:r>
              <a:rPr lang="en-US" dirty="0">
                <a:solidFill>
                  <a:schemeClr val="tx2"/>
                </a:solidFill>
              </a:rPr>
              <a:t>prefaced with the "@" character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tx2"/>
                </a:solidFill>
              </a:rPr>
              <a:t>The original database exists and is still available online to the user community. The data contained in the database is woefully out of date.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2" y="783460"/>
            <a:ext cx="2969710" cy="432048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18647" y="5201885"/>
            <a:ext cx="1301959" cy="83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Joe Allen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STP Chief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1981-1995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5864842"/>
            <a:ext cx="426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  <a:hlinkClick r:id="rId4"/>
              </a:rPr>
              <a:t>www.ngdc.noaa.gov/stp/satellite/anomaly/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3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1363404"/>
            <a:ext cx="8734425" cy="3943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166" y="499308"/>
            <a:ext cx="832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</a:rPr>
              <a:t>Sample of data contained in the NOAA Spacecraft Anomaly Database.  This time interval includes the March 1989 great geomagnetic storm.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787" y="1219388"/>
            <a:ext cx="8734425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0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030" y="587310"/>
            <a:ext cx="6297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Applications for a Spacecraft Anomaly Database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“GOES Example”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494338" y="3295650"/>
            <a:ext cx="622300" cy="52546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25" y="2174028"/>
            <a:ext cx="3851275" cy="3098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676887" y="1466140"/>
            <a:ext cx="4171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800" dirty="0" smtClean="0">
                <a:solidFill>
                  <a:schemeClr val="tx2"/>
                </a:solidFill>
              </a:rPr>
              <a:t>Seasonal distribution of GOES 4-7 spacecraft anomalies</a:t>
            </a:r>
            <a:endParaRPr lang="en-US" altLang="en-US" sz="18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8524" y="1466140"/>
            <a:ext cx="4295775" cy="4497189"/>
            <a:chOff x="179512" y="1700808"/>
            <a:chExt cx="4295775" cy="4497189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9" r="6569"/>
            <a:stretch>
              <a:fillRect/>
            </a:stretch>
          </p:blipFill>
          <p:spPr bwMode="auto">
            <a:xfrm>
              <a:off x="179512" y="2276872"/>
              <a:ext cx="4295775" cy="392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70635" y="1700808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Spatial distribution of GOES 4/5 anomalies at fixed local times  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04828" y="24022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9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778" y="548680"/>
            <a:ext cx="3585088" cy="54006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8" y="548680"/>
            <a:ext cx="3585088" cy="5400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3968" y="526044"/>
            <a:ext cx="46085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Satellite Anomalies – Benefits of a Centralized Database and Methods for Securely Sharing Information Among Satellite Operators (2014)</a:t>
            </a:r>
          </a:p>
          <a:p>
            <a:pPr algn="just">
              <a:spcBef>
                <a:spcPts val="600"/>
              </a:spcBef>
            </a:pPr>
            <a:r>
              <a:rPr lang="en-US" b="1" u="sng" dirty="0" smtClean="0">
                <a:solidFill>
                  <a:schemeClr val="tx2"/>
                </a:solidFill>
              </a:rPr>
              <a:t>Book Review</a:t>
            </a:r>
            <a:r>
              <a:rPr lang="en-US" dirty="0" smtClean="0">
                <a:solidFill>
                  <a:schemeClr val="tx2"/>
                </a:solidFill>
              </a:rPr>
              <a:t> by W. </a:t>
            </a:r>
            <a:r>
              <a:rPr lang="en-US" dirty="0" err="1" smtClean="0">
                <a:solidFill>
                  <a:schemeClr val="tx2"/>
                </a:solidFill>
              </a:rPr>
              <a:t>Denig</a:t>
            </a:r>
            <a:r>
              <a:rPr lang="en-US" dirty="0" smtClean="0">
                <a:solidFill>
                  <a:schemeClr val="tx2"/>
                </a:solidFill>
              </a:rPr>
              <a:t>, R. </a:t>
            </a:r>
            <a:r>
              <a:rPr lang="en-US" dirty="0" err="1" smtClean="0">
                <a:solidFill>
                  <a:schemeClr val="tx2"/>
                </a:solidFill>
              </a:rPr>
              <a:t>Redmon</a:t>
            </a:r>
            <a:r>
              <a:rPr lang="en-US" dirty="0" smtClean="0">
                <a:solidFill>
                  <a:schemeClr val="tx2"/>
                </a:solidFill>
              </a:rPr>
              <a:t>, J. Rodriguez and J. Allen</a:t>
            </a:r>
          </a:p>
          <a:p>
            <a:pPr algn="just">
              <a:spcBef>
                <a:spcPts val="6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“The </a:t>
            </a:r>
            <a:r>
              <a:rPr lang="en-US" sz="1600" dirty="0">
                <a:solidFill>
                  <a:schemeClr val="tx2"/>
                </a:solidFill>
              </a:rPr>
              <a:t>authors point out that while satellite operators </a:t>
            </a:r>
            <a:r>
              <a:rPr lang="en-US" sz="1600" dirty="0" smtClean="0">
                <a:solidFill>
                  <a:schemeClr val="tx2"/>
                </a:solidFill>
              </a:rPr>
              <a:t>generally acknowledge </a:t>
            </a:r>
            <a:r>
              <a:rPr lang="en-US" sz="1600" dirty="0">
                <a:solidFill>
                  <a:schemeClr val="tx2"/>
                </a:solidFill>
              </a:rPr>
              <a:t>the benefits of a centralized anomaly database, many are reluctant to readily </a:t>
            </a:r>
            <a:r>
              <a:rPr lang="en-US" sz="1600" dirty="0" smtClean="0">
                <a:solidFill>
                  <a:schemeClr val="tx2"/>
                </a:solidFill>
              </a:rPr>
              <a:t>contribute information </a:t>
            </a:r>
            <a:r>
              <a:rPr lang="en-US" sz="1600" dirty="0">
                <a:solidFill>
                  <a:schemeClr val="tx2"/>
                </a:solidFill>
              </a:rPr>
              <a:t>to a shared database due to concerns about the inadvertent release of sensitive details regarding </a:t>
            </a:r>
            <a:r>
              <a:rPr lang="en-US" sz="1600" dirty="0" smtClean="0">
                <a:solidFill>
                  <a:schemeClr val="tx2"/>
                </a:solidFill>
              </a:rPr>
              <a:t>the performance </a:t>
            </a:r>
            <a:r>
              <a:rPr lang="en-US" sz="1600" dirty="0">
                <a:solidFill>
                  <a:schemeClr val="tx2"/>
                </a:solidFill>
              </a:rPr>
              <a:t>and integrity of their respective satellite systems. The main conclusion of the volume is that a </a:t>
            </a:r>
            <a:r>
              <a:rPr lang="en-US" sz="1600" dirty="0" smtClean="0">
                <a:solidFill>
                  <a:schemeClr val="tx2"/>
                </a:solidFill>
              </a:rPr>
              <a:t>secure anomaly </a:t>
            </a:r>
            <a:r>
              <a:rPr lang="en-US" sz="1600" dirty="0">
                <a:solidFill>
                  <a:schemeClr val="tx2"/>
                </a:solidFill>
              </a:rPr>
              <a:t>database that safeguards the identity of the contributor by taking advantage of modern </a:t>
            </a:r>
            <a:r>
              <a:rPr lang="en-US" sz="1600" dirty="0" smtClean="0">
                <a:solidFill>
                  <a:schemeClr val="tx2"/>
                </a:solidFill>
              </a:rPr>
              <a:t>cryptographic approaches </a:t>
            </a:r>
            <a:r>
              <a:rPr lang="en-US" sz="1600" dirty="0">
                <a:solidFill>
                  <a:schemeClr val="tx2"/>
                </a:solidFill>
              </a:rPr>
              <a:t>could potentially alleviate proprietary concerns and lead to overall improved satellite operations</a:t>
            </a:r>
            <a:r>
              <a:rPr lang="en-US" dirty="0" smtClean="0">
                <a:solidFill>
                  <a:schemeClr val="tx2"/>
                </a:solidFill>
              </a:rPr>
              <a:t>.”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5416" y="6005104"/>
            <a:ext cx="4639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Book: </a:t>
            </a:r>
            <a:r>
              <a:rPr lang="en-US" sz="1100" dirty="0">
                <a:solidFill>
                  <a:schemeClr val="tx2"/>
                </a:solidFill>
                <a:hlinkClick r:id="rId3"/>
              </a:rPr>
              <a:t>http://www.rand.org/pubs/research_reports/RR560.html</a:t>
            </a:r>
            <a:endParaRPr lang="en-US" sz="1100" dirty="0">
              <a:solidFill>
                <a:schemeClr val="tx2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Review</a:t>
            </a:r>
            <a:r>
              <a:rPr lang="en-US" sz="1100" dirty="0">
                <a:solidFill>
                  <a:schemeClr val="tx2"/>
                </a:solidFill>
              </a:rPr>
              <a:t>: </a:t>
            </a:r>
            <a:r>
              <a:rPr lang="en-US" sz="1100" dirty="0">
                <a:solidFill>
                  <a:schemeClr val="tx2"/>
                </a:solidFill>
                <a:hlinkClick r:id="rId4"/>
              </a:rPr>
              <a:t>http://</a:t>
            </a:r>
            <a:r>
              <a:rPr lang="en-US" sz="1100" dirty="0" smtClean="0">
                <a:solidFill>
                  <a:schemeClr val="tx2"/>
                </a:solidFill>
                <a:hlinkClick r:id="rId4"/>
              </a:rPr>
              <a:t>onlinelibrary.wiley.com/doi/10.1002/2014SW001100/abstract</a:t>
            </a:r>
            <a:endParaRPr lang="en-US" sz="1100" dirty="0" smtClean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bdlatitude\Denig - Publications &amp; Presentations\Publications\Published_2014\Denig_2014a\Archive\2004SW001100_DenigEtAl_Figure1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6549"/>
            <a:ext cx="4394776" cy="37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8433" y="1660414"/>
            <a:ext cx="4321911" cy="3830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8416" y="569884"/>
            <a:ext cx="40175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tx2"/>
                </a:solidFill>
              </a:rPr>
              <a:t>In </a:t>
            </a:r>
            <a:r>
              <a:rPr lang="en-US" dirty="0">
                <a:solidFill>
                  <a:schemeClr val="tx2"/>
                </a:solidFill>
              </a:rPr>
              <a:t>the table </a:t>
            </a:r>
            <a:r>
              <a:rPr lang="en-US" dirty="0" smtClean="0">
                <a:solidFill>
                  <a:schemeClr val="tx2"/>
                </a:solidFill>
              </a:rPr>
              <a:t>to the right (after O’Brien et al [2011]), </a:t>
            </a:r>
            <a:r>
              <a:rPr lang="en-US" dirty="0">
                <a:solidFill>
                  <a:schemeClr val="tx2"/>
                </a:solidFill>
              </a:rPr>
              <a:t>the authors list critical information that would </a:t>
            </a:r>
            <a:r>
              <a:rPr lang="en-US" dirty="0" smtClean="0">
                <a:solidFill>
                  <a:schemeClr val="tx2"/>
                </a:solidFill>
              </a:rPr>
              <a:t>be required </a:t>
            </a:r>
            <a:r>
              <a:rPr lang="en-US" dirty="0">
                <a:solidFill>
                  <a:schemeClr val="tx2"/>
                </a:solidFill>
              </a:rPr>
              <a:t>in an anomaly database. They also provide an assessment as to whether the individual items </a:t>
            </a:r>
            <a:r>
              <a:rPr lang="en-US" dirty="0" smtClean="0">
                <a:solidFill>
                  <a:schemeClr val="tx2"/>
                </a:solidFill>
              </a:rPr>
              <a:t>in the </a:t>
            </a:r>
            <a:r>
              <a:rPr lang="en-US" dirty="0">
                <a:solidFill>
                  <a:schemeClr val="tx2"/>
                </a:solidFill>
              </a:rPr>
              <a:t>contents of the database could be used, in principle, to reveal the identity of an anonymous source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The authors offer potential solutions to the reluctance of satellite operations reporting anomalies </a:t>
            </a:r>
            <a:r>
              <a:rPr lang="en-US" dirty="0" smtClean="0">
                <a:solidFill>
                  <a:schemeClr val="tx2"/>
                </a:solidFill>
              </a:rPr>
              <a:t>by either </a:t>
            </a:r>
            <a:r>
              <a:rPr lang="en-US" dirty="0">
                <a:solidFill>
                  <a:schemeClr val="tx2"/>
                </a:solidFill>
              </a:rPr>
              <a:t>relying on the integrity of a “trusted third party” to safeguard sensitive information or </a:t>
            </a:r>
            <a:r>
              <a:rPr lang="en-US" dirty="0" smtClean="0">
                <a:solidFill>
                  <a:schemeClr val="tx2"/>
                </a:solidFill>
              </a:rPr>
              <a:t>by taking </a:t>
            </a:r>
            <a:r>
              <a:rPr lang="en-US" dirty="0">
                <a:solidFill>
                  <a:schemeClr val="tx2"/>
                </a:solidFill>
              </a:rPr>
              <a:t>advantage of modern </a:t>
            </a:r>
            <a:r>
              <a:rPr lang="en-US" dirty="0" smtClean="0">
                <a:solidFill>
                  <a:schemeClr val="tx2"/>
                </a:solidFill>
              </a:rPr>
              <a:t>crypto--graphic </a:t>
            </a:r>
            <a:r>
              <a:rPr lang="en-US" dirty="0">
                <a:solidFill>
                  <a:schemeClr val="tx2"/>
                </a:solidFill>
              </a:rPr>
              <a:t>technologies which shield providers and users </a:t>
            </a:r>
            <a:r>
              <a:rPr lang="en-US" dirty="0" smtClean="0">
                <a:solidFill>
                  <a:schemeClr val="tx2"/>
                </a:solidFill>
              </a:rPr>
              <a:t>from unwarranted </a:t>
            </a:r>
            <a:r>
              <a:rPr lang="en-US" dirty="0">
                <a:solidFill>
                  <a:schemeClr val="tx2"/>
                </a:solidFill>
              </a:rPr>
              <a:t>information “leakage</a:t>
            </a:r>
            <a:r>
              <a:rPr lang="en-US" dirty="0" smtClean="0">
                <a:solidFill>
                  <a:schemeClr val="tx2"/>
                </a:solidFill>
              </a:rPr>
              <a:t>.”</a:t>
            </a:r>
          </a:p>
          <a:p>
            <a:pPr algn="just">
              <a:spcBef>
                <a:spcPts val="600"/>
              </a:spcBef>
            </a:pPr>
            <a:r>
              <a:rPr lang="en-US" sz="1000" dirty="0" smtClean="0">
                <a:solidFill>
                  <a:schemeClr val="tx2"/>
                </a:solidFill>
              </a:rPr>
              <a:t>Reference: O’Brien</a:t>
            </a:r>
            <a:r>
              <a:rPr lang="en-US" sz="1000" dirty="0">
                <a:solidFill>
                  <a:schemeClr val="tx2"/>
                </a:solidFill>
              </a:rPr>
              <a:t>, Paul, Joseph E. Mazur and Timothy B. Guild, Recommendations for Contents of Anomaly Database for Correlation with Space Weather Phenomena, El Segundo, Calif.: Aerospace Corporation, TOR-2011(3903)-5, November 10, 2011.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8433" y="478444"/>
            <a:ext cx="4321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tx2"/>
                </a:solidFill>
              </a:rPr>
              <a:t>Recommended information to be included in a modern anomaly database, including information that potentially can divulge the source.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08" y="1052736"/>
            <a:ext cx="6577983" cy="496855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9045" y="548680"/>
            <a:ext cx="4005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CGMS has taken the first step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627724"/>
            <a:ext cx="864096" cy="8640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1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836712"/>
            <a:ext cx="3528392" cy="482453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3832" y="926624"/>
            <a:ext cx="331236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White Paper</a:t>
            </a:r>
            <a:endParaRPr lang="en-US" sz="2800" b="1" dirty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NCEI Spacecraft Anomaly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Mitigation Program</a:t>
            </a:r>
          </a:p>
          <a:p>
            <a:pPr algn="just">
              <a:spcBef>
                <a:spcPts val="6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NOAA </a:t>
            </a:r>
            <a:r>
              <a:rPr lang="en-US" b="1" dirty="0">
                <a:solidFill>
                  <a:schemeClr val="tx2"/>
                </a:solidFill>
              </a:rPr>
              <a:t>will enhance its spacecraft anomaly mitigation program starting in FY15 by improving </a:t>
            </a:r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identification and classification of space weather induced spacecraft anomalies in accordance with the recommendations of the CGMS and the guidelines proposed by </a:t>
            </a:r>
            <a:r>
              <a:rPr lang="en-US" b="1" dirty="0" smtClean="0">
                <a:solidFill>
                  <a:schemeClr val="tx2"/>
                </a:solidFill>
              </a:rPr>
              <a:t>COPUOS.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4624" y="825287"/>
            <a:ext cx="42484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Program Goals</a:t>
            </a:r>
            <a:r>
              <a:rPr lang="en-US" b="1" baseline="30000" dirty="0" smtClean="0">
                <a:solidFill>
                  <a:schemeClr val="tx2"/>
                </a:solidFill>
              </a:rPr>
              <a:t>1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FY15 – </a:t>
            </a:r>
            <a:r>
              <a:rPr lang="en-US" dirty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eview </a:t>
            </a:r>
            <a:r>
              <a:rPr lang="en-US" dirty="0">
                <a:solidFill>
                  <a:schemeClr val="tx2"/>
                </a:solidFill>
              </a:rPr>
              <a:t>and seek to improve the state of anomaly reporting procedures in accordance with the recommendations and proposed guidelines of the CGMS and </a:t>
            </a:r>
            <a:r>
              <a:rPr lang="en-US" dirty="0" smtClean="0">
                <a:solidFill>
                  <a:schemeClr val="tx2"/>
                </a:solidFill>
              </a:rPr>
              <a:t>COPUS.</a:t>
            </a:r>
          </a:p>
          <a:p>
            <a:pPr algn="just">
              <a:spcBef>
                <a:spcPts val="6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FY16 – </a:t>
            </a:r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evelop </a:t>
            </a:r>
            <a:r>
              <a:rPr lang="en-US" dirty="0">
                <a:solidFill>
                  <a:schemeClr val="tx2"/>
                </a:solidFill>
              </a:rPr>
              <a:t>the Satellite Anomaly Information System (SAIS) web </a:t>
            </a:r>
            <a:r>
              <a:rPr lang="en-US" dirty="0" smtClean="0">
                <a:solidFill>
                  <a:schemeClr val="tx2"/>
                </a:solidFill>
              </a:rPr>
              <a:t>portal.</a:t>
            </a:r>
          </a:p>
          <a:p>
            <a:pPr algn="just">
              <a:spcBef>
                <a:spcPts val="6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FY17 –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ransition</a:t>
            </a:r>
            <a:r>
              <a:rPr lang="en-US" dirty="0">
                <a:solidFill>
                  <a:schemeClr val="tx2"/>
                </a:solidFill>
              </a:rPr>
              <a:t>, as appropriate, SAIS into an operational real-time support </a:t>
            </a:r>
            <a:r>
              <a:rPr lang="en-US" dirty="0" smtClean="0">
                <a:solidFill>
                  <a:schemeClr val="tx2"/>
                </a:solidFill>
              </a:rPr>
              <a:t>product.</a:t>
            </a:r>
          </a:p>
          <a:p>
            <a:pPr algn="just">
              <a:spcBef>
                <a:spcPts val="6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Evolving - </a:t>
            </a:r>
            <a:r>
              <a:rPr lang="en-US" dirty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evelop a </a:t>
            </a:r>
            <a:r>
              <a:rPr lang="en-US" dirty="0">
                <a:solidFill>
                  <a:schemeClr val="tx2"/>
                </a:solidFill>
              </a:rPr>
              <a:t>satellite anomaly database to assemble information regarding the occurrence of satellite anomalies and their impact on </a:t>
            </a:r>
            <a:r>
              <a:rPr lang="en-US" dirty="0" smtClean="0">
                <a:solidFill>
                  <a:schemeClr val="tx2"/>
                </a:solidFill>
              </a:rPr>
              <a:t>operations.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94624" y="6145580"/>
            <a:ext cx="298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chemeClr val="tx2"/>
                </a:solidFill>
              </a:rPr>
              <a:t>1</a:t>
            </a:r>
            <a:r>
              <a:rPr lang="en-US" i="1" dirty="0" smtClean="0">
                <a:solidFill>
                  <a:schemeClr val="tx2"/>
                </a:solidFill>
              </a:rPr>
              <a:t>Pending availability of funds.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1352</Words>
  <Application>Microsoft Office PowerPoint</Application>
  <PresentationFormat>On-screen Show (4:3)</PresentationFormat>
  <Paragraphs>110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Spacecraft Anomaly Database NOAA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 Taube</dc:creator>
  <cp:lastModifiedBy>William Denig</cp:lastModifiedBy>
  <cp:revision>67</cp:revision>
  <cp:lastPrinted>2015-04-26T22:02:54Z</cp:lastPrinted>
  <dcterms:created xsi:type="dcterms:W3CDTF">2012-07-10T09:16:32Z</dcterms:created>
  <dcterms:modified xsi:type="dcterms:W3CDTF">2016-02-29T17:03:59Z</dcterms:modified>
</cp:coreProperties>
</file>