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media1.gif" ContentType="video/unknown"/>
  <Override PartName="/ppt/media/media2.gif" ContentType="video/unknown"/>
  <Override PartName="/ppt/media/media3.gif" ContentType="video/unknown"/>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5" r:id="rId1"/>
  </p:sldMasterIdLst>
  <p:notesMasterIdLst>
    <p:notesMasterId r:id="rId22"/>
  </p:notesMasterIdLst>
  <p:handoutMasterIdLst>
    <p:handoutMasterId r:id="rId23"/>
  </p:handoutMasterIdLst>
  <p:sldIdLst>
    <p:sldId id="354" r:id="rId2"/>
    <p:sldId id="738" r:id="rId3"/>
    <p:sldId id="748" r:id="rId4"/>
    <p:sldId id="723" r:id="rId5"/>
    <p:sldId id="711" r:id="rId6"/>
    <p:sldId id="737" r:id="rId7"/>
    <p:sldId id="729" r:id="rId8"/>
    <p:sldId id="739" r:id="rId9"/>
    <p:sldId id="725" r:id="rId10"/>
    <p:sldId id="747" r:id="rId11"/>
    <p:sldId id="736" r:id="rId12"/>
    <p:sldId id="726" r:id="rId13"/>
    <p:sldId id="732" r:id="rId14"/>
    <p:sldId id="731" r:id="rId15"/>
    <p:sldId id="733" r:id="rId16"/>
    <p:sldId id="735" r:id="rId17"/>
    <p:sldId id="740" r:id="rId18"/>
    <p:sldId id="743" r:id="rId19"/>
    <p:sldId id="750" r:id="rId20"/>
    <p:sldId id="744" r:id="rId21"/>
  </p:sldIdLst>
  <p:sldSz cx="9144000" cy="6858000" type="screen4x3"/>
  <p:notesSz cx="7010400" cy="9236075"/>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Default Section" id="{54F85147-E2DF-4B59-9482-31C62977918F}">
          <p14:sldIdLst>
            <p14:sldId id="354"/>
            <p14:sldId id="738"/>
            <p14:sldId id="748"/>
            <p14:sldId id="723"/>
            <p14:sldId id="711"/>
            <p14:sldId id="737"/>
            <p14:sldId id="729"/>
            <p14:sldId id="739"/>
            <p14:sldId id="725"/>
            <p14:sldId id="747"/>
            <p14:sldId id="736"/>
            <p14:sldId id="726"/>
            <p14:sldId id="732"/>
            <p14:sldId id="731"/>
            <p14:sldId id="733"/>
            <p14:sldId id="735"/>
            <p14:sldId id="740"/>
            <p14:sldId id="743"/>
            <p14:sldId id="750"/>
            <p14:sldId id="744"/>
          </p14:sldIdLst>
        </p14:section>
        <p14:section name="Untitled Section" id="{C5ED1661-951C-4422-A357-11136CACA63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6600"/>
    <a:srgbClr val="FFFF99"/>
    <a:srgbClr val="66FFFF"/>
    <a:srgbClr val="1F4A7D"/>
    <a:srgbClr val="1F497D"/>
    <a:srgbClr val="008080"/>
    <a:srgbClr val="EBF1DE"/>
    <a:srgbClr val="FFDA65"/>
    <a:srgbClr val="D0DD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87299" autoAdjust="0"/>
  </p:normalViewPr>
  <p:slideViewPr>
    <p:cSldViewPr showGuides="1">
      <p:cViewPr varScale="1">
        <p:scale>
          <a:sx n="112" d="100"/>
          <a:sy n="112" d="100"/>
        </p:scale>
        <p:origin x="-1506" y="-78"/>
      </p:cViewPr>
      <p:guideLst>
        <p:guide orient="horz" pos="1680"/>
        <p:guide pos="1584"/>
      </p:guideLst>
    </p:cSldViewPr>
  </p:slideViewPr>
  <p:outlineViewPr>
    <p:cViewPr>
      <p:scale>
        <a:sx n="33" d="100"/>
        <a:sy n="33" d="100"/>
      </p:scale>
      <p:origin x="0" y="9246"/>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96" d="100"/>
          <a:sy n="96" d="100"/>
        </p:scale>
        <p:origin x="-3570" y="-108"/>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1" y="20"/>
            <a:ext cx="3038474" cy="462125"/>
          </a:xfrm>
          <a:prstGeom prst="rect">
            <a:avLst/>
          </a:prstGeom>
        </p:spPr>
        <p:txBody>
          <a:bodyPr vert="horz" lIns="89467" tIns="44738" rIns="89467" bIns="44738" rtlCol="0"/>
          <a:lstStyle>
            <a:lvl1pPr algn="l">
              <a:defRPr sz="1200">
                <a:latin typeface="Arial" charset="0"/>
              </a:defRPr>
            </a:lvl1pPr>
          </a:lstStyle>
          <a:p>
            <a:pPr>
              <a:defRPr/>
            </a:pPr>
            <a:endParaRPr lang="en-US" dirty="0"/>
          </a:p>
        </p:txBody>
      </p:sp>
      <p:sp>
        <p:nvSpPr>
          <p:cNvPr id="3" name="Date Placeholder 2"/>
          <p:cNvSpPr>
            <a:spLocks noGrp="1"/>
          </p:cNvSpPr>
          <p:nvPr>
            <p:ph type="dt" sz="quarter" idx="1"/>
          </p:nvPr>
        </p:nvSpPr>
        <p:spPr>
          <a:xfrm>
            <a:off x="3970360" y="20"/>
            <a:ext cx="3038474" cy="462125"/>
          </a:xfrm>
          <a:prstGeom prst="rect">
            <a:avLst/>
          </a:prstGeom>
        </p:spPr>
        <p:txBody>
          <a:bodyPr vert="horz" lIns="89467" tIns="44738" rIns="89467" bIns="44738" rtlCol="0"/>
          <a:lstStyle>
            <a:lvl1pPr algn="r">
              <a:defRPr sz="1200">
                <a:latin typeface="Arial" charset="0"/>
              </a:defRPr>
            </a:lvl1pPr>
          </a:lstStyle>
          <a:p>
            <a:pPr>
              <a:defRPr/>
            </a:pPr>
            <a:fld id="{F3FFC941-D821-4164-8967-967093CD4325}" type="datetimeFigureOut">
              <a:rPr lang="en-US"/>
              <a:pPr>
                <a:defRPr/>
              </a:pPr>
              <a:t>3/24/2015</a:t>
            </a:fld>
            <a:endParaRPr lang="en-US" dirty="0"/>
          </a:p>
        </p:txBody>
      </p:sp>
      <p:sp>
        <p:nvSpPr>
          <p:cNvPr id="4" name="Footer Placeholder 3"/>
          <p:cNvSpPr>
            <a:spLocks noGrp="1"/>
          </p:cNvSpPr>
          <p:nvPr>
            <p:ph type="ftr" sz="quarter" idx="2"/>
          </p:nvPr>
        </p:nvSpPr>
        <p:spPr>
          <a:xfrm>
            <a:off x="21" y="8772397"/>
            <a:ext cx="3038474" cy="462125"/>
          </a:xfrm>
          <a:prstGeom prst="rect">
            <a:avLst/>
          </a:prstGeom>
        </p:spPr>
        <p:txBody>
          <a:bodyPr vert="horz" lIns="89467" tIns="44738" rIns="89467" bIns="44738" rtlCol="0" anchor="b"/>
          <a:lstStyle>
            <a:lvl1pPr algn="l">
              <a:defRPr sz="1200">
                <a:latin typeface="Arial" charset="0"/>
              </a:defRPr>
            </a:lvl1pPr>
          </a:lstStyle>
          <a:p>
            <a:pPr>
              <a:defRPr/>
            </a:pPr>
            <a:r>
              <a:rPr lang="en-US" smtClean="0"/>
              <a:t>STP Division 1QFY15 Review</a:t>
            </a:r>
            <a:endParaRPr lang="en-US" dirty="0"/>
          </a:p>
        </p:txBody>
      </p:sp>
      <p:sp>
        <p:nvSpPr>
          <p:cNvPr id="5" name="Slide Number Placeholder 4"/>
          <p:cNvSpPr>
            <a:spLocks noGrp="1"/>
          </p:cNvSpPr>
          <p:nvPr>
            <p:ph type="sldNum" sz="quarter" idx="3"/>
          </p:nvPr>
        </p:nvSpPr>
        <p:spPr>
          <a:xfrm>
            <a:off x="3970360" y="8772397"/>
            <a:ext cx="3038474" cy="462125"/>
          </a:xfrm>
          <a:prstGeom prst="rect">
            <a:avLst/>
          </a:prstGeom>
        </p:spPr>
        <p:txBody>
          <a:bodyPr vert="horz" lIns="89467" tIns="44738" rIns="89467" bIns="44738" rtlCol="0" anchor="b"/>
          <a:lstStyle>
            <a:lvl1pPr algn="r">
              <a:defRPr sz="1200">
                <a:latin typeface="Arial" charset="0"/>
              </a:defRPr>
            </a:lvl1pPr>
          </a:lstStyle>
          <a:p>
            <a:pPr>
              <a:defRPr/>
            </a:pPr>
            <a:fld id="{52EC91CC-8858-4DBF-B04F-D70D488E3C6B}" type="slidenum">
              <a:rPr lang="en-US"/>
              <a:pPr>
                <a:defRPr/>
              </a:pPr>
              <a:t>‹#›</a:t>
            </a:fld>
            <a:endParaRPr lang="en-US" dirty="0"/>
          </a:p>
        </p:txBody>
      </p:sp>
    </p:spTree>
    <p:extLst>
      <p:ext uri="{BB962C8B-B14F-4D97-AF65-F5344CB8AC3E}">
        <p14:creationId xmlns:p14="http://schemas.microsoft.com/office/powerpoint/2010/main" val="343491806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21" y="20"/>
            <a:ext cx="3038474" cy="462125"/>
          </a:xfrm>
          <a:prstGeom prst="rect">
            <a:avLst/>
          </a:prstGeom>
          <a:noFill/>
          <a:ln w="9525">
            <a:noFill/>
            <a:miter lim="800000"/>
            <a:headEnd/>
            <a:tailEnd/>
          </a:ln>
          <a:effectLst/>
        </p:spPr>
        <p:txBody>
          <a:bodyPr vert="horz" wrap="square" lIns="91168" tIns="45589" rIns="91168" bIns="45589" numCol="1" anchor="t" anchorCtr="0" compatLnSpc="1">
            <a:prstTxWarp prst="textNoShape">
              <a:avLst/>
            </a:prstTxWarp>
          </a:bodyPr>
          <a:lstStyle>
            <a:lvl1pPr>
              <a:defRPr sz="1200">
                <a:latin typeface="Arial" charset="0"/>
              </a:defRPr>
            </a:lvl1pPr>
          </a:lstStyle>
          <a:p>
            <a:pPr>
              <a:defRPr/>
            </a:pPr>
            <a:endParaRPr lang="en-US" dirty="0"/>
          </a:p>
        </p:txBody>
      </p:sp>
      <p:sp>
        <p:nvSpPr>
          <p:cNvPr id="5123" name="Rectangle 3"/>
          <p:cNvSpPr>
            <a:spLocks noGrp="1" noChangeArrowheads="1"/>
          </p:cNvSpPr>
          <p:nvPr>
            <p:ph type="dt" idx="1"/>
          </p:nvPr>
        </p:nvSpPr>
        <p:spPr bwMode="auto">
          <a:xfrm>
            <a:off x="3970360" y="20"/>
            <a:ext cx="3038474" cy="462125"/>
          </a:xfrm>
          <a:prstGeom prst="rect">
            <a:avLst/>
          </a:prstGeom>
          <a:noFill/>
          <a:ln w="9525">
            <a:noFill/>
            <a:miter lim="800000"/>
            <a:headEnd/>
            <a:tailEnd/>
          </a:ln>
          <a:effectLst/>
        </p:spPr>
        <p:txBody>
          <a:bodyPr vert="horz" wrap="square" lIns="91168" tIns="45589" rIns="91168" bIns="45589" numCol="1" anchor="t" anchorCtr="0" compatLnSpc="1">
            <a:prstTxWarp prst="textNoShape">
              <a:avLst/>
            </a:prstTxWarp>
          </a:bodyPr>
          <a:lstStyle>
            <a:lvl1pPr algn="r">
              <a:defRPr sz="1200">
                <a:latin typeface="Arial" charset="0"/>
              </a:defRPr>
            </a:lvl1pPr>
          </a:lstStyle>
          <a:p>
            <a:pPr>
              <a:defRPr/>
            </a:pPr>
            <a:endParaRPr lang="en-US" dirty="0"/>
          </a:p>
        </p:txBody>
      </p:sp>
      <p:sp>
        <p:nvSpPr>
          <p:cNvPr id="43012" name="Rectangle 4"/>
          <p:cNvSpPr>
            <a:spLocks noGrp="1" noRot="1" noChangeAspect="1" noChangeArrowheads="1" noTextEdit="1"/>
          </p:cNvSpPr>
          <p:nvPr>
            <p:ph type="sldImg" idx="2"/>
          </p:nvPr>
        </p:nvSpPr>
        <p:spPr bwMode="auto">
          <a:xfrm>
            <a:off x="1192213" y="685800"/>
            <a:ext cx="4625975" cy="3468688"/>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01678" y="4387784"/>
            <a:ext cx="5607050" cy="4155919"/>
          </a:xfrm>
          <a:prstGeom prst="rect">
            <a:avLst/>
          </a:prstGeom>
          <a:noFill/>
          <a:ln w="9525">
            <a:noFill/>
            <a:miter lim="800000"/>
            <a:headEnd/>
            <a:tailEnd/>
          </a:ln>
          <a:effectLst/>
        </p:spPr>
        <p:txBody>
          <a:bodyPr vert="horz" wrap="square" lIns="91168" tIns="45589" rIns="91168" bIns="45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21" y="8772397"/>
            <a:ext cx="3038474" cy="462125"/>
          </a:xfrm>
          <a:prstGeom prst="rect">
            <a:avLst/>
          </a:prstGeom>
          <a:noFill/>
          <a:ln w="9525">
            <a:noFill/>
            <a:miter lim="800000"/>
            <a:headEnd/>
            <a:tailEnd/>
          </a:ln>
          <a:effectLst/>
        </p:spPr>
        <p:txBody>
          <a:bodyPr vert="horz" wrap="square" lIns="91168" tIns="45589" rIns="91168" bIns="45589" numCol="1" anchor="b" anchorCtr="0" compatLnSpc="1">
            <a:prstTxWarp prst="textNoShape">
              <a:avLst/>
            </a:prstTxWarp>
          </a:bodyPr>
          <a:lstStyle>
            <a:lvl1pPr>
              <a:defRPr sz="1200">
                <a:latin typeface="Arial" charset="0"/>
              </a:defRPr>
            </a:lvl1pPr>
          </a:lstStyle>
          <a:p>
            <a:pPr>
              <a:defRPr/>
            </a:pPr>
            <a:r>
              <a:rPr lang="en-US" smtClean="0"/>
              <a:t>STP Division 1QFY15 Review</a:t>
            </a:r>
            <a:endParaRPr lang="en-US" dirty="0"/>
          </a:p>
        </p:txBody>
      </p:sp>
      <p:sp>
        <p:nvSpPr>
          <p:cNvPr id="5127" name="Rectangle 7"/>
          <p:cNvSpPr>
            <a:spLocks noGrp="1" noChangeArrowheads="1"/>
          </p:cNvSpPr>
          <p:nvPr>
            <p:ph type="sldNum" sz="quarter" idx="5"/>
          </p:nvPr>
        </p:nvSpPr>
        <p:spPr bwMode="auto">
          <a:xfrm>
            <a:off x="3970360" y="8772397"/>
            <a:ext cx="3038474" cy="462125"/>
          </a:xfrm>
          <a:prstGeom prst="rect">
            <a:avLst/>
          </a:prstGeom>
          <a:noFill/>
          <a:ln w="9525">
            <a:noFill/>
            <a:miter lim="800000"/>
            <a:headEnd/>
            <a:tailEnd/>
          </a:ln>
          <a:effectLst/>
        </p:spPr>
        <p:txBody>
          <a:bodyPr vert="horz" wrap="square" lIns="91168" tIns="45589" rIns="91168" bIns="45589" numCol="1" anchor="b" anchorCtr="0" compatLnSpc="1">
            <a:prstTxWarp prst="textNoShape">
              <a:avLst/>
            </a:prstTxWarp>
          </a:bodyPr>
          <a:lstStyle>
            <a:lvl1pPr algn="r">
              <a:defRPr sz="1200">
                <a:latin typeface="Arial" charset="0"/>
              </a:defRPr>
            </a:lvl1pPr>
          </a:lstStyle>
          <a:p>
            <a:pPr>
              <a:defRPr/>
            </a:pPr>
            <a:fld id="{BF4F31D8-1C18-445A-B277-2427331C24BF}" type="slidenum">
              <a:rPr lang="en-US"/>
              <a:pPr>
                <a:defRPr/>
              </a:pPr>
              <a:t>‹#›</a:t>
            </a:fld>
            <a:endParaRPr lang="en-US" dirty="0"/>
          </a:p>
        </p:txBody>
      </p:sp>
    </p:spTree>
    <p:extLst>
      <p:ext uri="{BB962C8B-B14F-4D97-AF65-F5344CB8AC3E}">
        <p14:creationId xmlns:p14="http://schemas.microsoft.com/office/powerpoint/2010/main" val="1030184396"/>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pPr defTabSz="892665"/>
            <a:fld id="{8CBD896C-5E08-40CD-B4A5-F968AAB386F1}" type="slidenum">
              <a:rPr lang="en-US" smtClean="0"/>
              <a:pPr defTabSz="892665"/>
              <a:t>1</a:t>
            </a:fld>
            <a:endParaRPr lang="en-US" dirty="0"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STP Division 1QFY15 Review</a:t>
            </a:r>
            <a:endParaRPr lang="en-US" dirty="0"/>
          </a:p>
        </p:txBody>
      </p:sp>
      <p:sp>
        <p:nvSpPr>
          <p:cNvPr id="5" name="Slide Number Placeholder 4"/>
          <p:cNvSpPr>
            <a:spLocks noGrp="1"/>
          </p:cNvSpPr>
          <p:nvPr>
            <p:ph type="sldNum" sz="quarter" idx="11"/>
          </p:nvPr>
        </p:nvSpPr>
        <p:spPr/>
        <p:txBody>
          <a:bodyPr/>
          <a:lstStyle/>
          <a:p>
            <a:pPr>
              <a:defRPr/>
            </a:pPr>
            <a:fld id="{BF4F31D8-1C18-445A-B277-2427331C24BF}" type="slidenum">
              <a:rPr lang="en-US" smtClean="0"/>
              <a:pPr>
                <a:defRPr/>
              </a:pPr>
              <a:t>20</a:t>
            </a:fld>
            <a:endParaRPr lang="en-US" dirty="0"/>
          </a:p>
        </p:txBody>
      </p:sp>
    </p:spTree>
    <p:extLst>
      <p:ext uri="{BB962C8B-B14F-4D97-AF65-F5344CB8AC3E}">
        <p14:creationId xmlns:p14="http://schemas.microsoft.com/office/powerpoint/2010/main" val="4097889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4572000"/>
            <a:ext cx="6461760" cy="1066800"/>
          </a:xfrm>
          <a:prstGeom prst="rect">
            <a:avLst/>
          </a:prstGeo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a:xfrm flipV="1">
            <a:off x="8032786" y="6563970"/>
            <a:ext cx="393628" cy="279400"/>
          </a:xfrm>
          <a:prstGeom prst="bracketPair">
            <a:avLst>
              <a:gd name="adj" fmla="val 17949"/>
            </a:avLst>
          </a:prstGeom>
        </p:spPr>
        <p:txBody>
          <a:bodyPr/>
          <a:lstStyle>
            <a:lvl1pPr>
              <a:defRPr sz="1400"/>
            </a:lvl1pPr>
          </a:lstStyle>
          <a:p>
            <a:fld id="{0392CAAC-D4E7-4F01-9B5F-C7751E7AFF70}" type="slidenum">
              <a:rPr lang="en-US" smtClean="0"/>
              <a:pPr/>
              <a:t>‹#›</a:t>
            </a:fld>
            <a:endParaRPr lang="en-US" dirty="0"/>
          </a:p>
        </p:txBody>
      </p:sp>
      <p:sp>
        <p:nvSpPr>
          <p:cNvPr id="8" name="Title 7"/>
          <p:cNvSpPr>
            <a:spLocks noGrp="1"/>
          </p:cNvSpPr>
          <p:nvPr>
            <p:ph type="title"/>
          </p:nvPr>
        </p:nvSpPr>
        <p:spPr>
          <a:xfrm>
            <a:off x="1905000" y="152400"/>
            <a:ext cx="6324600" cy="1143000"/>
          </a:xfrm>
          <a:prstGeom prst="rect">
            <a:avLst/>
          </a:prstGeom>
        </p:spPr>
        <p:txBody>
          <a:bodyPr/>
          <a:lstStyle>
            <a:lvl1pPr>
              <a:defRPr b="0">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30980785"/>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324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7620000" cy="48006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rot="16200000">
            <a:off x="6408351" y="2788920"/>
            <a:ext cx="4724399" cy="365760"/>
          </a:xfrm>
          <a:prstGeom prst="rect">
            <a:avLst/>
          </a:prstGeom>
        </p:spPr>
        <p:txBody>
          <a:bodyPr/>
          <a:lstStyle/>
          <a:p>
            <a:pPr fontAlgn="auto">
              <a:spcBef>
                <a:spcPts val="0"/>
              </a:spcBef>
              <a:spcAft>
                <a:spcPts val="0"/>
              </a:spcAft>
            </a:pPr>
            <a:r>
              <a:rPr lang="en-US" smtClean="0">
                <a:solidFill>
                  <a:prstClr val="black"/>
                </a:solidFill>
                <a:latin typeface="Calibri"/>
              </a:rPr>
              <a:t>National Environmental Satellite Distribution and Information Service</a:t>
            </a:r>
            <a:endParaRPr lang="en-US">
              <a:solidFill>
                <a:prstClr val="black"/>
              </a:solidFill>
              <a:latin typeface="Calibri"/>
            </a:endParaRPr>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r>
              <a:rPr lang="en-US" smtClean="0">
                <a:solidFill>
                  <a:srgbClr val="1F497D">
                    <a:lumMod val="20000"/>
                    <a:lumOff val="80000"/>
                  </a:srgbClr>
                </a:solidFill>
              </a:rPr>
              <a:t>National Environmental Satellite Distribution and Information System</a:t>
            </a:r>
            <a:endParaRPr lang="en-US">
              <a:solidFill>
                <a:srgbClr val="1F497D">
                  <a:lumMod val="20000"/>
                  <a:lumOff val="80000"/>
                </a:srgbClr>
              </a:solidFill>
            </a:endParaRPr>
          </a:p>
        </p:txBody>
      </p:sp>
      <p:sp>
        <p:nvSpPr>
          <p:cNvPr id="6" name="Slide Number Placeholder 5"/>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Tree>
    <p:extLst>
      <p:ext uri="{BB962C8B-B14F-4D97-AF65-F5344CB8AC3E}">
        <p14:creationId xmlns:p14="http://schemas.microsoft.com/office/powerpoint/2010/main" val="2108542694"/>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a:prstGeom prst="rect">
            <a:avLst/>
          </a:prstGeo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rot="16200000">
            <a:off x="6408351" y="2788920"/>
            <a:ext cx="4724399" cy="365760"/>
          </a:xfrm>
          <a:prstGeom prst="rect">
            <a:avLst/>
          </a:prstGeom>
        </p:spPr>
        <p:txBody>
          <a:bodyPr/>
          <a:lstStyle/>
          <a:p>
            <a:pPr fontAlgn="auto">
              <a:spcBef>
                <a:spcPts val="0"/>
              </a:spcBef>
              <a:spcAft>
                <a:spcPts val="0"/>
              </a:spcAft>
            </a:pPr>
            <a:r>
              <a:rPr lang="en-US" smtClean="0">
                <a:solidFill>
                  <a:prstClr val="black"/>
                </a:solidFill>
                <a:latin typeface="Calibri"/>
              </a:rPr>
              <a:t>National Environmental Satellite Distribution and Information Service</a:t>
            </a:r>
            <a:endParaRPr lang="en-US">
              <a:solidFill>
                <a:prstClr val="black"/>
              </a:solidFill>
              <a:latin typeface="Calibri"/>
            </a:endParaRPr>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r>
              <a:rPr lang="en-US" smtClean="0">
                <a:solidFill>
                  <a:srgbClr val="1F497D">
                    <a:lumMod val="20000"/>
                    <a:lumOff val="80000"/>
                  </a:srgbClr>
                </a:solidFill>
              </a:rPr>
              <a:t>National Environmental Satellite Distribution and Information System</a:t>
            </a:r>
            <a:endParaRPr lang="en-US">
              <a:solidFill>
                <a:srgbClr val="1F497D">
                  <a:lumMod val="20000"/>
                  <a:lumOff val="80000"/>
                </a:srgbClr>
              </a:solidFill>
            </a:endParaRPr>
          </a:p>
        </p:txBody>
      </p:sp>
      <p:sp>
        <p:nvSpPr>
          <p:cNvPr id="6" name="Slide Number Placeholder 5"/>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Tree>
    <p:extLst>
      <p:ext uri="{BB962C8B-B14F-4D97-AF65-F5344CB8AC3E}">
        <p14:creationId xmlns:p14="http://schemas.microsoft.com/office/powerpoint/2010/main" val="2487711022"/>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4572000"/>
            <a:ext cx="6461760" cy="1066800"/>
          </a:xfrm>
          <a:prstGeom prst="rect">
            <a:avLst/>
          </a:prstGeo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a:xfrm flipV="1">
            <a:off x="8032786" y="6563970"/>
            <a:ext cx="393628" cy="279400"/>
          </a:xfrm>
          <a:prstGeom prst="bracketPair">
            <a:avLst>
              <a:gd name="adj" fmla="val 17949"/>
            </a:avLst>
          </a:prstGeom>
        </p:spPr>
        <p:txBody>
          <a:bodyPr/>
          <a:lstStyle>
            <a:lvl1pPr>
              <a:defRPr sz="1400"/>
            </a:lvl1pPr>
          </a:lstStyle>
          <a:p>
            <a:fld id="{0392CAAC-D4E7-4F01-9B5F-C7751E7AFF70}" type="slidenum">
              <a:rPr lang="en-US" smtClean="0"/>
              <a:pPr/>
              <a:t>‹#›</a:t>
            </a:fld>
            <a:endParaRPr lang="en-US" dirty="0"/>
          </a:p>
        </p:txBody>
      </p:sp>
      <p:sp>
        <p:nvSpPr>
          <p:cNvPr id="7" name="Date Placeholder 3"/>
          <p:cNvSpPr>
            <a:spLocks noGrp="1"/>
          </p:cNvSpPr>
          <p:nvPr>
            <p:ph type="dt" sz="half" idx="2"/>
          </p:nvPr>
        </p:nvSpPr>
        <p:spPr>
          <a:xfrm rot="16200000">
            <a:off x="6408351" y="2788920"/>
            <a:ext cx="4724399" cy="365760"/>
          </a:xfrm>
          <a:prstGeom prst="rect">
            <a:avLst/>
          </a:prstGeom>
        </p:spPr>
        <p:txBody>
          <a:bodyPr vert="horz" lIns="91440" tIns="45720" rIns="91440" bIns="45720" rtlCol="0" anchor="ctr"/>
          <a:lstStyle>
            <a:lvl1pPr algn="l">
              <a:defRPr sz="1200" b="1">
                <a:solidFill>
                  <a:schemeClr val="bg2"/>
                </a:solidFill>
              </a:defRPr>
            </a:lvl1pPr>
          </a:lstStyle>
          <a:p>
            <a:pPr fontAlgn="auto">
              <a:spcBef>
                <a:spcPts val="0"/>
              </a:spcBef>
              <a:spcAft>
                <a:spcPts val="0"/>
              </a:spcAft>
            </a:pPr>
            <a:r>
              <a:rPr lang="en-US" smtClean="0">
                <a:solidFill>
                  <a:srgbClr val="EEECE1"/>
                </a:solidFill>
                <a:latin typeface="Calibri"/>
              </a:rPr>
              <a:t>National Environmental Satellite Distribution and Information Service</a:t>
            </a:r>
            <a:endParaRPr lang="en-US" dirty="0">
              <a:solidFill>
                <a:srgbClr val="EEECE1"/>
              </a:solidFill>
              <a:latin typeface="Calibri"/>
            </a:endParaRPr>
          </a:p>
        </p:txBody>
      </p:sp>
      <p:sp>
        <p:nvSpPr>
          <p:cNvPr id="8" name="Title 7"/>
          <p:cNvSpPr>
            <a:spLocks noGrp="1"/>
          </p:cNvSpPr>
          <p:nvPr>
            <p:ph type="title"/>
          </p:nvPr>
        </p:nvSpPr>
        <p:spPr>
          <a:xfrm>
            <a:off x="1905000" y="152400"/>
            <a:ext cx="6324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925072044"/>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4572000"/>
            <a:ext cx="6461760" cy="1066800"/>
          </a:xfrm>
          <a:prstGeom prst="rect">
            <a:avLst/>
          </a:prstGeo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a:xfrm flipV="1">
            <a:off x="8032786" y="6563970"/>
            <a:ext cx="393628" cy="279400"/>
          </a:xfrm>
          <a:prstGeom prst="bracketPair">
            <a:avLst>
              <a:gd name="adj" fmla="val 17949"/>
            </a:avLst>
          </a:prstGeom>
        </p:spPr>
        <p:txBody>
          <a:bodyPr/>
          <a:lstStyle>
            <a:lvl1pPr>
              <a:defRPr sz="1400"/>
            </a:lvl1pPr>
          </a:lstStyle>
          <a:p>
            <a:fld id="{0392CAAC-D4E7-4F01-9B5F-C7751E7AFF70}" type="slidenum">
              <a:rPr lang="en-US" smtClean="0"/>
              <a:pPr/>
              <a:t>‹#›</a:t>
            </a:fld>
            <a:endParaRPr lang="en-US" dirty="0"/>
          </a:p>
        </p:txBody>
      </p:sp>
      <p:sp>
        <p:nvSpPr>
          <p:cNvPr id="7" name="Date Placeholder 3"/>
          <p:cNvSpPr>
            <a:spLocks noGrp="1"/>
          </p:cNvSpPr>
          <p:nvPr>
            <p:ph type="dt" sz="half" idx="2"/>
          </p:nvPr>
        </p:nvSpPr>
        <p:spPr>
          <a:xfrm rot="16200000">
            <a:off x="6408351" y="2788920"/>
            <a:ext cx="4724399" cy="365760"/>
          </a:xfrm>
          <a:prstGeom prst="rect">
            <a:avLst/>
          </a:prstGeom>
        </p:spPr>
        <p:txBody>
          <a:bodyPr vert="horz" lIns="91440" tIns="45720" rIns="91440" bIns="45720" rtlCol="0" anchor="ctr"/>
          <a:lstStyle>
            <a:lvl1pPr algn="l">
              <a:defRPr sz="1200" b="1">
                <a:solidFill>
                  <a:schemeClr val="bg2"/>
                </a:solidFill>
              </a:defRPr>
            </a:lvl1pPr>
          </a:lstStyle>
          <a:p>
            <a:pPr fontAlgn="auto">
              <a:spcBef>
                <a:spcPts val="0"/>
              </a:spcBef>
              <a:spcAft>
                <a:spcPts val="0"/>
              </a:spcAft>
            </a:pPr>
            <a:r>
              <a:rPr lang="en-US" smtClean="0">
                <a:solidFill>
                  <a:srgbClr val="EEECE1"/>
                </a:solidFill>
                <a:latin typeface="Calibri"/>
              </a:rPr>
              <a:t>National Environmental Satellite Distribution and Information Service</a:t>
            </a:r>
            <a:endParaRPr lang="en-US" dirty="0">
              <a:solidFill>
                <a:srgbClr val="EEECE1"/>
              </a:solidFill>
              <a:latin typeface="Calibri"/>
            </a:endParaRPr>
          </a:p>
        </p:txBody>
      </p:sp>
      <p:sp>
        <p:nvSpPr>
          <p:cNvPr id="8" name="Title 7"/>
          <p:cNvSpPr>
            <a:spLocks noGrp="1"/>
          </p:cNvSpPr>
          <p:nvPr>
            <p:ph type="title"/>
          </p:nvPr>
        </p:nvSpPr>
        <p:spPr>
          <a:xfrm>
            <a:off x="1905000" y="152400"/>
            <a:ext cx="6324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862120808"/>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4572000"/>
            <a:ext cx="6461760" cy="1066800"/>
          </a:xfrm>
          <a:prstGeom prst="rect">
            <a:avLst/>
          </a:prstGeo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a:xfrm flipV="1">
            <a:off x="8032786" y="6563970"/>
            <a:ext cx="393628" cy="279400"/>
          </a:xfrm>
          <a:prstGeom prst="bracketPair">
            <a:avLst>
              <a:gd name="adj" fmla="val 17949"/>
            </a:avLst>
          </a:prstGeom>
        </p:spPr>
        <p:txBody>
          <a:bodyPr/>
          <a:lstStyle>
            <a:lvl1pPr>
              <a:defRPr sz="1400"/>
            </a:lvl1pPr>
          </a:lstStyle>
          <a:p>
            <a:fld id="{0392CAAC-D4E7-4F01-9B5F-C7751E7AFF70}" type="slidenum">
              <a:rPr lang="en-US" smtClean="0"/>
              <a:pPr/>
              <a:t>‹#›</a:t>
            </a:fld>
            <a:endParaRPr lang="en-US" dirty="0"/>
          </a:p>
        </p:txBody>
      </p:sp>
      <p:sp>
        <p:nvSpPr>
          <p:cNvPr id="7" name="Date Placeholder 3"/>
          <p:cNvSpPr>
            <a:spLocks noGrp="1"/>
          </p:cNvSpPr>
          <p:nvPr>
            <p:ph type="dt" sz="half" idx="2"/>
          </p:nvPr>
        </p:nvSpPr>
        <p:spPr>
          <a:xfrm rot="16200000">
            <a:off x="6408351" y="2788920"/>
            <a:ext cx="4724399" cy="365760"/>
          </a:xfrm>
          <a:prstGeom prst="rect">
            <a:avLst/>
          </a:prstGeom>
        </p:spPr>
        <p:txBody>
          <a:bodyPr vert="horz" lIns="91440" tIns="45720" rIns="91440" bIns="45720" rtlCol="0" anchor="ctr"/>
          <a:lstStyle>
            <a:lvl1pPr algn="l">
              <a:defRPr sz="1200" b="1">
                <a:solidFill>
                  <a:schemeClr val="bg2"/>
                </a:solidFill>
              </a:defRPr>
            </a:lvl1pPr>
          </a:lstStyle>
          <a:p>
            <a:pPr fontAlgn="auto">
              <a:spcBef>
                <a:spcPts val="0"/>
              </a:spcBef>
              <a:spcAft>
                <a:spcPts val="0"/>
              </a:spcAft>
            </a:pPr>
            <a:r>
              <a:rPr lang="en-US" smtClean="0">
                <a:solidFill>
                  <a:srgbClr val="EEECE1"/>
                </a:solidFill>
                <a:latin typeface="Calibri"/>
              </a:rPr>
              <a:t>National Environmental Satellite Distribution and Information Service</a:t>
            </a:r>
            <a:endParaRPr lang="en-US" dirty="0">
              <a:solidFill>
                <a:srgbClr val="EEECE1"/>
              </a:solidFill>
              <a:latin typeface="Calibri"/>
            </a:endParaRPr>
          </a:p>
        </p:txBody>
      </p:sp>
      <p:sp>
        <p:nvSpPr>
          <p:cNvPr id="8" name="Title 7"/>
          <p:cNvSpPr>
            <a:spLocks noGrp="1"/>
          </p:cNvSpPr>
          <p:nvPr>
            <p:ph type="title"/>
          </p:nvPr>
        </p:nvSpPr>
        <p:spPr>
          <a:xfrm>
            <a:off x="1905000" y="152400"/>
            <a:ext cx="6324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662828030"/>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62484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76200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rot="10800000" flipV="1">
            <a:off x="8604286" y="6426199"/>
            <a:ext cx="393628" cy="279400"/>
          </a:xfrm>
          <a:prstGeom prst="bracketPair">
            <a:avLst>
              <a:gd name="adj" fmla="val 17949"/>
            </a:avLst>
          </a:prstGeom>
        </p:spPr>
        <p:txBody>
          <a:bodyPr/>
          <a:lstStyle/>
          <a:p>
            <a:fld id="{0392CAAC-D4E7-4F01-9B5F-C7751E7AFF70}" type="slidenum">
              <a:rPr lang="en-US" smtClean="0"/>
              <a:pPr/>
              <a:t>‹#›</a:t>
            </a:fld>
            <a:endParaRPr lang="en-US" dirty="0"/>
          </a:p>
        </p:txBody>
      </p:sp>
    </p:spTree>
    <p:extLst>
      <p:ext uri="{BB962C8B-B14F-4D97-AF65-F5344CB8AC3E}">
        <p14:creationId xmlns:p14="http://schemas.microsoft.com/office/powerpoint/2010/main" val="1142351179"/>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a:prstGeom prst="rect">
            <a:avLst/>
          </a:prstGeo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Tree>
    <p:extLst>
      <p:ext uri="{BB962C8B-B14F-4D97-AF65-F5344CB8AC3E}">
        <p14:creationId xmlns:p14="http://schemas.microsoft.com/office/powerpoint/2010/main" val="693701472"/>
      </p:ext>
    </p:extLst>
  </p:cSld>
  <p:clrMapOvr>
    <a:masterClrMapping/>
  </p:clrMapOvr>
  <p:transition spd="slow">
    <p:pull/>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324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Tree>
    <p:extLst>
      <p:ext uri="{BB962C8B-B14F-4D97-AF65-F5344CB8AC3E}">
        <p14:creationId xmlns:p14="http://schemas.microsoft.com/office/powerpoint/2010/main" val="4040714378"/>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324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a:prstGeom prst="rect">
            <a:avLst/>
          </a:prstGeo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a:prstGeom prst="rect">
            <a:avLst/>
          </a:prstGeo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Tree>
    <p:extLst>
      <p:ext uri="{BB962C8B-B14F-4D97-AF65-F5344CB8AC3E}">
        <p14:creationId xmlns:p14="http://schemas.microsoft.com/office/powerpoint/2010/main" val="2226454949"/>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324600" cy="1143000"/>
          </a:xfrm>
          <a:prstGeom prst="rect">
            <a:avLst/>
          </a:prstGeom>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Tree>
    <p:extLst>
      <p:ext uri="{BB962C8B-B14F-4D97-AF65-F5344CB8AC3E}">
        <p14:creationId xmlns:p14="http://schemas.microsoft.com/office/powerpoint/2010/main" val="3046520510"/>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Tree>
    <p:extLst>
      <p:ext uri="{BB962C8B-B14F-4D97-AF65-F5344CB8AC3E}">
        <p14:creationId xmlns:p14="http://schemas.microsoft.com/office/powerpoint/2010/main" val="3850578825"/>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a:prstGeom prst="rect">
            <a:avLst/>
          </a:prstGeo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a:prstGeom prst="rect">
            <a:avLst/>
          </a:prstGeo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16200000">
            <a:off x="6408351" y="2788920"/>
            <a:ext cx="4724399" cy="365760"/>
          </a:xfrm>
          <a:prstGeom prst="rect">
            <a:avLst/>
          </a:prstGeom>
        </p:spPr>
        <p:txBody>
          <a:bodyPr/>
          <a:lstStyle/>
          <a:p>
            <a:pPr fontAlgn="auto">
              <a:spcBef>
                <a:spcPts val="0"/>
              </a:spcBef>
              <a:spcAft>
                <a:spcPts val="0"/>
              </a:spcAft>
            </a:pPr>
            <a:r>
              <a:rPr lang="en-US" smtClean="0">
                <a:solidFill>
                  <a:prstClr val="black"/>
                </a:solidFill>
                <a:latin typeface="Calibri"/>
              </a:rPr>
              <a:t>National Environmental Satellite Distribution and Information Service</a:t>
            </a:r>
            <a:endParaRPr lang="en-US">
              <a:solidFill>
                <a:prstClr val="black"/>
              </a:solidFill>
              <a:latin typeface="Calibri"/>
            </a:endParaRPr>
          </a:p>
        </p:txBody>
      </p:sp>
      <p:sp>
        <p:nvSpPr>
          <p:cNvPr id="6" name="Footer Placeholder 5"/>
          <p:cNvSpPr>
            <a:spLocks noGrp="1"/>
          </p:cNvSpPr>
          <p:nvPr>
            <p:ph type="ftr" sz="quarter" idx="11"/>
          </p:nvPr>
        </p:nvSpPr>
        <p:spPr>
          <a:xfrm rot="16200000">
            <a:off x="7586910" y="4048760"/>
            <a:ext cx="2367281" cy="365760"/>
          </a:xfrm>
          <a:prstGeom prst="rect">
            <a:avLst/>
          </a:prstGeom>
        </p:spPr>
        <p:txBody>
          <a:bodyPr/>
          <a:lstStyle/>
          <a:p>
            <a:r>
              <a:rPr lang="en-US" smtClean="0">
                <a:solidFill>
                  <a:srgbClr val="1F497D">
                    <a:lumMod val="20000"/>
                    <a:lumOff val="80000"/>
                  </a:srgbClr>
                </a:solidFill>
              </a:rPr>
              <a:t>National Environmental Satellite Distribution and Information System</a:t>
            </a:r>
            <a:endParaRPr lang="en-US">
              <a:solidFill>
                <a:srgbClr val="1F497D">
                  <a:lumMod val="20000"/>
                  <a:lumOff val="80000"/>
                </a:srgbClr>
              </a:solidFill>
            </a:endParaRPr>
          </a:p>
        </p:txBody>
      </p:sp>
      <p:sp>
        <p:nvSpPr>
          <p:cNvPr id="7" name="Slide Number Placeholder 6"/>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
        <p:nvSpPr>
          <p:cNvPr id="9" name="Content Placeholder 8"/>
          <p:cNvSpPr>
            <a:spLocks noGrp="1"/>
          </p:cNvSpPr>
          <p:nvPr>
            <p:ph sz="quarter" idx="13"/>
          </p:nvPr>
        </p:nvSpPr>
        <p:spPr>
          <a:xfrm>
            <a:off x="304800" y="381000"/>
            <a:ext cx="7772400" cy="494284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2881656"/>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a:prstGeom prst="rect">
            <a:avLst/>
          </a:prstGeo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a:prstGeom prst="rect">
            <a:avLst/>
          </a:prstGeo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a:xfrm rot="16200000">
            <a:off x="6408351" y="2788920"/>
            <a:ext cx="4724399" cy="365760"/>
          </a:xfrm>
          <a:prstGeom prst="rect">
            <a:avLst/>
          </a:prstGeom>
        </p:spPr>
        <p:txBody>
          <a:bodyPr/>
          <a:lstStyle/>
          <a:p>
            <a:pPr fontAlgn="auto">
              <a:spcBef>
                <a:spcPts val="0"/>
              </a:spcBef>
              <a:spcAft>
                <a:spcPts val="0"/>
              </a:spcAft>
            </a:pPr>
            <a:r>
              <a:rPr lang="en-US" smtClean="0">
                <a:solidFill>
                  <a:prstClr val="black"/>
                </a:solidFill>
                <a:latin typeface="Calibri"/>
              </a:rPr>
              <a:t>National Environmental Satellite Distribution and Information Service</a:t>
            </a:r>
            <a:endParaRPr lang="en-US">
              <a:solidFill>
                <a:prstClr val="black"/>
              </a:solidFill>
              <a:latin typeface="Calibri"/>
            </a:endParaRPr>
          </a:p>
        </p:txBody>
      </p:sp>
      <p:sp>
        <p:nvSpPr>
          <p:cNvPr id="9" name="Slide Number Placeholder 8"/>
          <p:cNvSpPr>
            <a:spLocks noGrp="1"/>
          </p:cNvSpPr>
          <p:nvPr>
            <p:ph type="sldNum" sz="quarter" idx="11"/>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
        <p:nvSpPr>
          <p:cNvPr id="10" name="Footer Placeholder 9"/>
          <p:cNvSpPr>
            <a:spLocks noGrp="1"/>
          </p:cNvSpPr>
          <p:nvPr>
            <p:ph type="ftr" sz="quarter" idx="12"/>
          </p:nvPr>
        </p:nvSpPr>
        <p:spPr>
          <a:xfrm rot="16200000">
            <a:off x="7586910" y="4048760"/>
            <a:ext cx="2367281" cy="365760"/>
          </a:xfrm>
          <a:prstGeom prst="rect">
            <a:avLst/>
          </a:prstGeom>
        </p:spPr>
        <p:txBody>
          <a:bodyPr/>
          <a:lstStyle/>
          <a:p>
            <a:r>
              <a:rPr lang="en-US" smtClean="0">
                <a:solidFill>
                  <a:srgbClr val="1F497D">
                    <a:lumMod val="20000"/>
                    <a:lumOff val="80000"/>
                  </a:srgbClr>
                </a:solidFill>
              </a:rPr>
              <a:t>National Environmental Satellite Distribution and Information System</a:t>
            </a:r>
            <a:endParaRPr lang="en-US">
              <a:solidFill>
                <a:srgbClr val="1F497D">
                  <a:lumMod val="20000"/>
                  <a:lumOff val="80000"/>
                </a:srgbClr>
              </a:solidFill>
            </a:endParaRPr>
          </a:p>
        </p:txBody>
      </p:sp>
    </p:spTree>
    <p:extLst>
      <p:ext uri="{BB962C8B-B14F-4D97-AF65-F5344CB8AC3E}">
        <p14:creationId xmlns:p14="http://schemas.microsoft.com/office/powerpoint/2010/main" val="2815730826"/>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11" name="Picture 1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0208" y="152400"/>
            <a:ext cx="1106905" cy="914400"/>
          </a:xfrm>
          <a:prstGeom prst="rect">
            <a:avLst/>
          </a:prstGeom>
          <a:effectLst>
            <a:softEdge rad="25400"/>
          </a:effectLst>
        </p:spPr>
      </p:pic>
      <p:cxnSp>
        <p:nvCxnSpPr>
          <p:cNvPr id="10" name="Straight Connector 9"/>
          <p:cNvCxnSpPr/>
          <p:nvPr/>
        </p:nvCxnSpPr>
        <p:spPr>
          <a:xfrm>
            <a:off x="76200" y="1143000"/>
            <a:ext cx="8153400" cy="0"/>
          </a:xfrm>
          <a:prstGeom prst="line">
            <a:avLst/>
          </a:prstGeom>
          <a:ln/>
        </p:spPr>
        <p:style>
          <a:lnRef idx="3">
            <a:schemeClr val="accent1"/>
          </a:lnRef>
          <a:fillRef idx="0">
            <a:schemeClr val="accent1"/>
          </a:fillRef>
          <a:effectRef idx="2">
            <a:schemeClr val="accent1"/>
          </a:effectRef>
          <a:fontRef idx="minor">
            <a:schemeClr val="tx1"/>
          </a:fontRef>
        </p:style>
      </p:cxnSp>
      <p:sp>
        <p:nvSpPr>
          <p:cNvPr id="9" name="Slide Number Placeholder 3"/>
          <p:cNvSpPr txBox="1">
            <a:spLocks/>
          </p:cNvSpPr>
          <p:nvPr/>
        </p:nvSpPr>
        <p:spPr>
          <a:xfrm rot="10800000" flipV="1">
            <a:off x="8604286" y="6426199"/>
            <a:ext cx="463514" cy="279400"/>
          </a:xfrm>
          <a:prstGeom prst="bracketPair">
            <a:avLst>
              <a:gd name="adj" fmla="val 17949"/>
            </a:avLst>
          </a:prstGeom>
        </p:spPr>
        <p:txBody>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fld id="{0392CAAC-D4E7-4F01-9B5F-C7751E7AFF70}" type="slidenum">
              <a:rPr lang="en-US" sz="1400" smtClean="0">
                <a:solidFill>
                  <a:schemeClr val="bg1"/>
                </a:solidFill>
              </a:rPr>
              <a:pPr/>
              <a:t>‹#›</a:t>
            </a:fld>
            <a:endParaRPr lang="en-US" sz="1400" dirty="0">
              <a:solidFill>
                <a:schemeClr val="bg1"/>
              </a:solidFill>
            </a:endParaRPr>
          </a:p>
        </p:txBody>
      </p:sp>
      <p:sp>
        <p:nvSpPr>
          <p:cNvPr id="13" name="TextBox 12"/>
          <p:cNvSpPr txBox="1"/>
          <p:nvPr/>
        </p:nvSpPr>
        <p:spPr>
          <a:xfrm rot="16200000">
            <a:off x="6851703" y="2999966"/>
            <a:ext cx="3898824" cy="307777"/>
          </a:xfrm>
          <a:prstGeom prst="rect">
            <a:avLst/>
          </a:prstGeom>
          <a:noFill/>
        </p:spPr>
        <p:txBody>
          <a:bodyPr wrap="none" rtlCol="0">
            <a:spAutoFit/>
          </a:bodyPr>
          <a:lstStyle/>
          <a:p>
            <a:pPr algn="ctr"/>
            <a:r>
              <a:rPr lang="en-US" sz="1400" b="1" dirty="0" smtClean="0">
                <a:solidFill>
                  <a:schemeClr val="bg1"/>
                </a:solidFill>
              </a:rPr>
              <a:t>GOES-R</a:t>
            </a:r>
            <a:r>
              <a:rPr lang="en-US" sz="1400" b="1" baseline="0" dirty="0" smtClean="0">
                <a:solidFill>
                  <a:schemeClr val="bg1"/>
                </a:solidFill>
              </a:rPr>
              <a:t> Brown Bag Series</a:t>
            </a:r>
            <a:r>
              <a:rPr lang="en-US" sz="1400" b="1" dirty="0" smtClean="0">
                <a:solidFill>
                  <a:schemeClr val="bg1"/>
                </a:solidFill>
              </a:rPr>
              <a:t> – 25 March 2015</a:t>
            </a:r>
            <a:endParaRPr lang="en-US" sz="1400" b="1" dirty="0">
              <a:solidFill>
                <a:schemeClr val="bg1"/>
              </a:solidFill>
            </a:endParaRPr>
          </a:p>
        </p:txBody>
      </p:sp>
    </p:spTree>
    <p:extLst>
      <p:ext uri="{BB962C8B-B14F-4D97-AF65-F5344CB8AC3E}">
        <p14:creationId xmlns:p14="http://schemas.microsoft.com/office/powerpoint/2010/main" val="3325569069"/>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20" r:id="rId12"/>
    <p:sldLayoutId id="2147484108" r:id="rId13"/>
    <p:sldLayoutId id="2147484132" r:id="rId14"/>
  </p:sldLayoutIdLst>
  <p:transition spd="slow">
    <p:pull/>
  </p:transition>
  <p:hf hdr="0" dt="0"/>
  <p:txStyles>
    <p:title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hyperlink" Target="mailto:William.Denig@noaa.gov"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gif"/><Relationship Id="rId1" Type="http://schemas.microsoft.com/office/2007/relationships/media" Target="../media/media1.gif"/><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media" Target="../media/media3.gif"/><Relationship Id="rId7" Type="http://schemas.openxmlformats.org/officeDocument/2006/relationships/image" Target="../media/image28.png"/><Relationship Id="rId2" Type="http://schemas.openxmlformats.org/officeDocument/2006/relationships/video" Target="../media/media2.gif"/><Relationship Id="rId1" Type="http://schemas.microsoft.com/office/2007/relationships/media" Target="../media/media2.gif"/><Relationship Id="rId6" Type="http://schemas.openxmlformats.org/officeDocument/2006/relationships/image" Target="../media/image27.png"/><Relationship Id="rId5" Type="http://schemas.openxmlformats.org/officeDocument/2006/relationships/slideLayout" Target="../slideLayouts/slideLayout7.xml"/><Relationship Id="rId4" Type="http://schemas.openxmlformats.org/officeDocument/2006/relationships/video" Target="../media/media3.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6" descr="noaa_round_x"/>
          <p:cNvPicPr>
            <a:picLocks noChangeAspect="1" noChangeArrowheads="1"/>
          </p:cNvPicPr>
          <p:nvPr/>
        </p:nvPicPr>
        <p:blipFill>
          <a:blip r:embed="rId3" cstate="print">
            <a:clrChange>
              <a:clrFrom>
                <a:srgbClr val="00F0E2"/>
              </a:clrFrom>
              <a:clrTo>
                <a:srgbClr val="00F0E2">
                  <a:alpha val="0"/>
                </a:srgbClr>
              </a:clrTo>
            </a:clrChange>
          </a:blip>
          <a:srcRect/>
          <a:stretch>
            <a:fillRect/>
          </a:stretch>
        </p:blipFill>
        <p:spPr bwMode="auto">
          <a:xfrm>
            <a:off x="420688" y="4708525"/>
            <a:ext cx="1979612" cy="1979613"/>
          </a:xfrm>
          <a:prstGeom prst="rect">
            <a:avLst/>
          </a:prstGeom>
          <a:noFill/>
          <a:ln w="9525">
            <a:noFill/>
            <a:miter lim="800000"/>
            <a:headEnd/>
            <a:tailEnd/>
          </a:ln>
        </p:spPr>
      </p:pic>
      <p:sp>
        <p:nvSpPr>
          <p:cNvPr id="6147" name="Rectangle 11"/>
          <p:cNvSpPr>
            <a:spLocks noChangeArrowheads="1"/>
          </p:cNvSpPr>
          <p:nvPr/>
        </p:nvSpPr>
        <p:spPr bwMode="auto">
          <a:xfrm>
            <a:off x="215900" y="2671762"/>
            <a:ext cx="8081963" cy="677863"/>
          </a:xfrm>
          <a:prstGeom prst="rect">
            <a:avLst/>
          </a:prstGeom>
          <a:solidFill>
            <a:schemeClr val="accent1"/>
          </a:solidFill>
          <a:ln w="9525">
            <a:solidFill>
              <a:schemeClr val="tx1"/>
            </a:solidFill>
            <a:miter lim="800000"/>
            <a:headEnd/>
            <a:tailEnd/>
          </a:ln>
        </p:spPr>
        <p:txBody>
          <a:bodyPr wrap="none" anchor="ctr"/>
          <a:lstStyle/>
          <a:p>
            <a:pPr algn="ctr">
              <a:spcBef>
                <a:spcPct val="20000"/>
              </a:spcBef>
            </a:pPr>
            <a:r>
              <a:rPr lang="en-US" sz="4000" b="1" i="1" dirty="0" smtClean="0">
                <a:solidFill>
                  <a:schemeClr val="bg1"/>
                </a:solidFill>
              </a:rPr>
              <a:t>GOES-R Brown Bag Series</a:t>
            </a:r>
            <a:endParaRPr lang="en-US" sz="4000" b="1" i="1" dirty="0">
              <a:solidFill>
                <a:schemeClr val="bg1"/>
              </a:solidFill>
            </a:endParaRPr>
          </a:p>
        </p:txBody>
      </p:sp>
      <p:sp>
        <p:nvSpPr>
          <p:cNvPr id="6148" name="Rectangle 7"/>
          <p:cNvSpPr>
            <a:spLocks noChangeArrowheads="1"/>
          </p:cNvSpPr>
          <p:nvPr/>
        </p:nvSpPr>
        <p:spPr bwMode="auto">
          <a:xfrm>
            <a:off x="2438400" y="4759325"/>
            <a:ext cx="5922963" cy="1752600"/>
          </a:xfrm>
          <a:prstGeom prst="rect">
            <a:avLst/>
          </a:prstGeom>
          <a:noFill/>
          <a:ln w="9525">
            <a:noFill/>
            <a:miter lim="800000"/>
            <a:headEnd/>
            <a:tailEnd/>
          </a:ln>
        </p:spPr>
        <p:txBody>
          <a:bodyPr lIns="96838" tIns="47625" rIns="96838" bIns="47625"/>
          <a:lstStyle/>
          <a:p>
            <a:pPr algn="r" defTabSz="960438">
              <a:lnSpc>
                <a:spcPct val="80000"/>
              </a:lnSpc>
              <a:spcBef>
                <a:spcPct val="20000"/>
              </a:spcBef>
              <a:buSzPct val="125000"/>
            </a:pPr>
            <a:r>
              <a:rPr lang="en-US" sz="2800" b="1" dirty="0" smtClean="0">
                <a:solidFill>
                  <a:schemeClr val="tx2"/>
                </a:solidFill>
              </a:rPr>
              <a:t>William </a:t>
            </a:r>
            <a:r>
              <a:rPr lang="en-US" sz="2800" b="1" dirty="0" err="1" smtClean="0">
                <a:solidFill>
                  <a:schemeClr val="tx2"/>
                </a:solidFill>
              </a:rPr>
              <a:t>Denig</a:t>
            </a:r>
            <a:endParaRPr lang="en-US" sz="2400" dirty="0">
              <a:solidFill>
                <a:schemeClr val="tx2"/>
              </a:solidFill>
            </a:endParaRPr>
          </a:p>
          <a:p>
            <a:pPr algn="r" defTabSz="960438">
              <a:spcBef>
                <a:spcPct val="20000"/>
              </a:spcBef>
              <a:buSzPct val="125000"/>
            </a:pPr>
            <a:r>
              <a:rPr lang="en-US" sz="2400" dirty="0" smtClean="0">
                <a:solidFill>
                  <a:schemeClr val="tx2"/>
                </a:solidFill>
              </a:rPr>
              <a:t>NOAA/NESDIS</a:t>
            </a:r>
            <a:endParaRPr lang="en-US" sz="2400" dirty="0">
              <a:solidFill>
                <a:schemeClr val="tx2"/>
              </a:solidFill>
            </a:endParaRPr>
          </a:p>
          <a:p>
            <a:pPr algn="r" defTabSz="960438">
              <a:spcBef>
                <a:spcPct val="20000"/>
              </a:spcBef>
              <a:buSzPct val="125000"/>
            </a:pPr>
            <a:r>
              <a:rPr lang="en-US" sz="2400" dirty="0">
                <a:solidFill>
                  <a:schemeClr val="tx2"/>
                </a:solidFill>
              </a:rPr>
              <a:t>303 497-6323 </a:t>
            </a:r>
          </a:p>
          <a:p>
            <a:pPr algn="r" defTabSz="960438">
              <a:spcBef>
                <a:spcPct val="20000"/>
              </a:spcBef>
              <a:buSzPct val="125000"/>
            </a:pPr>
            <a:r>
              <a:rPr lang="en-US" sz="2000" dirty="0">
                <a:solidFill>
                  <a:schemeClr val="tx2"/>
                </a:solidFill>
                <a:hlinkClick r:id="rId4"/>
              </a:rPr>
              <a:t>William.Denig@noaa.gov</a:t>
            </a:r>
            <a:endParaRPr lang="en-US" sz="2000" dirty="0">
              <a:solidFill>
                <a:schemeClr val="tx2"/>
              </a:solidFill>
            </a:endParaRPr>
          </a:p>
        </p:txBody>
      </p:sp>
      <p:sp>
        <p:nvSpPr>
          <p:cNvPr id="6150" name="Text Box 24"/>
          <p:cNvSpPr txBox="1">
            <a:spLocks noChangeArrowheads="1"/>
          </p:cNvSpPr>
          <p:nvPr/>
        </p:nvSpPr>
        <p:spPr bwMode="auto">
          <a:xfrm>
            <a:off x="944293" y="3470275"/>
            <a:ext cx="6142308" cy="1200329"/>
          </a:xfrm>
          <a:prstGeom prst="rect">
            <a:avLst/>
          </a:prstGeom>
          <a:noFill/>
          <a:ln w="9525">
            <a:noFill/>
            <a:miter lim="800000"/>
            <a:headEnd/>
            <a:tailEnd/>
          </a:ln>
        </p:spPr>
        <p:txBody>
          <a:bodyPr wrap="square">
            <a:spAutoFit/>
          </a:bodyPr>
          <a:lstStyle/>
          <a:p>
            <a:pPr algn="ctr">
              <a:spcBef>
                <a:spcPct val="20000"/>
              </a:spcBef>
            </a:pPr>
            <a:r>
              <a:rPr lang="en-US" sz="3600" b="1" dirty="0" smtClean="0">
                <a:solidFill>
                  <a:schemeClr val="tx2"/>
                </a:solidFill>
              </a:rPr>
              <a:t>GOES-R Space Weather (</a:t>
            </a:r>
            <a:r>
              <a:rPr lang="en-US" sz="3600" b="1" dirty="0" err="1" smtClean="0">
                <a:solidFill>
                  <a:schemeClr val="tx2"/>
                </a:solidFill>
              </a:rPr>
              <a:t>SWx</a:t>
            </a:r>
            <a:r>
              <a:rPr lang="en-US" sz="3600" b="1" dirty="0" smtClean="0">
                <a:solidFill>
                  <a:schemeClr val="tx2"/>
                </a:solidFill>
              </a:rPr>
              <a:t>) Mission</a:t>
            </a:r>
          </a:p>
        </p:txBody>
      </p:sp>
      <p:sp>
        <p:nvSpPr>
          <p:cNvPr id="2" name="Rectangle 1"/>
          <p:cNvSpPr/>
          <p:nvPr/>
        </p:nvSpPr>
        <p:spPr>
          <a:xfrm>
            <a:off x="0" y="0"/>
            <a:ext cx="8361363"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9" name="Picture 22" descr="NOAA - Boulder"/>
          <p:cNvPicPr>
            <a:picLocks noChangeAspect="1" noChangeArrowheads="1"/>
          </p:cNvPicPr>
          <p:nvPr/>
        </p:nvPicPr>
        <p:blipFill>
          <a:blip r:embed="rId5" cstate="print"/>
          <a:srcRect/>
          <a:stretch>
            <a:fillRect/>
          </a:stretch>
        </p:blipFill>
        <p:spPr bwMode="auto">
          <a:xfrm>
            <a:off x="209550" y="152400"/>
            <a:ext cx="8096250" cy="2401887"/>
          </a:xfrm>
          <a:prstGeom prst="rect">
            <a:avLst/>
          </a:prstGeom>
          <a:noFill/>
          <a:ln w="9525">
            <a:noFill/>
            <a:miter lim="800000"/>
            <a:headEnd/>
            <a:tailEnd/>
          </a:ln>
        </p:spPr>
      </p:pic>
    </p:spTree>
    <p:extLst>
      <p:ext uri="{BB962C8B-B14F-4D97-AF65-F5344CB8AC3E}">
        <p14:creationId xmlns:p14="http://schemas.microsoft.com/office/powerpoint/2010/main" val="1059427151"/>
      </p:ext>
    </p:extLst>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map://william%2Edenig%40noaa%2Egov@imap.gmail.com:993/fetch%3EUID%3E/INBOX%3E69096?part=1.3&amp;type=image/jpeg&amp;filename=SVDNB_npp_d20150317_t0940113_Alberta.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map://william%2Edenig%40noaa%2Egov@imap.gmail.com:993/fetch%3EUID%3E/INBOX%3E69096?part=1.3&amp;type=image/jpeg&amp;filename=SVDNB_npp_d20150317_t0940113_Alberta.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273400"/>
            <a:ext cx="6931025" cy="5239200"/>
          </a:xfrm>
          <a:prstGeom prst="rect">
            <a:avLst/>
          </a:prstGeom>
          <a:ln w="38100">
            <a:solidFill>
              <a:srgbClr val="92D050"/>
            </a:solidFill>
          </a:ln>
        </p:spPr>
      </p:pic>
      <p:sp>
        <p:nvSpPr>
          <p:cNvPr id="7"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Mission</a:t>
            </a:r>
            <a:endParaRPr lang="en-US" sz="3200" b="1" dirty="0" smtClean="0"/>
          </a:p>
          <a:p>
            <a:pPr fontAlgn="auto">
              <a:spcAft>
                <a:spcPts val="0"/>
              </a:spcAft>
            </a:pPr>
            <a:r>
              <a:rPr lang="en-US" sz="2800" b="1" dirty="0" smtClean="0"/>
              <a:t>Aurora Over Alberta – NPP/VIIRS – 17 Mar</a:t>
            </a:r>
            <a:endParaRPr lang="en-US" sz="2800" dirty="0" smtClean="0"/>
          </a:p>
        </p:txBody>
      </p:sp>
      <p:sp>
        <p:nvSpPr>
          <p:cNvPr id="8" name="TextBox 7"/>
          <p:cNvSpPr txBox="1"/>
          <p:nvPr/>
        </p:nvSpPr>
        <p:spPr>
          <a:xfrm>
            <a:off x="2861735" y="5356424"/>
            <a:ext cx="1069524" cy="307777"/>
          </a:xfrm>
          <a:prstGeom prst="rect">
            <a:avLst/>
          </a:prstGeom>
          <a:noFill/>
        </p:spPr>
        <p:txBody>
          <a:bodyPr wrap="none" rtlCol="0">
            <a:spAutoFit/>
          </a:bodyPr>
          <a:lstStyle/>
          <a:p>
            <a:r>
              <a:rPr lang="en-US" sz="1400" b="1" dirty="0" smtClean="0">
                <a:solidFill>
                  <a:srgbClr val="92D050"/>
                </a:solidFill>
              </a:rPr>
              <a:t>Edmonton</a:t>
            </a:r>
            <a:endParaRPr lang="en-US" sz="1400" b="1" dirty="0">
              <a:solidFill>
                <a:srgbClr val="92D050"/>
              </a:solidFill>
            </a:endParaRPr>
          </a:p>
        </p:txBody>
      </p:sp>
      <p:sp>
        <p:nvSpPr>
          <p:cNvPr id="9" name="TextBox 8"/>
          <p:cNvSpPr txBox="1"/>
          <p:nvPr/>
        </p:nvSpPr>
        <p:spPr>
          <a:xfrm>
            <a:off x="3200400" y="6019800"/>
            <a:ext cx="841897" cy="307777"/>
          </a:xfrm>
          <a:prstGeom prst="rect">
            <a:avLst/>
          </a:prstGeom>
          <a:noFill/>
        </p:spPr>
        <p:txBody>
          <a:bodyPr wrap="none" rtlCol="0">
            <a:spAutoFit/>
          </a:bodyPr>
          <a:lstStyle/>
          <a:p>
            <a:r>
              <a:rPr lang="en-US" sz="1400" b="1" dirty="0" smtClean="0">
                <a:solidFill>
                  <a:srgbClr val="92D050"/>
                </a:solidFill>
              </a:rPr>
              <a:t>Calgary</a:t>
            </a:r>
            <a:endParaRPr lang="en-US" sz="1400" b="1" dirty="0">
              <a:solidFill>
                <a:srgbClr val="92D050"/>
              </a:solidFill>
            </a:endParaRPr>
          </a:p>
        </p:txBody>
      </p:sp>
      <p:sp>
        <p:nvSpPr>
          <p:cNvPr id="10" name="TextBox 9"/>
          <p:cNvSpPr txBox="1"/>
          <p:nvPr/>
        </p:nvSpPr>
        <p:spPr>
          <a:xfrm>
            <a:off x="4648199" y="6206311"/>
            <a:ext cx="1308371" cy="307777"/>
          </a:xfrm>
          <a:prstGeom prst="rect">
            <a:avLst/>
          </a:prstGeom>
          <a:noFill/>
        </p:spPr>
        <p:txBody>
          <a:bodyPr wrap="none" rtlCol="0">
            <a:spAutoFit/>
          </a:bodyPr>
          <a:lstStyle/>
          <a:p>
            <a:r>
              <a:rPr lang="en-US" sz="1400" b="1" dirty="0" smtClean="0">
                <a:solidFill>
                  <a:srgbClr val="92D050"/>
                </a:solidFill>
              </a:rPr>
              <a:t>North Dakota</a:t>
            </a:r>
            <a:endParaRPr lang="en-US" sz="1400" b="1" dirty="0">
              <a:solidFill>
                <a:srgbClr val="92D050"/>
              </a:solidFill>
            </a:endParaRPr>
          </a:p>
        </p:txBody>
      </p:sp>
      <p:sp>
        <p:nvSpPr>
          <p:cNvPr id="11" name="TextBox 10"/>
          <p:cNvSpPr txBox="1"/>
          <p:nvPr/>
        </p:nvSpPr>
        <p:spPr>
          <a:xfrm>
            <a:off x="4883224" y="1415534"/>
            <a:ext cx="2710999" cy="369332"/>
          </a:xfrm>
          <a:prstGeom prst="rect">
            <a:avLst/>
          </a:prstGeom>
          <a:noFill/>
        </p:spPr>
        <p:txBody>
          <a:bodyPr wrap="none" rtlCol="0">
            <a:spAutoFit/>
          </a:bodyPr>
          <a:lstStyle/>
          <a:p>
            <a:pPr algn="r"/>
            <a:r>
              <a:rPr lang="en-US" b="1" dirty="0" smtClean="0">
                <a:solidFill>
                  <a:srgbClr val="92D050"/>
                </a:solidFill>
              </a:rPr>
              <a:t>09:40 UT / 17 Mar 2015</a:t>
            </a:r>
            <a:endParaRPr lang="en-US" b="1" dirty="0">
              <a:solidFill>
                <a:srgbClr val="92D050"/>
              </a:solidFill>
            </a:endParaRPr>
          </a:p>
        </p:txBody>
      </p:sp>
    </p:spTree>
    <p:extLst>
      <p:ext uri="{BB962C8B-B14F-4D97-AF65-F5344CB8AC3E}">
        <p14:creationId xmlns:p14="http://schemas.microsoft.com/office/powerpoint/2010/main" val="921713678"/>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635621925482069460-latest-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540931"/>
            <a:ext cx="6266326" cy="4705612"/>
          </a:xfrm>
          <a:prstGeom prst="rect">
            <a:avLst/>
          </a:prstGeom>
          <a:noFill/>
          <a:ln w="25400">
            <a:solidFill>
              <a:srgbClr val="FF0000"/>
            </a:solidFill>
          </a:ln>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Mission</a:t>
            </a:r>
            <a:endParaRPr lang="en-US" sz="3200" b="1" dirty="0" smtClean="0"/>
          </a:p>
          <a:p>
            <a:pPr fontAlgn="auto">
              <a:spcAft>
                <a:spcPts val="0"/>
              </a:spcAft>
            </a:pPr>
            <a:r>
              <a:rPr lang="en-US" sz="2800" b="1" dirty="0" smtClean="0"/>
              <a:t>NOAA Predictions of Global Aurora</a:t>
            </a:r>
            <a:endParaRPr lang="en-US" sz="2800" dirty="0" smtClean="0"/>
          </a:p>
        </p:txBody>
      </p:sp>
      <p:sp>
        <p:nvSpPr>
          <p:cNvPr id="3" name="TextBox 2"/>
          <p:cNvSpPr txBox="1"/>
          <p:nvPr/>
        </p:nvSpPr>
        <p:spPr>
          <a:xfrm>
            <a:off x="857452" y="6366930"/>
            <a:ext cx="6532622" cy="369332"/>
          </a:xfrm>
          <a:prstGeom prst="rect">
            <a:avLst/>
          </a:prstGeom>
          <a:noFill/>
        </p:spPr>
        <p:txBody>
          <a:bodyPr wrap="none" rtlCol="0">
            <a:spAutoFit/>
          </a:bodyPr>
          <a:lstStyle/>
          <a:p>
            <a:r>
              <a:rPr lang="en-US" dirty="0">
                <a:solidFill>
                  <a:schemeClr val="tx2"/>
                </a:solidFill>
              </a:rPr>
              <a:t>http://www.swpc.noaa.gov/products/30-minute-aurora-forecast</a:t>
            </a:r>
          </a:p>
        </p:txBody>
      </p:sp>
    </p:spTree>
    <p:extLst>
      <p:ext uri="{BB962C8B-B14F-4D97-AF65-F5344CB8AC3E}">
        <p14:creationId xmlns:p14="http://schemas.microsoft.com/office/powerpoint/2010/main" val="751350341"/>
      </p:ext>
    </p:extLst>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Mission</a:t>
            </a:r>
            <a:endParaRPr lang="en-US" sz="3200" b="1" dirty="0" smtClean="0"/>
          </a:p>
          <a:p>
            <a:pPr fontAlgn="auto">
              <a:spcAft>
                <a:spcPts val="0"/>
              </a:spcAft>
            </a:pPr>
            <a:r>
              <a:rPr lang="en-US" sz="2800" b="1" dirty="0" smtClean="0"/>
              <a:t>GOES-15 Overview of Space Weather Conditions</a:t>
            </a:r>
            <a:endParaRPr lang="en-US" sz="2800"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295400"/>
            <a:ext cx="6342529" cy="4901045"/>
          </a:xfrm>
          <a:prstGeom prst="rect">
            <a:avLst/>
          </a:prstGeom>
          <a:ln w="19050">
            <a:solidFill>
              <a:schemeClr val="tx2"/>
            </a:solidFill>
          </a:ln>
        </p:spPr>
      </p:pic>
      <p:sp>
        <p:nvSpPr>
          <p:cNvPr id="5" name="Oval 4"/>
          <p:cNvSpPr/>
          <p:nvPr/>
        </p:nvSpPr>
        <p:spPr>
          <a:xfrm>
            <a:off x="2921001" y="1786461"/>
            <a:ext cx="1066800" cy="1066800"/>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987801" y="4774328"/>
            <a:ext cx="1066800" cy="1066800"/>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581401" y="2853261"/>
            <a:ext cx="1066800" cy="1066800"/>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flipH="1">
            <a:off x="6553200" y="1981200"/>
            <a:ext cx="381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947336" y="1756235"/>
            <a:ext cx="1377300" cy="923330"/>
          </a:xfrm>
          <a:prstGeom prst="rect">
            <a:avLst/>
          </a:prstGeom>
          <a:noFill/>
        </p:spPr>
        <p:txBody>
          <a:bodyPr wrap="none" rtlCol="0">
            <a:spAutoFit/>
          </a:bodyPr>
          <a:lstStyle/>
          <a:p>
            <a:pPr algn="ctr"/>
            <a:r>
              <a:rPr lang="en-US" b="1" dirty="0" smtClean="0">
                <a:solidFill>
                  <a:schemeClr val="tx2"/>
                </a:solidFill>
              </a:rPr>
              <a:t>X-ray Flare</a:t>
            </a:r>
          </a:p>
          <a:p>
            <a:pPr algn="ctr"/>
            <a:r>
              <a:rPr lang="en-US" b="1" dirty="0" smtClean="0">
                <a:solidFill>
                  <a:schemeClr val="tx2"/>
                </a:solidFill>
              </a:rPr>
              <a:t>C9.1</a:t>
            </a:r>
          </a:p>
          <a:p>
            <a:pPr algn="ctr"/>
            <a:r>
              <a:rPr lang="en-US" b="1" dirty="0" smtClean="0">
                <a:solidFill>
                  <a:schemeClr val="tx2"/>
                </a:solidFill>
              </a:rPr>
              <a:t>-Weak-</a:t>
            </a:r>
            <a:endParaRPr lang="en-US" b="1" dirty="0">
              <a:solidFill>
                <a:schemeClr val="tx2"/>
              </a:solidFill>
            </a:endParaRPr>
          </a:p>
        </p:txBody>
      </p:sp>
      <p:sp>
        <p:nvSpPr>
          <p:cNvPr id="10" name="Right Arrow 9"/>
          <p:cNvSpPr/>
          <p:nvPr/>
        </p:nvSpPr>
        <p:spPr>
          <a:xfrm flipH="1">
            <a:off x="6565024" y="2897929"/>
            <a:ext cx="381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flipH="1">
            <a:off x="6554514" y="5016064"/>
            <a:ext cx="381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52400" y="6212211"/>
            <a:ext cx="1976054" cy="461665"/>
          </a:xfrm>
          <a:prstGeom prst="rect">
            <a:avLst/>
          </a:prstGeom>
          <a:noFill/>
        </p:spPr>
        <p:txBody>
          <a:bodyPr wrap="none" rtlCol="0">
            <a:spAutoFit/>
          </a:bodyPr>
          <a:lstStyle/>
          <a:p>
            <a:r>
              <a:rPr lang="en-US" sz="2400" b="1" dirty="0" smtClean="0">
                <a:solidFill>
                  <a:schemeClr val="tx2"/>
                </a:solidFill>
              </a:rPr>
              <a:t>14-Day View</a:t>
            </a:r>
            <a:endParaRPr lang="en-US" sz="2400" b="1" dirty="0">
              <a:solidFill>
                <a:schemeClr val="tx2"/>
              </a:solidFill>
            </a:endParaRPr>
          </a:p>
        </p:txBody>
      </p:sp>
      <p:sp>
        <p:nvSpPr>
          <p:cNvPr id="13" name="TextBox 12"/>
          <p:cNvSpPr txBox="1"/>
          <p:nvPr/>
        </p:nvSpPr>
        <p:spPr>
          <a:xfrm>
            <a:off x="6909540" y="2667000"/>
            <a:ext cx="1236236" cy="923330"/>
          </a:xfrm>
          <a:prstGeom prst="rect">
            <a:avLst/>
          </a:prstGeom>
          <a:noFill/>
        </p:spPr>
        <p:txBody>
          <a:bodyPr wrap="none" rtlCol="0">
            <a:spAutoFit/>
          </a:bodyPr>
          <a:lstStyle/>
          <a:p>
            <a:pPr algn="ctr"/>
            <a:r>
              <a:rPr lang="en-US" b="1" dirty="0" smtClean="0">
                <a:solidFill>
                  <a:schemeClr val="tx2"/>
                </a:solidFill>
              </a:rPr>
              <a:t>Energetic</a:t>
            </a:r>
          </a:p>
          <a:p>
            <a:pPr algn="ctr"/>
            <a:r>
              <a:rPr lang="en-US" b="1" dirty="0" smtClean="0">
                <a:solidFill>
                  <a:schemeClr val="tx2"/>
                </a:solidFill>
              </a:rPr>
              <a:t>Protons</a:t>
            </a:r>
            <a:endParaRPr lang="en-US" b="1" dirty="0">
              <a:solidFill>
                <a:schemeClr val="tx2"/>
              </a:solidFill>
            </a:endParaRPr>
          </a:p>
          <a:p>
            <a:pPr algn="ctr"/>
            <a:r>
              <a:rPr lang="en-US" b="1" dirty="0">
                <a:solidFill>
                  <a:schemeClr val="tx2"/>
                </a:solidFill>
              </a:rPr>
              <a:t>-</a:t>
            </a:r>
            <a:r>
              <a:rPr lang="en-US" b="1" dirty="0" smtClean="0">
                <a:solidFill>
                  <a:schemeClr val="tx2"/>
                </a:solidFill>
              </a:rPr>
              <a:t>Modest-</a:t>
            </a:r>
          </a:p>
        </p:txBody>
      </p:sp>
      <p:sp>
        <p:nvSpPr>
          <p:cNvPr id="14" name="TextBox 13"/>
          <p:cNvSpPr txBox="1"/>
          <p:nvPr/>
        </p:nvSpPr>
        <p:spPr>
          <a:xfrm>
            <a:off x="6945422" y="4925795"/>
            <a:ext cx="1066800" cy="646331"/>
          </a:xfrm>
          <a:prstGeom prst="rect">
            <a:avLst/>
          </a:prstGeom>
          <a:noFill/>
        </p:spPr>
        <p:txBody>
          <a:bodyPr wrap="square" rtlCol="0">
            <a:spAutoFit/>
          </a:bodyPr>
          <a:lstStyle/>
          <a:p>
            <a:pPr algn="ctr"/>
            <a:r>
              <a:rPr lang="en-US" b="1" dirty="0" smtClean="0">
                <a:solidFill>
                  <a:schemeClr val="tx2"/>
                </a:solidFill>
              </a:rPr>
              <a:t>B-Field at GEO</a:t>
            </a:r>
            <a:endParaRPr lang="en-US" b="1" dirty="0">
              <a:solidFill>
                <a:schemeClr val="tx2"/>
              </a:solidFill>
            </a:endParaRPr>
          </a:p>
        </p:txBody>
      </p:sp>
      <p:sp>
        <p:nvSpPr>
          <p:cNvPr id="15" name="Oval 14"/>
          <p:cNvSpPr/>
          <p:nvPr/>
        </p:nvSpPr>
        <p:spPr>
          <a:xfrm>
            <a:off x="3968533" y="3745922"/>
            <a:ext cx="1066800" cy="1066800"/>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flipH="1">
            <a:off x="6553200" y="3964729"/>
            <a:ext cx="381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953908" y="3733800"/>
            <a:ext cx="1415772" cy="923330"/>
          </a:xfrm>
          <a:prstGeom prst="rect">
            <a:avLst/>
          </a:prstGeom>
          <a:noFill/>
        </p:spPr>
        <p:txBody>
          <a:bodyPr wrap="none" rtlCol="0">
            <a:spAutoFit/>
          </a:bodyPr>
          <a:lstStyle/>
          <a:p>
            <a:pPr algn="ctr"/>
            <a:r>
              <a:rPr lang="en-US" b="1" dirty="0" smtClean="0">
                <a:solidFill>
                  <a:schemeClr val="tx2"/>
                </a:solidFill>
              </a:rPr>
              <a:t>Energetic</a:t>
            </a:r>
          </a:p>
          <a:p>
            <a:pPr algn="ctr"/>
            <a:r>
              <a:rPr lang="en-US" b="1" dirty="0" smtClean="0">
                <a:solidFill>
                  <a:schemeClr val="tx2"/>
                </a:solidFill>
              </a:rPr>
              <a:t>Electrons</a:t>
            </a:r>
            <a:endParaRPr lang="en-US" b="1" dirty="0">
              <a:solidFill>
                <a:schemeClr val="tx2"/>
              </a:solidFill>
            </a:endParaRPr>
          </a:p>
          <a:p>
            <a:pPr algn="ctr"/>
            <a:r>
              <a:rPr lang="en-US" b="1" dirty="0" smtClean="0">
                <a:solidFill>
                  <a:schemeClr val="tx2"/>
                </a:solidFill>
              </a:rPr>
              <a:t>-</a:t>
            </a:r>
            <a:r>
              <a:rPr lang="en-US" b="1" dirty="0" err="1" smtClean="0">
                <a:solidFill>
                  <a:schemeClr val="tx2"/>
                </a:solidFill>
              </a:rPr>
              <a:t>Substorm</a:t>
            </a:r>
            <a:r>
              <a:rPr lang="en-US" b="1" dirty="0" smtClean="0">
                <a:solidFill>
                  <a:schemeClr val="tx2"/>
                </a:solidFill>
              </a:rPr>
              <a:t>-</a:t>
            </a:r>
          </a:p>
        </p:txBody>
      </p:sp>
      <p:cxnSp>
        <p:nvCxnSpPr>
          <p:cNvPr id="19" name="Straight Connector 18"/>
          <p:cNvCxnSpPr/>
          <p:nvPr/>
        </p:nvCxnSpPr>
        <p:spPr>
          <a:xfrm>
            <a:off x="4327634" y="1295400"/>
            <a:ext cx="0" cy="5073134"/>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883291" y="6374322"/>
            <a:ext cx="915636" cy="369332"/>
          </a:xfrm>
          <a:prstGeom prst="rect">
            <a:avLst/>
          </a:prstGeom>
          <a:noFill/>
        </p:spPr>
        <p:txBody>
          <a:bodyPr wrap="none" rtlCol="0">
            <a:spAutoFit/>
          </a:bodyPr>
          <a:lstStyle/>
          <a:p>
            <a:pPr algn="ctr"/>
            <a:r>
              <a:rPr lang="en-US" b="1" dirty="0" smtClean="0">
                <a:solidFill>
                  <a:schemeClr val="tx2"/>
                </a:solidFill>
              </a:rPr>
              <a:t>17 Mar</a:t>
            </a:r>
            <a:endParaRPr lang="en-US" b="1" dirty="0">
              <a:solidFill>
                <a:schemeClr val="tx2"/>
              </a:solidFill>
            </a:endParaRPr>
          </a:p>
        </p:txBody>
      </p:sp>
    </p:spTree>
    <p:extLst>
      <p:ext uri="{BB962C8B-B14F-4D97-AF65-F5344CB8AC3E}">
        <p14:creationId xmlns:p14="http://schemas.microsoft.com/office/powerpoint/2010/main" val="2255361348"/>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Mission</a:t>
            </a:r>
            <a:endParaRPr lang="en-US" sz="3200" b="1" dirty="0" smtClean="0"/>
          </a:p>
          <a:p>
            <a:pPr fontAlgn="auto">
              <a:spcAft>
                <a:spcPts val="0"/>
              </a:spcAft>
            </a:pPr>
            <a:r>
              <a:rPr lang="en-US" sz="2800" b="1" dirty="0" smtClean="0"/>
              <a:t>Let’s Back Up and Look at the Sun – 15 March</a:t>
            </a:r>
            <a:endParaRPr lang="en-US" sz="2800" dirty="0" smtClean="0"/>
          </a:p>
        </p:txBody>
      </p:sp>
      <p:grpSp>
        <p:nvGrpSpPr>
          <p:cNvPr id="6" name="Group 5"/>
          <p:cNvGrpSpPr/>
          <p:nvPr/>
        </p:nvGrpSpPr>
        <p:grpSpPr>
          <a:xfrm>
            <a:off x="533400" y="1447798"/>
            <a:ext cx="5628031" cy="4809067"/>
            <a:chOff x="488016" y="1447798"/>
            <a:chExt cx="5628031" cy="4809067"/>
          </a:xfrm>
        </p:grpSpPr>
        <p:pic>
          <p:nvPicPr>
            <p:cNvPr id="8194" name="Picture 2" descr="http://satdat.ngdc.noaa.gov/sxi/archive/browse/goes13/2015/03/15/SXI_20150315_015500162_BA_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148" y="1447800"/>
              <a:ext cx="5057899" cy="48081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16200000">
              <a:off x="-1593352" y="3529166"/>
              <a:ext cx="4809067" cy="646331"/>
            </a:xfrm>
            <a:prstGeom prst="rect">
              <a:avLst/>
            </a:prstGeom>
            <a:solidFill>
              <a:schemeClr val="bg1">
                <a:lumMod val="85000"/>
              </a:schemeClr>
            </a:solidFill>
          </p:spPr>
          <p:txBody>
            <a:bodyPr wrap="square" rtlCol="0">
              <a:spAutoFit/>
            </a:bodyPr>
            <a:lstStyle/>
            <a:p>
              <a:r>
                <a:rPr lang="en-US" dirty="0" smtClean="0">
                  <a:solidFill>
                    <a:schemeClr val="tx2"/>
                  </a:solidFill>
                </a:rPr>
                <a:t>Filter – Thin Poly (poly/Ai/</a:t>
              </a:r>
              <a:r>
                <a:rPr lang="en-US" dirty="0" err="1" smtClean="0">
                  <a:solidFill>
                    <a:schemeClr val="tx2"/>
                  </a:solidFill>
                </a:rPr>
                <a:t>Ti</a:t>
              </a:r>
              <a:r>
                <a:rPr lang="en-US" dirty="0" smtClean="0">
                  <a:solidFill>
                    <a:schemeClr val="tx2"/>
                  </a:solidFill>
                </a:rPr>
                <a:t>): 0.6 – 6 nm</a:t>
              </a:r>
            </a:p>
            <a:p>
              <a:r>
                <a:rPr lang="en-US" dirty="0" smtClean="0">
                  <a:solidFill>
                    <a:schemeClr val="tx2"/>
                  </a:solidFill>
                </a:rPr>
                <a:t>Exposure: 0.4 s</a:t>
              </a:r>
              <a:endParaRPr lang="en-US" dirty="0">
                <a:solidFill>
                  <a:schemeClr val="tx2"/>
                </a:solidFill>
              </a:endParaRPr>
            </a:p>
          </p:txBody>
        </p:sp>
      </p:grpSp>
      <p:sp>
        <p:nvSpPr>
          <p:cNvPr id="5" name="TextBox 4"/>
          <p:cNvSpPr txBox="1"/>
          <p:nvPr/>
        </p:nvSpPr>
        <p:spPr>
          <a:xfrm>
            <a:off x="536389" y="6324600"/>
            <a:ext cx="5622052" cy="369332"/>
          </a:xfrm>
          <a:prstGeom prst="rect">
            <a:avLst/>
          </a:prstGeom>
          <a:noFill/>
        </p:spPr>
        <p:txBody>
          <a:bodyPr wrap="none" rtlCol="0">
            <a:spAutoFit/>
          </a:bodyPr>
          <a:lstStyle/>
          <a:p>
            <a:r>
              <a:rPr lang="en-US" b="1" dirty="0">
                <a:solidFill>
                  <a:schemeClr val="tx2"/>
                </a:solidFill>
              </a:rPr>
              <a:t>GOES-13 Solar X-Ray Imager – Current Capability</a:t>
            </a:r>
            <a:endParaRPr lang="en-US" dirty="0">
              <a:solidFill>
                <a:schemeClr val="tx2"/>
              </a:solidFill>
            </a:endParaRPr>
          </a:p>
        </p:txBody>
      </p:sp>
      <p:sp>
        <p:nvSpPr>
          <p:cNvPr id="2" name="TextBox 1"/>
          <p:cNvSpPr txBox="1"/>
          <p:nvPr/>
        </p:nvSpPr>
        <p:spPr>
          <a:xfrm>
            <a:off x="6629400" y="2734270"/>
            <a:ext cx="1752600" cy="923330"/>
          </a:xfrm>
          <a:prstGeom prst="rect">
            <a:avLst/>
          </a:prstGeom>
          <a:noFill/>
        </p:spPr>
        <p:txBody>
          <a:bodyPr wrap="square" rtlCol="0">
            <a:spAutoFit/>
          </a:bodyPr>
          <a:lstStyle/>
          <a:p>
            <a:pPr algn="ctr"/>
            <a:r>
              <a:rPr lang="en-US" b="1" dirty="0" smtClean="0">
                <a:solidFill>
                  <a:schemeClr val="tx2"/>
                </a:solidFill>
              </a:rPr>
              <a:t>C9 flare from AR 2297 at 01:55 UT</a:t>
            </a:r>
            <a:endParaRPr lang="en-US" b="1" dirty="0">
              <a:solidFill>
                <a:schemeClr val="tx2"/>
              </a:solidFill>
            </a:endParaRPr>
          </a:p>
        </p:txBody>
      </p:sp>
      <p:cxnSp>
        <p:nvCxnSpPr>
          <p:cNvPr id="8" name="Straight Arrow Connector 7"/>
          <p:cNvCxnSpPr/>
          <p:nvPr/>
        </p:nvCxnSpPr>
        <p:spPr>
          <a:xfrm flipH="1">
            <a:off x="4724400" y="3234559"/>
            <a:ext cx="2133600" cy="956441"/>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228905"/>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bdlatitude\Denig - Publications &amp; Presentations\Presentations\Presentations_2015\GOES-R_BrownBag\SDO-AIA\composites\20150315_021349_512_3042111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510" y="1320795"/>
            <a:ext cx="5003800" cy="5003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Mission</a:t>
            </a:r>
            <a:endParaRPr lang="en-US" sz="3200" b="1" dirty="0" smtClean="0"/>
          </a:p>
          <a:p>
            <a:pPr fontAlgn="auto">
              <a:spcAft>
                <a:spcPts val="0"/>
              </a:spcAft>
            </a:pPr>
            <a:r>
              <a:rPr lang="en-US" sz="2800" b="1" dirty="0" smtClean="0"/>
              <a:t>NASA Solar Imagery – SUVI Proxy Data</a:t>
            </a:r>
            <a:endParaRPr lang="en-US" sz="2800" dirty="0" smtClean="0"/>
          </a:p>
        </p:txBody>
      </p:sp>
      <p:sp>
        <p:nvSpPr>
          <p:cNvPr id="3" name="TextBox 2"/>
          <p:cNvSpPr txBox="1"/>
          <p:nvPr/>
        </p:nvSpPr>
        <p:spPr>
          <a:xfrm rot="16200000">
            <a:off x="-1469136" y="3495295"/>
            <a:ext cx="4995333" cy="646331"/>
          </a:xfrm>
          <a:prstGeom prst="rect">
            <a:avLst/>
          </a:prstGeom>
          <a:solidFill>
            <a:schemeClr val="bg1">
              <a:lumMod val="85000"/>
            </a:schemeClr>
          </a:solidFill>
        </p:spPr>
        <p:txBody>
          <a:bodyPr wrap="square" rtlCol="0">
            <a:spAutoFit/>
          </a:bodyPr>
          <a:lstStyle/>
          <a:p>
            <a:r>
              <a:rPr lang="en-US" dirty="0" smtClean="0">
                <a:solidFill>
                  <a:schemeClr val="tx2"/>
                </a:solidFill>
              </a:rPr>
              <a:t>Solar Dynamics Observatory</a:t>
            </a:r>
          </a:p>
          <a:p>
            <a:r>
              <a:rPr lang="en-US" dirty="0" smtClean="0">
                <a:solidFill>
                  <a:schemeClr val="tx2"/>
                </a:solidFill>
              </a:rPr>
              <a:t>AIA Composite: 30.4 nm / 21.1 nm / 17.1 nm </a:t>
            </a:r>
            <a:endParaRPr lang="en-US" dirty="0">
              <a:solidFill>
                <a:schemeClr val="tx2"/>
              </a:solidFill>
            </a:endParaRPr>
          </a:p>
        </p:txBody>
      </p:sp>
      <p:sp>
        <p:nvSpPr>
          <p:cNvPr id="5" name="TextBox 4"/>
          <p:cNvSpPr txBox="1"/>
          <p:nvPr/>
        </p:nvSpPr>
        <p:spPr>
          <a:xfrm>
            <a:off x="897992" y="6444734"/>
            <a:ext cx="5912837" cy="369332"/>
          </a:xfrm>
          <a:prstGeom prst="rect">
            <a:avLst/>
          </a:prstGeom>
          <a:noFill/>
        </p:spPr>
        <p:txBody>
          <a:bodyPr wrap="none" rtlCol="0">
            <a:spAutoFit/>
          </a:bodyPr>
          <a:lstStyle/>
          <a:p>
            <a:pPr algn="ctr" fontAlgn="auto">
              <a:spcAft>
                <a:spcPts val="0"/>
              </a:spcAft>
            </a:pPr>
            <a:r>
              <a:rPr lang="en-US" b="1" dirty="0" smtClean="0">
                <a:solidFill>
                  <a:schemeClr val="tx2"/>
                </a:solidFill>
              </a:rPr>
              <a:t>Future Capability – GOES-R </a:t>
            </a:r>
            <a:r>
              <a:rPr lang="en-US" b="1" dirty="0">
                <a:solidFill>
                  <a:schemeClr val="tx2"/>
                </a:solidFill>
              </a:rPr>
              <a:t>Solar </a:t>
            </a:r>
            <a:r>
              <a:rPr lang="en-US" b="1" dirty="0" err="1" smtClean="0">
                <a:solidFill>
                  <a:schemeClr val="tx2"/>
                </a:solidFill>
              </a:rPr>
              <a:t>UltraViolet</a:t>
            </a:r>
            <a:r>
              <a:rPr lang="en-US" b="1" dirty="0" smtClean="0">
                <a:solidFill>
                  <a:schemeClr val="tx2"/>
                </a:solidFill>
              </a:rPr>
              <a:t> </a:t>
            </a:r>
            <a:r>
              <a:rPr lang="en-US" b="1" dirty="0" smtClean="0">
                <a:solidFill>
                  <a:schemeClr val="tx2"/>
                </a:solidFill>
              </a:rPr>
              <a:t>Imager</a:t>
            </a:r>
            <a:endParaRPr lang="en-US" dirty="0">
              <a:solidFill>
                <a:schemeClr val="tx2"/>
              </a:solidFill>
            </a:endParaRPr>
          </a:p>
        </p:txBody>
      </p:sp>
      <p:sp>
        <p:nvSpPr>
          <p:cNvPr id="6" name="TextBox 5"/>
          <p:cNvSpPr txBox="1"/>
          <p:nvPr/>
        </p:nvSpPr>
        <p:spPr>
          <a:xfrm>
            <a:off x="6629400" y="2734270"/>
            <a:ext cx="1752600" cy="923330"/>
          </a:xfrm>
          <a:prstGeom prst="rect">
            <a:avLst/>
          </a:prstGeom>
          <a:noFill/>
        </p:spPr>
        <p:txBody>
          <a:bodyPr wrap="square" rtlCol="0">
            <a:spAutoFit/>
          </a:bodyPr>
          <a:lstStyle/>
          <a:p>
            <a:pPr algn="ctr"/>
            <a:r>
              <a:rPr lang="en-US" b="1" dirty="0" smtClean="0">
                <a:solidFill>
                  <a:schemeClr val="tx2"/>
                </a:solidFill>
              </a:rPr>
              <a:t>C9 flare from AR 2297 at 02:14 UT</a:t>
            </a:r>
            <a:endParaRPr lang="en-US" b="1" dirty="0">
              <a:solidFill>
                <a:schemeClr val="tx2"/>
              </a:solidFill>
            </a:endParaRPr>
          </a:p>
        </p:txBody>
      </p:sp>
      <p:cxnSp>
        <p:nvCxnSpPr>
          <p:cNvPr id="7" name="Straight Arrow Connector 6"/>
          <p:cNvCxnSpPr/>
          <p:nvPr/>
        </p:nvCxnSpPr>
        <p:spPr>
          <a:xfrm flipH="1">
            <a:off x="4810422" y="3234559"/>
            <a:ext cx="1971378" cy="95644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138492"/>
      </p:ext>
    </p:extLst>
  </p:cSld>
  <p:clrMapOvr>
    <a:masterClrMapping/>
  </p:clrMapOvr>
  <p:transition spd="slow">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15 mar C2 gallery-crop.jpg"/>
          <p:cNvPicPr/>
          <p:nvPr/>
        </p:nvPicPr>
        <p:blipFill>
          <a:blip r:embed="rId2">
            <a:extLst/>
          </a:blip>
          <a:stretch>
            <a:fillRect/>
          </a:stretch>
        </p:blipFill>
        <p:spPr>
          <a:xfrm>
            <a:off x="914400" y="1369779"/>
            <a:ext cx="4859819" cy="5317428"/>
          </a:xfrm>
          <a:prstGeom prst="rect">
            <a:avLst/>
          </a:prstGeom>
          <a:ln w="12700" cap="flat">
            <a:noFill/>
            <a:miter lim="400000"/>
          </a:ln>
          <a:effectLst/>
        </p:spPr>
      </p:pic>
      <p:sp>
        <p:nvSpPr>
          <p:cNvPr id="9" name="Shape 41"/>
          <p:cNvSpPr/>
          <p:nvPr/>
        </p:nvSpPr>
        <p:spPr>
          <a:xfrm>
            <a:off x="2863859" y="3588425"/>
            <a:ext cx="921852" cy="91400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5D328"/>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dirty="0"/>
          </a:p>
        </p:txBody>
      </p:sp>
      <p:sp>
        <p:nvSpPr>
          <p:cNvPr id="10"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Mission</a:t>
            </a:r>
            <a:endParaRPr lang="en-US" sz="3200" b="1" dirty="0" smtClean="0"/>
          </a:p>
          <a:p>
            <a:pPr fontAlgn="auto">
              <a:spcAft>
                <a:spcPts val="0"/>
              </a:spcAft>
            </a:pPr>
            <a:r>
              <a:rPr lang="en-US" sz="2800" b="1" dirty="0" smtClean="0"/>
              <a:t>Coronal Mass Ejection – NASA SOHO Image</a:t>
            </a:r>
            <a:endParaRPr lang="en-US" sz="2800" dirty="0" smtClean="0"/>
          </a:p>
        </p:txBody>
      </p:sp>
      <p:sp>
        <p:nvSpPr>
          <p:cNvPr id="3" name="TextBox 2"/>
          <p:cNvSpPr txBox="1"/>
          <p:nvPr/>
        </p:nvSpPr>
        <p:spPr>
          <a:xfrm>
            <a:off x="5867400" y="1905000"/>
            <a:ext cx="2514600" cy="1200329"/>
          </a:xfrm>
          <a:prstGeom prst="rect">
            <a:avLst/>
          </a:prstGeom>
          <a:noFill/>
        </p:spPr>
        <p:txBody>
          <a:bodyPr wrap="square" rtlCol="0">
            <a:spAutoFit/>
          </a:bodyPr>
          <a:lstStyle/>
          <a:p>
            <a:pPr algn="ctr"/>
            <a:r>
              <a:rPr lang="en-US" b="1" dirty="0" smtClean="0">
                <a:solidFill>
                  <a:schemeClr val="tx2"/>
                </a:solidFill>
              </a:rPr>
              <a:t>Coronal Mass Ejection (CME) detected at 02:36 on 15 Mar 2015</a:t>
            </a:r>
            <a:endParaRPr lang="en-US" b="1" dirty="0">
              <a:solidFill>
                <a:schemeClr val="tx2"/>
              </a:solidFill>
            </a:endParaRPr>
          </a:p>
        </p:txBody>
      </p:sp>
      <p:sp>
        <p:nvSpPr>
          <p:cNvPr id="4" name="TextBox 3"/>
          <p:cNvSpPr txBox="1"/>
          <p:nvPr/>
        </p:nvSpPr>
        <p:spPr>
          <a:xfrm>
            <a:off x="5895975" y="5363768"/>
            <a:ext cx="2446120" cy="1323439"/>
          </a:xfrm>
          <a:prstGeom prst="rect">
            <a:avLst/>
          </a:prstGeom>
          <a:noFill/>
          <a:ln w="12700">
            <a:solidFill>
              <a:schemeClr val="tx2"/>
            </a:solidFill>
          </a:ln>
        </p:spPr>
        <p:txBody>
          <a:bodyPr wrap="square" rtlCol="0">
            <a:spAutoFit/>
          </a:bodyPr>
          <a:lstStyle/>
          <a:p>
            <a:pPr algn="ctr"/>
            <a:r>
              <a:rPr lang="en-US" sz="1600" b="1" dirty="0" smtClean="0">
                <a:solidFill>
                  <a:schemeClr val="tx2"/>
                </a:solidFill>
              </a:rPr>
              <a:t>NOTE</a:t>
            </a:r>
          </a:p>
          <a:p>
            <a:pPr algn="just"/>
            <a:r>
              <a:rPr lang="en-US" sz="1600" dirty="0" smtClean="0">
                <a:solidFill>
                  <a:schemeClr val="tx2"/>
                </a:solidFill>
              </a:rPr>
              <a:t>NOAA </a:t>
            </a:r>
            <a:r>
              <a:rPr lang="en-US" sz="1600" dirty="0" smtClean="0">
                <a:solidFill>
                  <a:schemeClr val="tx2"/>
                </a:solidFill>
              </a:rPr>
              <a:t>plans to included </a:t>
            </a:r>
            <a:r>
              <a:rPr lang="en-US" sz="1600" dirty="0" smtClean="0">
                <a:solidFill>
                  <a:schemeClr val="tx2"/>
                </a:solidFill>
              </a:rPr>
              <a:t>a coronagraph </a:t>
            </a:r>
            <a:r>
              <a:rPr lang="en-US" sz="1600" dirty="0" smtClean="0">
                <a:solidFill>
                  <a:schemeClr val="tx2"/>
                </a:solidFill>
              </a:rPr>
              <a:t>as a part of</a:t>
            </a:r>
            <a:r>
              <a:rPr lang="en-US" sz="1600" dirty="0" smtClean="0">
                <a:solidFill>
                  <a:schemeClr val="tx2"/>
                </a:solidFill>
              </a:rPr>
              <a:t> </a:t>
            </a:r>
            <a:r>
              <a:rPr lang="en-US" sz="1600" dirty="0" smtClean="0">
                <a:solidFill>
                  <a:schemeClr val="tx2"/>
                </a:solidFill>
              </a:rPr>
              <a:t>the DSCOVR </a:t>
            </a:r>
            <a:r>
              <a:rPr lang="en-US" sz="1600" dirty="0" smtClean="0">
                <a:solidFill>
                  <a:schemeClr val="tx2"/>
                </a:solidFill>
              </a:rPr>
              <a:t>follow-on mission</a:t>
            </a:r>
            <a:endParaRPr lang="en-US" sz="1600" dirty="0">
              <a:solidFill>
                <a:schemeClr val="tx2"/>
              </a:solidFill>
            </a:endParaRPr>
          </a:p>
        </p:txBody>
      </p:sp>
      <p:sp>
        <p:nvSpPr>
          <p:cNvPr id="5" name="TextBox 4"/>
          <p:cNvSpPr txBox="1"/>
          <p:nvPr/>
        </p:nvSpPr>
        <p:spPr>
          <a:xfrm>
            <a:off x="2846420" y="3839996"/>
            <a:ext cx="990599" cy="461665"/>
          </a:xfrm>
          <a:prstGeom prst="rect">
            <a:avLst/>
          </a:prstGeom>
          <a:noFill/>
        </p:spPr>
        <p:txBody>
          <a:bodyPr wrap="square" rtlCol="0">
            <a:spAutoFit/>
          </a:bodyPr>
          <a:lstStyle/>
          <a:p>
            <a:pPr algn="ctr"/>
            <a:r>
              <a:rPr lang="en-US" sz="1200" b="1" dirty="0" smtClean="0">
                <a:solidFill>
                  <a:schemeClr val="tx2"/>
                </a:solidFill>
              </a:rPr>
              <a:t>Occluded Sun</a:t>
            </a:r>
            <a:endParaRPr lang="en-US" sz="1200" b="1" dirty="0">
              <a:solidFill>
                <a:schemeClr val="tx2"/>
              </a:solidFill>
            </a:endParaRPr>
          </a:p>
        </p:txBody>
      </p:sp>
    </p:spTree>
    <p:extLst>
      <p:ext uri="{BB962C8B-B14F-4D97-AF65-F5344CB8AC3E}">
        <p14:creationId xmlns:p14="http://schemas.microsoft.com/office/powerpoint/2010/main" val="1474512997"/>
      </p:ext>
    </p:extLst>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ce 17 mar 24hr plot.gif"/>
          <p:cNvPicPr/>
          <p:nvPr/>
        </p:nvPicPr>
        <p:blipFill>
          <a:blip r:embed="rId2">
            <a:extLst/>
          </a:blip>
          <a:stretch>
            <a:fillRect/>
          </a:stretch>
        </p:blipFill>
        <p:spPr>
          <a:xfrm>
            <a:off x="898696" y="1834094"/>
            <a:ext cx="7254704" cy="3726979"/>
          </a:xfrm>
          <a:prstGeom prst="rect">
            <a:avLst/>
          </a:prstGeom>
          <a:ln w="12700">
            <a:miter lim="400000"/>
          </a:ln>
        </p:spPr>
      </p:pic>
      <p:sp>
        <p:nvSpPr>
          <p:cNvPr id="4" name="Shape 34"/>
          <p:cNvSpPr/>
          <p:nvPr/>
        </p:nvSpPr>
        <p:spPr>
          <a:xfrm>
            <a:off x="2303778" y="5855805"/>
            <a:ext cx="4918224" cy="46879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defRPr sz="2200">
                <a:solidFill>
                  <a:srgbClr val="FDFDFD"/>
                </a:solidFill>
                <a:latin typeface="Helvetica"/>
                <a:ea typeface="Helvetica"/>
                <a:cs typeface="Helvetica"/>
                <a:sym typeface="Helvetica"/>
              </a:defRPr>
            </a:lvl1pPr>
          </a:lstStyle>
          <a:p>
            <a:pPr lvl="0" algn="ctr">
              <a:defRPr sz="1800">
                <a:solidFill>
                  <a:srgbClr val="000000"/>
                </a:solidFill>
              </a:defRPr>
            </a:pPr>
            <a:r>
              <a:rPr sz="1800" b="1" dirty="0">
                <a:solidFill>
                  <a:schemeClr val="tx2"/>
                </a:solidFill>
              </a:rPr>
              <a:t>24 hours of </a:t>
            </a:r>
            <a:r>
              <a:rPr lang="en-US" sz="1800" b="1" dirty="0" smtClean="0">
                <a:solidFill>
                  <a:schemeClr val="tx2"/>
                </a:solidFill>
              </a:rPr>
              <a:t>Interplanetary </a:t>
            </a:r>
            <a:r>
              <a:rPr lang="en-US" sz="1800" b="1" dirty="0">
                <a:solidFill>
                  <a:schemeClr val="tx2"/>
                </a:solidFill>
              </a:rPr>
              <a:t>D</a:t>
            </a:r>
            <a:r>
              <a:rPr sz="1800" b="1" dirty="0" smtClean="0">
                <a:solidFill>
                  <a:schemeClr val="tx2"/>
                </a:solidFill>
              </a:rPr>
              <a:t>ata</a:t>
            </a:r>
            <a:r>
              <a:rPr lang="en-US" sz="1800" b="1" dirty="0" smtClean="0">
                <a:solidFill>
                  <a:schemeClr val="tx2"/>
                </a:solidFill>
              </a:rPr>
              <a:t> (@240 Re)</a:t>
            </a:r>
            <a:endParaRPr sz="1800" b="1" dirty="0">
              <a:solidFill>
                <a:schemeClr val="tx2"/>
              </a:solidFill>
            </a:endParaRPr>
          </a:p>
        </p:txBody>
      </p:sp>
      <p:sp>
        <p:nvSpPr>
          <p:cNvPr id="5" name="Shape 35"/>
          <p:cNvSpPr/>
          <p:nvPr/>
        </p:nvSpPr>
        <p:spPr>
          <a:xfrm>
            <a:off x="3259602" y="1143000"/>
            <a:ext cx="2585118" cy="46879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lgn="l">
              <a:defRPr sz="2200">
                <a:solidFill>
                  <a:srgbClr val="FDFDFD"/>
                </a:solidFill>
                <a:latin typeface="Helvetica"/>
                <a:ea typeface="Helvetica"/>
                <a:cs typeface="Helvetica"/>
                <a:sym typeface="Helvetica"/>
              </a:defRPr>
            </a:lvl1pPr>
          </a:lstStyle>
          <a:p>
            <a:pPr lvl="0" algn="ctr">
              <a:defRPr sz="1800">
                <a:solidFill>
                  <a:srgbClr val="000000"/>
                </a:solidFill>
              </a:defRPr>
            </a:pPr>
            <a:r>
              <a:rPr sz="1800" b="1" dirty="0">
                <a:solidFill>
                  <a:schemeClr val="tx2"/>
                </a:solidFill>
              </a:rPr>
              <a:t>Sustained </a:t>
            </a:r>
            <a:r>
              <a:rPr sz="1800" b="1" dirty="0" err="1">
                <a:solidFill>
                  <a:schemeClr val="tx2"/>
                </a:solidFill>
              </a:rPr>
              <a:t>B</a:t>
            </a:r>
            <a:r>
              <a:rPr sz="1800" b="1" baseline="-25000" dirty="0" err="1">
                <a:solidFill>
                  <a:schemeClr val="tx2"/>
                </a:solidFill>
              </a:rPr>
              <a:t>z</a:t>
            </a:r>
            <a:r>
              <a:rPr sz="1800" b="1" dirty="0">
                <a:solidFill>
                  <a:schemeClr val="tx2"/>
                </a:solidFill>
              </a:rPr>
              <a:t> </a:t>
            </a:r>
            <a:r>
              <a:rPr lang="en-US" sz="1800" b="1" dirty="0" smtClean="0">
                <a:solidFill>
                  <a:schemeClr val="tx2"/>
                </a:solidFill>
              </a:rPr>
              <a:t>&lt; 0</a:t>
            </a:r>
            <a:endParaRPr sz="1800" b="1" dirty="0">
              <a:solidFill>
                <a:schemeClr val="tx2"/>
              </a:solidFill>
            </a:endParaRPr>
          </a:p>
        </p:txBody>
      </p:sp>
      <p:sp>
        <p:nvSpPr>
          <p:cNvPr id="8" name="Shape 38"/>
          <p:cNvSpPr/>
          <p:nvPr/>
        </p:nvSpPr>
        <p:spPr>
          <a:xfrm>
            <a:off x="990071" y="1143000"/>
            <a:ext cx="2976962" cy="46879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lgn="l">
              <a:defRPr sz="2200">
                <a:solidFill>
                  <a:srgbClr val="FDFDFD"/>
                </a:solidFill>
                <a:latin typeface="Helvetica"/>
                <a:ea typeface="Helvetica"/>
                <a:cs typeface="Helvetica"/>
                <a:sym typeface="Helvetica"/>
              </a:defRPr>
            </a:lvl1pPr>
          </a:lstStyle>
          <a:p>
            <a:pPr lvl="0" algn="ctr">
              <a:defRPr sz="1800">
                <a:solidFill>
                  <a:srgbClr val="000000"/>
                </a:solidFill>
              </a:defRPr>
            </a:pPr>
            <a:r>
              <a:rPr sz="1800" b="1" dirty="0">
                <a:solidFill>
                  <a:schemeClr val="tx2"/>
                </a:solidFill>
              </a:rPr>
              <a:t>Shock </a:t>
            </a:r>
            <a:r>
              <a:rPr sz="1800" b="1" dirty="0" smtClean="0">
                <a:solidFill>
                  <a:schemeClr val="tx2"/>
                </a:solidFill>
              </a:rPr>
              <a:t>arrival</a:t>
            </a:r>
            <a:endParaRPr sz="1800" b="1" dirty="0">
              <a:solidFill>
                <a:schemeClr val="tx2"/>
              </a:solidFill>
            </a:endParaRPr>
          </a:p>
        </p:txBody>
      </p:sp>
      <p:sp>
        <p:nvSpPr>
          <p:cNvPr id="9"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Mission</a:t>
            </a:r>
            <a:endParaRPr lang="en-US" sz="3200" b="1" dirty="0" smtClean="0"/>
          </a:p>
          <a:p>
            <a:pPr fontAlgn="auto">
              <a:spcAft>
                <a:spcPts val="0"/>
              </a:spcAft>
            </a:pPr>
            <a:r>
              <a:rPr lang="en-US" sz="2800" b="1" dirty="0" smtClean="0"/>
              <a:t>Solar-Wind Measurements – aka DSCOVR (ACE)</a:t>
            </a:r>
            <a:endParaRPr lang="en-US" sz="2800" dirty="0" smtClean="0"/>
          </a:p>
        </p:txBody>
      </p:sp>
      <p:cxnSp>
        <p:nvCxnSpPr>
          <p:cNvPr id="10" name="Straight Connector 9"/>
          <p:cNvCxnSpPr/>
          <p:nvPr/>
        </p:nvCxnSpPr>
        <p:spPr>
          <a:xfrm>
            <a:off x="2478552" y="1723002"/>
            <a:ext cx="0" cy="39097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157791" y="5574123"/>
            <a:ext cx="1018227" cy="307777"/>
          </a:xfrm>
          <a:prstGeom prst="rect">
            <a:avLst/>
          </a:prstGeom>
          <a:noFill/>
        </p:spPr>
        <p:txBody>
          <a:bodyPr wrap="none" rtlCol="0">
            <a:spAutoFit/>
          </a:bodyPr>
          <a:lstStyle/>
          <a:p>
            <a:r>
              <a:rPr lang="en-US" sz="1400" b="1" dirty="0" smtClean="0">
                <a:solidFill>
                  <a:srgbClr val="FF0000"/>
                </a:solidFill>
              </a:rPr>
              <a:t>04:02 (L1)</a:t>
            </a:r>
            <a:endParaRPr lang="en-US" sz="1400" b="1" dirty="0">
              <a:solidFill>
                <a:srgbClr val="FF0000"/>
              </a:solidFill>
            </a:endParaRPr>
          </a:p>
        </p:txBody>
      </p:sp>
      <p:cxnSp>
        <p:nvCxnSpPr>
          <p:cNvPr id="13" name="Straight Connector 12"/>
          <p:cNvCxnSpPr/>
          <p:nvPr/>
        </p:nvCxnSpPr>
        <p:spPr>
          <a:xfrm>
            <a:off x="4560164" y="1723002"/>
            <a:ext cx="0" cy="39097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Down Arrow 13"/>
          <p:cNvSpPr/>
          <p:nvPr/>
        </p:nvSpPr>
        <p:spPr>
          <a:xfrm>
            <a:off x="2326152" y="1540105"/>
            <a:ext cx="304800" cy="29218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4407764" y="1540105"/>
            <a:ext cx="304800" cy="29218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243387" y="5574123"/>
            <a:ext cx="1008353" cy="307777"/>
          </a:xfrm>
          <a:prstGeom prst="rect">
            <a:avLst/>
          </a:prstGeom>
          <a:noFill/>
        </p:spPr>
        <p:txBody>
          <a:bodyPr wrap="none" rtlCol="0">
            <a:spAutoFit/>
          </a:bodyPr>
          <a:lstStyle/>
          <a:p>
            <a:r>
              <a:rPr lang="en-US" sz="1400" b="1" dirty="0" smtClean="0">
                <a:solidFill>
                  <a:srgbClr val="FF0000"/>
                </a:solidFill>
              </a:rPr>
              <a:t>11:45 (L1)</a:t>
            </a:r>
            <a:endParaRPr lang="en-US" sz="1400" b="1" dirty="0">
              <a:solidFill>
                <a:srgbClr val="FF0000"/>
              </a:solidFill>
            </a:endParaRPr>
          </a:p>
        </p:txBody>
      </p:sp>
      <p:sp>
        <p:nvSpPr>
          <p:cNvPr id="18" name="TextBox 17"/>
          <p:cNvSpPr txBox="1"/>
          <p:nvPr/>
        </p:nvSpPr>
        <p:spPr>
          <a:xfrm>
            <a:off x="534694" y="6368534"/>
            <a:ext cx="6539034" cy="369332"/>
          </a:xfrm>
          <a:prstGeom prst="rect">
            <a:avLst/>
          </a:prstGeom>
          <a:noFill/>
        </p:spPr>
        <p:txBody>
          <a:bodyPr wrap="none" rtlCol="0">
            <a:spAutoFit/>
          </a:bodyPr>
          <a:lstStyle/>
          <a:p>
            <a:r>
              <a:rPr lang="en-US" dirty="0" smtClean="0">
                <a:solidFill>
                  <a:schemeClr val="tx2"/>
                </a:solidFill>
              </a:rPr>
              <a:t>Note: Add ~30 minutes to account for transit time (L1 to earth)</a:t>
            </a:r>
            <a:endParaRPr lang="en-US" dirty="0">
              <a:solidFill>
                <a:schemeClr val="tx2"/>
              </a:solidFill>
            </a:endParaRPr>
          </a:p>
        </p:txBody>
      </p:sp>
      <p:sp>
        <p:nvSpPr>
          <p:cNvPr id="19" name="TextBox 18"/>
          <p:cNvSpPr txBox="1"/>
          <p:nvPr/>
        </p:nvSpPr>
        <p:spPr>
          <a:xfrm>
            <a:off x="488618" y="2095496"/>
            <a:ext cx="428323" cy="369332"/>
          </a:xfrm>
          <a:prstGeom prst="rect">
            <a:avLst/>
          </a:prstGeom>
          <a:noFill/>
        </p:spPr>
        <p:txBody>
          <a:bodyPr wrap="none" rtlCol="0">
            <a:spAutoFit/>
          </a:bodyPr>
          <a:lstStyle/>
          <a:p>
            <a:pPr algn="ctr"/>
            <a:r>
              <a:rPr lang="en-US" b="1" dirty="0" err="1" smtClean="0">
                <a:solidFill>
                  <a:schemeClr val="tx2"/>
                </a:solidFill>
              </a:rPr>
              <a:t>B</a:t>
            </a:r>
            <a:r>
              <a:rPr lang="en-US" b="1" baseline="-25000" dirty="0" err="1" smtClean="0">
                <a:solidFill>
                  <a:schemeClr val="tx2"/>
                </a:solidFill>
              </a:rPr>
              <a:t>z</a:t>
            </a:r>
            <a:endParaRPr lang="en-US" b="1" baseline="-25000" dirty="0">
              <a:solidFill>
                <a:schemeClr val="tx2"/>
              </a:solidFill>
            </a:endParaRPr>
          </a:p>
        </p:txBody>
      </p:sp>
      <p:sp>
        <p:nvSpPr>
          <p:cNvPr id="20" name="TextBox 19"/>
          <p:cNvSpPr txBox="1"/>
          <p:nvPr/>
        </p:nvSpPr>
        <p:spPr>
          <a:xfrm>
            <a:off x="503044" y="2781296"/>
            <a:ext cx="407484" cy="369332"/>
          </a:xfrm>
          <a:prstGeom prst="rect">
            <a:avLst/>
          </a:prstGeom>
          <a:noFill/>
        </p:spPr>
        <p:txBody>
          <a:bodyPr wrap="none" rtlCol="0">
            <a:spAutoFit/>
          </a:bodyPr>
          <a:lstStyle/>
          <a:p>
            <a:pPr algn="ctr"/>
            <a:r>
              <a:rPr lang="en-US" b="1" dirty="0" err="1" smtClean="0">
                <a:solidFill>
                  <a:schemeClr val="tx2"/>
                </a:solidFill>
                <a:latin typeface="Symbol" panose="05050102010706020507" pitchFamily="18" charset="2"/>
              </a:rPr>
              <a:t>f</a:t>
            </a:r>
            <a:r>
              <a:rPr lang="en-US" b="1" baseline="-25000" dirty="0" err="1" smtClean="0">
                <a:solidFill>
                  <a:schemeClr val="tx2"/>
                </a:solidFill>
                <a:latin typeface="Symbol" panose="05050102010706020507" pitchFamily="18" charset="2"/>
              </a:rPr>
              <a:t>B</a:t>
            </a:r>
            <a:endParaRPr lang="en-US" b="1" baseline="-25000" dirty="0">
              <a:solidFill>
                <a:schemeClr val="tx2"/>
              </a:solidFill>
              <a:latin typeface="Symbol" panose="05050102010706020507" pitchFamily="18" charset="2"/>
            </a:endParaRPr>
          </a:p>
        </p:txBody>
      </p:sp>
      <p:sp>
        <p:nvSpPr>
          <p:cNvPr id="21" name="TextBox 20"/>
          <p:cNvSpPr txBox="1"/>
          <p:nvPr/>
        </p:nvSpPr>
        <p:spPr>
          <a:xfrm>
            <a:off x="506250" y="3511826"/>
            <a:ext cx="410690" cy="369332"/>
          </a:xfrm>
          <a:prstGeom prst="rect">
            <a:avLst/>
          </a:prstGeom>
          <a:noFill/>
        </p:spPr>
        <p:txBody>
          <a:bodyPr wrap="none" rtlCol="0">
            <a:spAutoFit/>
          </a:bodyPr>
          <a:lstStyle/>
          <a:p>
            <a:pPr algn="ctr"/>
            <a:r>
              <a:rPr lang="en-US" b="1" dirty="0" smtClean="0">
                <a:solidFill>
                  <a:schemeClr val="tx2"/>
                </a:solidFill>
              </a:rPr>
              <a:t>n</a:t>
            </a:r>
            <a:r>
              <a:rPr lang="en-US" b="1" baseline="-25000" dirty="0" smtClean="0">
                <a:solidFill>
                  <a:schemeClr val="tx2"/>
                </a:solidFill>
              </a:rPr>
              <a:t>e</a:t>
            </a:r>
            <a:endParaRPr lang="en-US" b="1" baseline="-25000" dirty="0">
              <a:solidFill>
                <a:schemeClr val="tx2"/>
              </a:solidFill>
            </a:endParaRPr>
          </a:p>
        </p:txBody>
      </p:sp>
      <p:sp>
        <p:nvSpPr>
          <p:cNvPr id="22" name="TextBox 21"/>
          <p:cNvSpPr txBox="1"/>
          <p:nvPr/>
        </p:nvSpPr>
        <p:spPr>
          <a:xfrm>
            <a:off x="355568" y="4238622"/>
            <a:ext cx="561372" cy="369332"/>
          </a:xfrm>
          <a:prstGeom prst="rect">
            <a:avLst/>
          </a:prstGeom>
          <a:noFill/>
        </p:spPr>
        <p:txBody>
          <a:bodyPr wrap="none" rtlCol="0">
            <a:spAutoFit/>
          </a:bodyPr>
          <a:lstStyle/>
          <a:p>
            <a:pPr algn="ctr"/>
            <a:r>
              <a:rPr lang="en-US" b="1" dirty="0" err="1" smtClean="0">
                <a:solidFill>
                  <a:schemeClr val="tx2"/>
                </a:solidFill>
              </a:rPr>
              <a:t>v</a:t>
            </a:r>
            <a:r>
              <a:rPr lang="en-US" b="1" baseline="-25000" dirty="0" err="1" smtClean="0">
                <a:solidFill>
                  <a:schemeClr val="tx2"/>
                </a:solidFill>
              </a:rPr>
              <a:t>SW</a:t>
            </a:r>
            <a:endParaRPr lang="en-US" b="1" baseline="-25000" dirty="0">
              <a:solidFill>
                <a:schemeClr val="tx2"/>
              </a:solidFill>
            </a:endParaRPr>
          </a:p>
        </p:txBody>
      </p:sp>
      <p:sp>
        <p:nvSpPr>
          <p:cNvPr id="23" name="TextBox 22"/>
          <p:cNvSpPr txBox="1"/>
          <p:nvPr/>
        </p:nvSpPr>
        <p:spPr>
          <a:xfrm>
            <a:off x="336332" y="4895852"/>
            <a:ext cx="574196" cy="369332"/>
          </a:xfrm>
          <a:prstGeom prst="rect">
            <a:avLst/>
          </a:prstGeom>
          <a:noFill/>
        </p:spPr>
        <p:txBody>
          <a:bodyPr wrap="none" rtlCol="0">
            <a:spAutoFit/>
          </a:bodyPr>
          <a:lstStyle/>
          <a:p>
            <a:pPr algn="ctr"/>
            <a:r>
              <a:rPr lang="en-US" b="1" dirty="0" smtClean="0">
                <a:solidFill>
                  <a:schemeClr val="tx2"/>
                </a:solidFill>
              </a:rPr>
              <a:t>T</a:t>
            </a:r>
            <a:r>
              <a:rPr lang="en-US" b="1" baseline="-25000" dirty="0" smtClean="0">
                <a:solidFill>
                  <a:schemeClr val="tx2"/>
                </a:solidFill>
              </a:rPr>
              <a:t>SW</a:t>
            </a:r>
            <a:endParaRPr lang="en-US" b="1" baseline="-25000" dirty="0">
              <a:solidFill>
                <a:schemeClr val="tx2"/>
              </a:solidFill>
            </a:endParaRPr>
          </a:p>
        </p:txBody>
      </p:sp>
      <p:cxnSp>
        <p:nvCxnSpPr>
          <p:cNvPr id="11" name="Straight Arrow Connector 10"/>
          <p:cNvCxnSpPr/>
          <p:nvPr/>
        </p:nvCxnSpPr>
        <p:spPr>
          <a:xfrm>
            <a:off x="4552161" y="1686196"/>
            <a:ext cx="3296439" cy="0"/>
          </a:xfrm>
          <a:prstGeom prst="straightConnector1">
            <a:avLst/>
          </a:prstGeom>
          <a:ln w="381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848600" y="1575950"/>
            <a:ext cx="0" cy="2204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152317"/>
      </p:ext>
    </p:extLst>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p_20150317_1045-to-2045.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800" y="2337792"/>
            <a:ext cx="6629400" cy="4143375"/>
          </a:xfrm>
          <a:prstGeom prst="rect">
            <a:avLst/>
          </a:prstGeom>
        </p:spPr>
      </p:pic>
      <p:sp>
        <p:nvSpPr>
          <p:cNvPr id="4" name="TextBox 3"/>
          <p:cNvSpPr txBox="1"/>
          <p:nvPr/>
        </p:nvSpPr>
        <p:spPr>
          <a:xfrm>
            <a:off x="155575" y="1371600"/>
            <a:ext cx="8068734" cy="923330"/>
          </a:xfrm>
          <a:prstGeom prst="rect">
            <a:avLst/>
          </a:prstGeom>
          <a:noFill/>
        </p:spPr>
        <p:txBody>
          <a:bodyPr wrap="square" rtlCol="0">
            <a:spAutoFit/>
          </a:bodyPr>
          <a:lstStyle/>
          <a:p>
            <a:pPr algn="just"/>
            <a:r>
              <a:rPr lang="en-US" dirty="0" smtClean="0">
                <a:solidFill>
                  <a:schemeClr val="tx2"/>
                </a:solidFill>
              </a:rPr>
              <a:t>Just after 12:00 UT on Mar 17</a:t>
            </a:r>
            <a:r>
              <a:rPr lang="en-US" baseline="30000" dirty="0" smtClean="0">
                <a:solidFill>
                  <a:schemeClr val="tx2"/>
                </a:solidFill>
              </a:rPr>
              <a:t>th</a:t>
            </a:r>
            <a:r>
              <a:rPr lang="en-US" dirty="0" smtClean="0">
                <a:solidFill>
                  <a:schemeClr val="tx2"/>
                </a:solidFill>
              </a:rPr>
              <a:t> the GOES-13 spacecraft left the protective bubble of the magnetosphere and was exposed to interplanetary space. MAG fluctuations indicate crossing of the earth’s magnetopause. </a:t>
            </a:r>
            <a:endParaRPr lang="en-US" dirty="0">
              <a:solidFill>
                <a:schemeClr val="tx2"/>
              </a:solidFill>
            </a:endParaRPr>
          </a:p>
        </p:txBody>
      </p:sp>
      <p:sp>
        <p:nvSpPr>
          <p:cNvPr id="5"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Mission</a:t>
            </a:r>
            <a:endParaRPr lang="en-US" sz="3200" b="1" dirty="0" smtClean="0"/>
          </a:p>
          <a:p>
            <a:pPr fontAlgn="auto">
              <a:spcAft>
                <a:spcPts val="0"/>
              </a:spcAft>
            </a:pPr>
            <a:r>
              <a:rPr lang="en-US" sz="2800" b="1" dirty="0" smtClean="0"/>
              <a:t>Monitoring the Magnetopause Location</a:t>
            </a:r>
            <a:endParaRPr lang="en-US" sz="2800" dirty="0" smtClean="0"/>
          </a:p>
        </p:txBody>
      </p:sp>
    </p:spTree>
    <p:extLst>
      <p:ext uri="{BB962C8B-B14F-4D97-AF65-F5344CB8AC3E}">
        <p14:creationId xmlns:p14="http://schemas.microsoft.com/office/powerpoint/2010/main" val="1538004275"/>
      </p:ext>
    </p:extLst>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Mission</a:t>
            </a:r>
            <a:endParaRPr lang="en-US" sz="3200" b="1" dirty="0" smtClean="0"/>
          </a:p>
          <a:p>
            <a:pPr fontAlgn="auto">
              <a:spcAft>
                <a:spcPts val="0"/>
              </a:spcAft>
            </a:pPr>
            <a:r>
              <a:rPr lang="en-US" sz="2800" b="1" dirty="0" err="1" smtClean="0"/>
              <a:t>Ionospheric</a:t>
            </a:r>
            <a:r>
              <a:rPr lang="en-US" sz="2800" b="1" dirty="0"/>
              <a:t> </a:t>
            </a:r>
            <a:r>
              <a:rPr lang="en-US" sz="2800" b="1" dirty="0" smtClean="0"/>
              <a:t>Sounding – San Juan  </a:t>
            </a:r>
            <a:endParaRPr lang="en-US" sz="28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375917"/>
            <a:ext cx="7010400" cy="5257800"/>
          </a:xfrm>
          <a:prstGeom prst="rect">
            <a:avLst/>
          </a:prstGeom>
          <a:ln w="19050">
            <a:solidFill>
              <a:schemeClr val="tx2"/>
            </a:solidFill>
          </a:ln>
        </p:spPr>
      </p:pic>
      <p:sp>
        <p:nvSpPr>
          <p:cNvPr id="5" name="TextBox 4"/>
          <p:cNvSpPr txBox="1"/>
          <p:nvPr/>
        </p:nvSpPr>
        <p:spPr>
          <a:xfrm>
            <a:off x="4486275" y="5410200"/>
            <a:ext cx="1377300" cy="646331"/>
          </a:xfrm>
          <a:prstGeom prst="rect">
            <a:avLst/>
          </a:prstGeom>
          <a:solidFill>
            <a:schemeClr val="bg1"/>
          </a:solidFill>
          <a:ln>
            <a:solidFill>
              <a:schemeClr val="tx2"/>
            </a:solidFill>
          </a:ln>
        </p:spPr>
        <p:txBody>
          <a:bodyPr wrap="none" rtlCol="0">
            <a:spAutoFit/>
          </a:bodyPr>
          <a:lstStyle/>
          <a:p>
            <a:r>
              <a:rPr lang="en-US" dirty="0" err="1" smtClean="0">
                <a:solidFill>
                  <a:schemeClr val="tx2"/>
                </a:solidFill>
              </a:rPr>
              <a:t>Ionospheric</a:t>
            </a:r>
            <a:endParaRPr lang="en-US" dirty="0" smtClean="0">
              <a:solidFill>
                <a:schemeClr val="tx2"/>
              </a:solidFill>
            </a:endParaRPr>
          </a:p>
          <a:p>
            <a:r>
              <a:rPr lang="en-US" dirty="0" smtClean="0">
                <a:solidFill>
                  <a:schemeClr val="tx2"/>
                </a:solidFill>
              </a:rPr>
              <a:t>Dropout</a:t>
            </a:r>
            <a:endParaRPr lang="en-US" dirty="0">
              <a:solidFill>
                <a:schemeClr val="tx2"/>
              </a:solidFill>
            </a:endParaRPr>
          </a:p>
        </p:txBody>
      </p:sp>
      <p:cxnSp>
        <p:nvCxnSpPr>
          <p:cNvPr id="7" name="Straight Arrow Connector 6"/>
          <p:cNvCxnSpPr>
            <a:stCxn id="5" idx="0"/>
          </p:cNvCxnSpPr>
          <p:nvPr/>
        </p:nvCxnSpPr>
        <p:spPr>
          <a:xfrm flipV="1">
            <a:off x="5174925" y="4953000"/>
            <a:ext cx="387675" cy="457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038600" y="1828800"/>
            <a:ext cx="1608133" cy="646331"/>
          </a:xfrm>
          <a:prstGeom prst="rect">
            <a:avLst/>
          </a:prstGeom>
          <a:solidFill>
            <a:schemeClr val="bg1"/>
          </a:solidFill>
          <a:ln>
            <a:solidFill>
              <a:schemeClr val="tx2"/>
            </a:solidFill>
          </a:ln>
        </p:spPr>
        <p:txBody>
          <a:bodyPr wrap="none" rtlCol="0">
            <a:spAutoFit/>
          </a:bodyPr>
          <a:lstStyle/>
          <a:p>
            <a:pPr algn="r"/>
            <a:r>
              <a:rPr lang="en-US" dirty="0" err="1" smtClean="0">
                <a:solidFill>
                  <a:schemeClr val="tx2"/>
                </a:solidFill>
              </a:rPr>
              <a:t>Ionospheric</a:t>
            </a:r>
            <a:endParaRPr lang="en-US" dirty="0" smtClean="0">
              <a:solidFill>
                <a:schemeClr val="tx2"/>
              </a:solidFill>
            </a:endParaRPr>
          </a:p>
          <a:p>
            <a:pPr algn="r"/>
            <a:r>
              <a:rPr lang="en-US" dirty="0" smtClean="0">
                <a:solidFill>
                  <a:schemeClr val="tx2"/>
                </a:solidFill>
              </a:rPr>
              <a:t>Enhancement</a:t>
            </a:r>
            <a:endParaRPr lang="en-US" dirty="0">
              <a:solidFill>
                <a:schemeClr val="tx2"/>
              </a:solidFill>
            </a:endParaRPr>
          </a:p>
        </p:txBody>
      </p:sp>
      <p:cxnSp>
        <p:nvCxnSpPr>
          <p:cNvPr id="12" name="Straight Arrow Connector 11"/>
          <p:cNvCxnSpPr>
            <a:stCxn id="10" idx="3"/>
          </p:cNvCxnSpPr>
          <p:nvPr/>
        </p:nvCxnSpPr>
        <p:spPr>
          <a:xfrm flipV="1">
            <a:off x="5646733" y="1905000"/>
            <a:ext cx="449267" cy="24696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8781807"/>
      </p:ext>
    </p:extLst>
  </p:cSld>
  <p:clrMapOvr>
    <a:masterClrMapping/>
  </p:clrMapOvr>
  <p:transition spd="slow">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ustec_20150317.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8600" y="2438400"/>
            <a:ext cx="3839365" cy="3139548"/>
          </a:xfrm>
          <a:prstGeom prst="rect">
            <a:avLst/>
          </a:prstGeom>
        </p:spPr>
      </p:pic>
      <p:sp>
        <p:nvSpPr>
          <p:cNvPr id="5"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Mission</a:t>
            </a:r>
            <a:endParaRPr lang="en-US" sz="3200" b="1" dirty="0" smtClean="0"/>
          </a:p>
          <a:p>
            <a:pPr fontAlgn="auto">
              <a:spcAft>
                <a:spcPts val="0"/>
              </a:spcAft>
            </a:pPr>
            <a:r>
              <a:rPr lang="en-US" sz="2800" b="1" dirty="0" smtClean="0"/>
              <a:t>US Total Electron Content (US-TEC)  </a:t>
            </a:r>
            <a:endParaRPr lang="en-US" sz="2800" dirty="0" smtClean="0"/>
          </a:p>
        </p:txBody>
      </p:sp>
      <p:sp>
        <p:nvSpPr>
          <p:cNvPr id="6" name="TextBox 5"/>
          <p:cNvSpPr txBox="1"/>
          <p:nvPr/>
        </p:nvSpPr>
        <p:spPr>
          <a:xfrm>
            <a:off x="381000" y="1246197"/>
            <a:ext cx="7848600" cy="1000274"/>
          </a:xfrm>
          <a:prstGeom prst="rect">
            <a:avLst/>
          </a:prstGeom>
          <a:noFill/>
        </p:spPr>
        <p:txBody>
          <a:bodyPr wrap="square" rtlCol="0">
            <a:spAutoFit/>
          </a:bodyPr>
          <a:lstStyle/>
          <a:p>
            <a:r>
              <a:rPr lang="en-US" b="1" u="sng" dirty="0" smtClean="0">
                <a:solidFill>
                  <a:schemeClr val="tx2"/>
                </a:solidFill>
              </a:rPr>
              <a:t>Data </a:t>
            </a:r>
            <a:r>
              <a:rPr lang="en-US" b="1" u="sng" dirty="0">
                <a:solidFill>
                  <a:schemeClr val="tx2"/>
                </a:solidFill>
              </a:rPr>
              <a:t>D</a:t>
            </a:r>
            <a:r>
              <a:rPr lang="en-US" b="1" u="sng" dirty="0" smtClean="0">
                <a:solidFill>
                  <a:schemeClr val="tx2"/>
                </a:solidFill>
              </a:rPr>
              <a:t>riven Models of the Ionosphere:</a:t>
            </a:r>
          </a:p>
          <a:p>
            <a:pPr marL="342900" indent="-342900">
              <a:spcBef>
                <a:spcPts val="300"/>
              </a:spcBef>
              <a:buAutoNum type="arabicPeriod"/>
            </a:pPr>
            <a:r>
              <a:rPr lang="en-US" b="1" dirty="0" err="1">
                <a:solidFill>
                  <a:schemeClr val="tx2"/>
                </a:solidFill>
              </a:rPr>
              <a:t>I</a:t>
            </a:r>
            <a:r>
              <a:rPr lang="en-US" b="1" dirty="0" err="1" smtClean="0">
                <a:solidFill>
                  <a:schemeClr val="tx2"/>
                </a:solidFill>
              </a:rPr>
              <a:t>onospheric</a:t>
            </a:r>
            <a:r>
              <a:rPr lang="en-US" b="1" dirty="0" smtClean="0">
                <a:solidFill>
                  <a:schemeClr val="tx2"/>
                </a:solidFill>
              </a:rPr>
              <a:t> density gradients are interesting but not striking</a:t>
            </a:r>
          </a:p>
          <a:p>
            <a:pPr marL="342900" indent="-342900">
              <a:spcBef>
                <a:spcPts val="300"/>
              </a:spcBef>
              <a:buAutoNum type="arabicPeriod"/>
            </a:pPr>
            <a:r>
              <a:rPr lang="en-US" b="1" dirty="0" smtClean="0">
                <a:solidFill>
                  <a:schemeClr val="tx2"/>
                </a:solidFill>
              </a:rPr>
              <a:t>Modest increase in </a:t>
            </a:r>
            <a:r>
              <a:rPr lang="en-US" b="1" dirty="0" err="1" smtClean="0">
                <a:solidFill>
                  <a:schemeClr val="tx2"/>
                </a:solidFill>
              </a:rPr>
              <a:t>radiowave</a:t>
            </a:r>
            <a:r>
              <a:rPr lang="en-US" b="1" dirty="0" smtClean="0">
                <a:solidFill>
                  <a:schemeClr val="tx2"/>
                </a:solidFill>
              </a:rPr>
              <a:t> absorption for HF users</a:t>
            </a:r>
            <a:endParaRPr lang="en-US" b="1" dirty="0">
              <a:solidFill>
                <a:schemeClr val="tx2"/>
              </a:solidFill>
            </a:endParaRPr>
          </a:p>
        </p:txBody>
      </p:sp>
      <p:pic>
        <p:nvPicPr>
          <p:cNvPr id="3" name="drap_n-pole_20150317.gif">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755576" y="2438400"/>
            <a:ext cx="3474024" cy="3062288"/>
          </a:xfrm>
          <a:prstGeom prst="rect">
            <a:avLst/>
          </a:prstGeom>
        </p:spPr>
      </p:pic>
    </p:spTree>
    <p:extLst>
      <p:ext uri="{BB962C8B-B14F-4D97-AF65-F5344CB8AC3E}">
        <p14:creationId xmlns:p14="http://schemas.microsoft.com/office/powerpoint/2010/main" val="2682022804"/>
      </p:ext>
    </p:extLst>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391244" y="76200"/>
            <a:ext cx="70669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Mission</a:t>
            </a:r>
            <a:endParaRPr lang="en-US" sz="3200" b="1" dirty="0" smtClean="0"/>
          </a:p>
          <a:p>
            <a:pPr fontAlgn="auto">
              <a:spcAft>
                <a:spcPts val="0"/>
              </a:spcAft>
            </a:pPr>
            <a:r>
              <a:rPr lang="en-US" sz="2800" b="1" dirty="0" smtClean="0"/>
              <a:t>Abstract </a:t>
            </a:r>
            <a:r>
              <a:rPr lang="en-US" sz="2800" dirty="0" smtClean="0"/>
              <a:t> </a:t>
            </a:r>
          </a:p>
        </p:txBody>
      </p:sp>
      <p:sp>
        <p:nvSpPr>
          <p:cNvPr id="8" name="TextBox 7"/>
          <p:cNvSpPr txBox="1"/>
          <p:nvPr/>
        </p:nvSpPr>
        <p:spPr>
          <a:xfrm>
            <a:off x="381000" y="1496561"/>
            <a:ext cx="7467600" cy="4675639"/>
          </a:xfrm>
          <a:prstGeom prst="rect">
            <a:avLst/>
          </a:prstGeom>
          <a:noFill/>
        </p:spPr>
        <p:txBody>
          <a:bodyPr wrap="square" rtlCol="0">
            <a:spAutoFit/>
          </a:bodyPr>
          <a:lstStyle/>
          <a:p>
            <a:pPr algn="just">
              <a:lnSpc>
                <a:spcPct val="110000"/>
              </a:lnSpc>
            </a:pPr>
            <a:r>
              <a:rPr lang="en-US" sz="1600" b="1" dirty="0">
                <a:solidFill>
                  <a:schemeClr val="tx2"/>
                </a:solidFill>
              </a:rPr>
              <a:t>Space weather</a:t>
            </a:r>
            <a:r>
              <a:rPr lang="en-US" sz="1600" dirty="0">
                <a:solidFill>
                  <a:schemeClr val="tx2"/>
                </a:solidFill>
              </a:rPr>
              <a:t> refers to the variable conditions on the sun, throughout space, and in the earth’s magnetic field and upper atmosphere that can influence the performance of space-borne and ground-based technological systems and endanger human life or health. Since 1974 the GOES system of spacecraft has been NOAA’s sentinel in geostationary orbit, continuously monitoring the near-earth and solar environments for hazardous space weather.  These data are used within the National Weather Service’s Space Weather Prediction Center (SWPC) to assess the near-earth status of space weather and to issue, when necessary, space weather alerts, watches and warnings. The GOES-R space environmental sensors are an evolutionary improvement in capability for monitoring and forecasting space weather. However it is perhaps more appropriate to view the contributions of GOES-R within the context of NOAA’s overall space weather program. In this talk I will discuss the GOES-R space weather mission using the “real world” scenario of the severe geomagnetic storm that occurred last week on Saint Patrick’s Day and illustrating how various assets, including GOES, are used to better understand the drivers and consequences of space weather.</a:t>
            </a:r>
          </a:p>
        </p:txBody>
      </p:sp>
    </p:spTree>
    <p:extLst>
      <p:ext uri="{BB962C8B-B14F-4D97-AF65-F5344CB8AC3E}">
        <p14:creationId xmlns:p14="http://schemas.microsoft.com/office/powerpoint/2010/main" val="2164717247"/>
      </p:ext>
    </p:extLst>
  </p:cSld>
  <p:clrMapOvr>
    <a:masterClrMapping/>
  </p:clrMapOvr>
  <p:transition spd="slow">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Mission</a:t>
            </a:r>
            <a:endParaRPr lang="en-US" sz="3200" b="1" dirty="0" smtClean="0"/>
          </a:p>
          <a:p>
            <a:pPr fontAlgn="auto">
              <a:spcAft>
                <a:spcPts val="0"/>
              </a:spcAft>
            </a:pPr>
            <a:r>
              <a:rPr lang="en-US" sz="2800" b="1" dirty="0" smtClean="0"/>
              <a:t>Concluding Thoughts  </a:t>
            </a:r>
            <a:endParaRPr lang="en-US" sz="2800" dirty="0" smtClean="0"/>
          </a:p>
        </p:txBody>
      </p:sp>
      <p:sp>
        <p:nvSpPr>
          <p:cNvPr id="5" name="TextBox 4"/>
          <p:cNvSpPr txBox="1"/>
          <p:nvPr/>
        </p:nvSpPr>
        <p:spPr>
          <a:xfrm>
            <a:off x="3886200" y="1477906"/>
            <a:ext cx="3965411" cy="2215991"/>
          </a:xfrm>
          <a:prstGeom prst="rect">
            <a:avLst/>
          </a:prstGeom>
          <a:noFill/>
        </p:spPr>
        <p:txBody>
          <a:bodyPr wrap="square" rtlCol="0">
            <a:spAutoFit/>
          </a:bodyPr>
          <a:lstStyle/>
          <a:p>
            <a:pPr algn="just"/>
            <a:r>
              <a:rPr lang="en-US" dirty="0" smtClean="0">
                <a:solidFill>
                  <a:schemeClr val="tx2"/>
                </a:solidFill>
              </a:rPr>
              <a:t>Today’s Technology </a:t>
            </a:r>
            <a:r>
              <a:rPr lang="en-US" dirty="0">
                <a:solidFill>
                  <a:schemeClr val="tx2"/>
                </a:solidFill>
              </a:rPr>
              <a:t>I</a:t>
            </a:r>
            <a:r>
              <a:rPr lang="en-US" dirty="0" smtClean="0">
                <a:solidFill>
                  <a:schemeClr val="tx2"/>
                </a:solidFill>
              </a:rPr>
              <a:t>nfrastructure is </a:t>
            </a:r>
            <a:r>
              <a:rPr lang="en-US" dirty="0">
                <a:solidFill>
                  <a:schemeClr val="tx2"/>
                </a:solidFill>
              </a:rPr>
              <a:t>V</a:t>
            </a:r>
            <a:r>
              <a:rPr lang="en-US" dirty="0" smtClean="0">
                <a:solidFill>
                  <a:schemeClr val="tx2"/>
                </a:solidFill>
              </a:rPr>
              <a:t>ulnerable to Space Weather (</a:t>
            </a:r>
            <a:r>
              <a:rPr lang="en-US" dirty="0" err="1" smtClean="0">
                <a:solidFill>
                  <a:schemeClr val="tx2"/>
                </a:solidFill>
              </a:rPr>
              <a:t>SWx</a:t>
            </a:r>
            <a:r>
              <a:rPr lang="en-US" dirty="0" smtClean="0">
                <a:solidFill>
                  <a:schemeClr val="tx2"/>
                </a:solidFill>
              </a:rPr>
              <a:t>)</a:t>
            </a:r>
          </a:p>
          <a:p>
            <a:pPr marL="228600" lvl="1" indent="-228600" algn="just">
              <a:spcBef>
                <a:spcPts val="600"/>
              </a:spcBef>
              <a:buFont typeface="Arial" panose="020B0604020202020204" pitchFamily="34" charset="0"/>
              <a:buChar char="•"/>
            </a:pPr>
            <a:r>
              <a:rPr lang="en-US" sz="1600" dirty="0" smtClean="0">
                <a:solidFill>
                  <a:schemeClr val="tx2"/>
                </a:solidFill>
              </a:rPr>
              <a:t>Satellite Systems (Galaxy-15)</a:t>
            </a:r>
          </a:p>
          <a:p>
            <a:pPr marL="228600" lvl="1" indent="-228600" algn="just">
              <a:spcBef>
                <a:spcPts val="600"/>
              </a:spcBef>
              <a:buFont typeface="Arial" panose="020B0604020202020204" pitchFamily="34" charset="0"/>
              <a:buChar char="•"/>
            </a:pPr>
            <a:r>
              <a:rPr lang="en-US" sz="1600" dirty="0" smtClean="0">
                <a:solidFill>
                  <a:schemeClr val="tx2"/>
                </a:solidFill>
              </a:rPr>
              <a:t>Power Grids (March 1989)</a:t>
            </a:r>
          </a:p>
          <a:p>
            <a:pPr marL="228600" lvl="1" indent="-228600" algn="just">
              <a:spcBef>
                <a:spcPts val="600"/>
              </a:spcBef>
              <a:buFont typeface="Arial" panose="020B0604020202020204" pitchFamily="34" charset="0"/>
              <a:buChar char="•"/>
            </a:pPr>
            <a:r>
              <a:rPr lang="en-US" sz="1600" dirty="0" smtClean="0">
                <a:solidFill>
                  <a:schemeClr val="tx2"/>
                </a:solidFill>
              </a:rPr>
              <a:t>Manned Spaceflight (EVA)</a:t>
            </a:r>
          </a:p>
          <a:p>
            <a:pPr marL="228600" lvl="1" indent="-228600" algn="just">
              <a:spcBef>
                <a:spcPts val="600"/>
              </a:spcBef>
              <a:buFont typeface="Arial" panose="020B0604020202020204" pitchFamily="34" charset="0"/>
              <a:buChar char="•"/>
            </a:pPr>
            <a:r>
              <a:rPr lang="en-US" sz="1600" dirty="0" smtClean="0">
                <a:solidFill>
                  <a:schemeClr val="tx2"/>
                </a:solidFill>
              </a:rPr>
              <a:t>Radio </a:t>
            </a:r>
            <a:r>
              <a:rPr lang="en-US" sz="1600" dirty="0" smtClean="0">
                <a:solidFill>
                  <a:schemeClr val="tx2"/>
                </a:solidFill>
              </a:rPr>
              <a:t>Communications </a:t>
            </a:r>
            <a:r>
              <a:rPr lang="en-US" sz="1600" dirty="0" smtClean="0">
                <a:solidFill>
                  <a:schemeClr val="tx2"/>
                </a:solidFill>
              </a:rPr>
              <a:t>(Polar Flights)</a:t>
            </a:r>
          </a:p>
          <a:p>
            <a:pPr algn="just"/>
            <a:endParaRPr lang="en-US" dirty="0">
              <a:solidFill>
                <a:schemeClr val="tx2"/>
              </a:solidFill>
            </a:endParaRPr>
          </a:p>
        </p:txBody>
      </p:sp>
      <p:pic>
        <p:nvPicPr>
          <p:cNvPr id="6" name="Picture 6" descr="http://i.stack.imgur.com/EPIBu.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481969"/>
            <a:ext cx="3276600" cy="22078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goes-r.gov/images/Logo/Color/m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3395" y="3916306"/>
            <a:ext cx="3898216" cy="24844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4189057"/>
            <a:ext cx="3276600" cy="1938992"/>
          </a:xfrm>
          <a:prstGeom prst="rect">
            <a:avLst/>
          </a:prstGeom>
          <a:noFill/>
        </p:spPr>
        <p:txBody>
          <a:bodyPr wrap="square" rtlCol="0">
            <a:spAutoFit/>
          </a:bodyPr>
          <a:lstStyle/>
          <a:p>
            <a:pPr algn="just"/>
            <a:r>
              <a:rPr lang="en-US" dirty="0" smtClean="0">
                <a:solidFill>
                  <a:schemeClr val="tx2"/>
                </a:solidFill>
              </a:rPr>
              <a:t>GOES-R is a Key Component of NOAA’s </a:t>
            </a:r>
            <a:r>
              <a:rPr lang="en-US" dirty="0" err="1" smtClean="0">
                <a:solidFill>
                  <a:schemeClr val="tx2"/>
                </a:solidFill>
              </a:rPr>
              <a:t>SWx</a:t>
            </a:r>
            <a:r>
              <a:rPr lang="en-US" dirty="0" smtClean="0">
                <a:solidFill>
                  <a:schemeClr val="tx2"/>
                </a:solidFill>
              </a:rPr>
              <a:t> Program</a:t>
            </a:r>
          </a:p>
          <a:p>
            <a:pPr marL="228600" lvl="1" indent="-228600" algn="just">
              <a:spcBef>
                <a:spcPts val="600"/>
              </a:spcBef>
              <a:buFont typeface="Arial" panose="020B0604020202020204" pitchFamily="34" charset="0"/>
              <a:buChar char="•"/>
            </a:pPr>
            <a:r>
              <a:rPr lang="en-US" sz="1600" dirty="0" smtClean="0">
                <a:solidFill>
                  <a:schemeClr val="tx2"/>
                </a:solidFill>
              </a:rPr>
              <a:t>Continuing a 40-year Tradition</a:t>
            </a:r>
          </a:p>
          <a:p>
            <a:pPr marL="228600" lvl="1" indent="-228600" algn="just">
              <a:spcBef>
                <a:spcPts val="600"/>
              </a:spcBef>
              <a:buFont typeface="Arial" panose="020B0604020202020204" pitchFamily="34" charset="0"/>
              <a:buChar char="•"/>
            </a:pPr>
            <a:r>
              <a:rPr lang="en-US" sz="1600" dirty="0" smtClean="0">
                <a:solidFill>
                  <a:schemeClr val="tx2"/>
                </a:solidFill>
              </a:rPr>
              <a:t>In-situ / Remote Sensing</a:t>
            </a:r>
          </a:p>
          <a:p>
            <a:pPr marL="228600" lvl="1" indent="-228600" algn="just">
              <a:spcBef>
                <a:spcPts val="600"/>
              </a:spcBef>
              <a:buFont typeface="Arial" panose="020B0604020202020204" pitchFamily="34" charset="0"/>
              <a:buChar char="•"/>
            </a:pPr>
            <a:r>
              <a:rPr lang="en-US" sz="1600" dirty="0" smtClean="0">
                <a:solidFill>
                  <a:schemeClr val="tx2"/>
                </a:solidFill>
              </a:rPr>
              <a:t>Improved Sensors/Capabilities</a:t>
            </a:r>
          </a:p>
          <a:p>
            <a:pPr marL="228600" lvl="1" indent="-228600" algn="just">
              <a:spcBef>
                <a:spcPts val="600"/>
              </a:spcBef>
              <a:buFont typeface="Arial" panose="020B0604020202020204" pitchFamily="34" charset="0"/>
              <a:buChar char="•"/>
            </a:pPr>
            <a:r>
              <a:rPr lang="en-US" sz="1600" dirty="0" smtClean="0">
                <a:solidFill>
                  <a:schemeClr val="tx2"/>
                </a:solidFill>
              </a:rPr>
              <a:t>Launch – 2QFY1</a:t>
            </a:r>
            <a:r>
              <a:rPr lang="en-US" sz="1600" dirty="0">
                <a:solidFill>
                  <a:schemeClr val="tx2"/>
                </a:solidFill>
              </a:rPr>
              <a:t>6</a:t>
            </a:r>
            <a:endParaRPr lang="en-US" sz="1600" dirty="0" smtClean="0">
              <a:solidFill>
                <a:schemeClr val="tx2"/>
              </a:solidFill>
            </a:endParaRPr>
          </a:p>
        </p:txBody>
      </p:sp>
    </p:spTree>
    <p:extLst>
      <p:ext uri="{BB962C8B-B14F-4D97-AF65-F5344CB8AC3E}">
        <p14:creationId xmlns:p14="http://schemas.microsoft.com/office/powerpoint/2010/main" val="1033378838"/>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https://www.nasa.gov/sites/default/files/images/517890main_Earth-Magnetosphe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1561039"/>
            <a:ext cx="7620000" cy="484822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2564658" y="1527701"/>
            <a:ext cx="788142" cy="23584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16672" y="1221161"/>
            <a:ext cx="3894015" cy="338554"/>
          </a:xfrm>
          <a:prstGeom prst="rect">
            <a:avLst/>
          </a:prstGeom>
          <a:noFill/>
        </p:spPr>
        <p:txBody>
          <a:bodyPr wrap="none" rtlCol="0">
            <a:spAutoFit/>
          </a:bodyPr>
          <a:lstStyle/>
          <a:p>
            <a:r>
              <a:rPr lang="en-US" sz="1600" b="1" dirty="0" smtClean="0">
                <a:solidFill>
                  <a:schemeClr val="tx2"/>
                </a:solidFill>
              </a:rPr>
              <a:t>GOES-R Spacecraft Location (~6.6 R</a:t>
            </a:r>
            <a:r>
              <a:rPr lang="en-US" sz="1600" b="1" baseline="-25000" dirty="0" smtClean="0">
                <a:solidFill>
                  <a:schemeClr val="tx2"/>
                </a:solidFill>
              </a:rPr>
              <a:t>e</a:t>
            </a:r>
            <a:r>
              <a:rPr lang="en-US" sz="1600" b="1" dirty="0" smtClean="0">
                <a:solidFill>
                  <a:schemeClr val="tx2"/>
                </a:solidFill>
              </a:rPr>
              <a:t>)</a:t>
            </a:r>
            <a:endParaRPr lang="en-US" sz="1600" b="1" dirty="0">
              <a:solidFill>
                <a:schemeClr val="tx2"/>
              </a:solidFill>
            </a:endParaRPr>
          </a:p>
        </p:txBody>
      </p:sp>
      <p:sp>
        <p:nvSpPr>
          <p:cNvPr id="8" name="Oval 7"/>
          <p:cNvSpPr/>
          <p:nvPr/>
        </p:nvSpPr>
        <p:spPr>
          <a:xfrm>
            <a:off x="3319462" y="3917157"/>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01865" y="6480201"/>
            <a:ext cx="6840334" cy="369332"/>
          </a:xfrm>
          <a:prstGeom prst="rect">
            <a:avLst/>
          </a:prstGeom>
          <a:noFill/>
        </p:spPr>
        <p:txBody>
          <a:bodyPr wrap="none" rtlCol="0">
            <a:spAutoFit/>
          </a:bodyPr>
          <a:lstStyle/>
          <a:p>
            <a:pPr algn="r"/>
            <a:r>
              <a:rPr lang="en-US" dirty="0" smtClean="0">
                <a:solidFill>
                  <a:schemeClr val="tx2"/>
                </a:solidFill>
              </a:rPr>
              <a:t>Distance to L1 (DSCOVR): 240 R</a:t>
            </a:r>
            <a:r>
              <a:rPr lang="en-US" baseline="-25000" dirty="0" smtClean="0">
                <a:solidFill>
                  <a:schemeClr val="tx2"/>
                </a:solidFill>
              </a:rPr>
              <a:t>e</a:t>
            </a:r>
            <a:r>
              <a:rPr lang="en-US" dirty="0" smtClean="0">
                <a:solidFill>
                  <a:schemeClr val="tx2"/>
                </a:solidFill>
              </a:rPr>
              <a:t>  /  Distance to sun: 23,481 R</a:t>
            </a:r>
            <a:r>
              <a:rPr lang="en-US" baseline="-25000" dirty="0" smtClean="0">
                <a:solidFill>
                  <a:schemeClr val="tx2"/>
                </a:solidFill>
              </a:rPr>
              <a:t>e</a:t>
            </a:r>
            <a:endParaRPr lang="en-US" baseline="-25000" dirty="0">
              <a:solidFill>
                <a:schemeClr val="tx2"/>
              </a:solidFill>
            </a:endParaRPr>
          </a:p>
        </p:txBody>
      </p:sp>
      <p:sp>
        <p:nvSpPr>
          <p:cNvPr id="19" name="Right Arrow 18"/>
          <p:cNvSpPr/>
          <p:nvPr/>
        </p:nvSpPr>
        <p:spPr>
          <a:xfrm flipH="1">
            <a:off x="369954" y="6549768"/>
            <a:ext cx="372118" cy="2301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Mission</a:t>
            </a:r>
            <a:endParaRPr lang="en-US" sz="3200" b="1" dirty="0" smtClean="0"/>
          </a:p>
          <a:p>
            <a:pPr fontAlgn="auto">
              <a:spcAft>
                <a:spcPts val="0"/>
              </a:spcAft>
            </a:pPr>
            <a:r>
              <a:rPr lang="en-US" sz="2800" b="1" dirty="0" smtClean="0"/>
              <a:t>GOES-R is Located within the Magnetosphere</a:t>
            </a:r>
            <a:endParaRPr lang="en-US" sz="2800" dirty="0" smtClean="0"/>
          </a:p>
        </p:txBody>
      </p:sp>
    </p:spTree>
    <p:extLst>
      <p:ext uri="{BB962C8B-B14F-4D97-AF65-F5344CB8AC3E}">
        <p14:creationId xmlns:p14="http://schemas.microsoft.com/office/powerpoint/2010/main" val="377595887"/>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391244" y="76200"/>
            <a:ext cx="70669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Mission</a:t>
            </a:r>
            <a:endParaRPr lang="en-US" sz="3200" b="1" dirty="0" smtClean="0"/>
          </a:p>
          <a:p>
            <a:pPr fontAlgn="auto">
              <a:spcAft>
                <a:spcPts val="0"/>
              </a:spcAft>
            </a:pPr>
            <a:r>
              <a:rPr lang="en-US" sz="2800" b="1" dirty="0" smtClean="0"/>
              <a:t>GOES - Maintaining a Long-term Record of </a:t>
            </a:r>
            <a:r>
              <a:rPr lang="en-US" sz="2800" b="1" dirty="0" err="1" smtClean="0"/>
              <a:t>SWx</a:t>
            </a:r>
            <a:r>
              <a:rPr lang="en-US" sz="2800" b="1" dirty="0" smtClean="0"/>
              <a:t> </a:t>
            </a:r>
            <a:r>
              <a:rPr lang="en-US" sz="2800" dirty="0" smtClean="0"/>
              <a:t> </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83" y="1299557"/>
            <a:ext cx="7996881" cy="4129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4684" y="5615474"/>
            <a:ext cx="5726679" cy="1116398"/>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2293515"/>
      </p:ext>
    </p:extLst>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Mission</a:t>
            </a:r>
            <a:endParaRPr lang="en-US" sz="3200" b="1" dirty="0" smtClean="0"/>
          </a:p>
          <a:p>
            <a:pPr fontAlgn="auto">
              <a:spcAft>
                <a:spcPts val="0"/>
              </a:spcAft>
            </a:pPr>
            <a:r>
              <a:rPr lang="en-US" sz="2800" b="1" dirty="0" smtClean="0"/>
              <a:t>Sensor Overview – SEISS/SUVI/EXIS/MAG </a:t>
            </a:r>
            <a:r>
              <a:rPr lang="en-US" sz="2800" dirty="0" smtClean="0"/>
              <a:t> </a:t>
            </a:r>
          </a:p>
        </p:txBody>
      </p:sp>
      <p:sp>
        <p:nvSpPr>
          <p:cNvPr id="6" name="AutoShape 4" descr="data:image/png;base64,iVBORw0KGgoAAAANSUhEUgAAAPsAAADJCAMAAADSHrQyAAAC2VBMVEUA//8IjAgAzv8Axv8A9/8A7/8Ae/8AhP8A5/8AlP8AUv8AnP8Ac/8Aa/8AWv8AjP8Apf8A3v8ASv8AY/8A1v8ArP8AtP8Avf8AcP8AaP//AAAAYP8AVv8ATv8Agf8Aif8Aof8AmP8AQf8HrGm8I42hMqr//60A4P8Ap/93zc2xmZkA2f/aY2PFgoIAyf8A6P8s9fXmT09M5+eVtbVk2tq+i4vWrQAAkP/vPT1t1NSiqakAwf+snp7RcnKAxsYAuv/Ke3v6HByQubnrRUUA4eWrs67zMjLuEz/ChYXVa2umpaXGNoDcYGD4IyPkU1PPz6s/VWY+tb0cudpv39Ty5qSNa2u9vaaDhYtUV1txR0lkW1tmoKB+jIyCpaWKOzv8/LaNIyV9QklUgIbX16QZrq4zj3MswN4BxaYfm4U4oW8vfoIMzXUof3Atp7ImolkSaVeHXF4eqLslfUNOaGZIc0E4iFpEaE89mkUsm8EwiD8yeVYLtKojhH0LxMa17Nt3gpIAydiThol0i4R1fJZnlnJHeY9kc5M5aWI9PkQ0uou03dZKUlIYvKaKjobK2NOh5ei6tpV6pLVrKSmt4+9gjXxugIuxxbMwZmCq083d/9+0ya/OxZBn3u94rJOu17i2tL2bpcFyc2ybnYskkMdisrJTPDyY3csR1bknlrEM6cwjrZAc8uIjnppLkEFhfh8AexehUVhEcwCNeXJQp9YCx4ywQ0OBRcXeIF5qT9ajRqdaWuDBN4apP6LmFk6GOcLSI291Nc9YOuF5WcyScLfUQ22OdLunaaPDTIRfgN10jc/bQ2K0aJaGXMG1R5VzctClWqXcnQbZhifucQDChjjcVie0qVnRbjXneQC+oj6xr2vLhjPjWyuckWXHskDmjwC0bFNhldynikPOnAz3VgDAeEltq8y1kHAhxC9/pWNltnVB1WEmNFmSx5F/555nTh8k/7zDaIRzoc8A42ZIoDpmAAASAUlEQVR4nO1c+0MTV76fraGlS32gCHp83ypBEIkhBBIQCAQowUgTjEjUdldisGi6pNYaG4JD93p3YYOPrXK1FSpqScCoVLrim6JUfAu+iu3qqlu6be/de3X/gntmQpRMeARmzmR64fNDziPnfL/nM9/vnOfMYNgIhiV4wxfDmrvf8MWw5u7PbUThuH8UItmc5/5E3ClEJBsL5BT4e3E+n98jPVcsFt9HpIxj3CHVu/dT+IHPLwD//hOxWM/vv9YQgQVxCRFd0MzidPGTBysPRgRFkHl3xQ9eQqONY9x/ILh/Q/zcEd/dXhUYERQY9NH3iLRhL3EK9yHrztvw5+Hf4E97e9ft9s6H977XI1HGMe5zlz9+Ar4jaHeIO8Xtt+903BPfE//dHqQPYl4ZNopbmD9fn7jibuetOx1PiAtwS3z7Xof4Tvjd75/s339wPvyfQV1c405g/vxR+q79f33Seefbh+LOdtDxXfutjgdi8e1vOu/vUM+fzxR/LISriFc37lOvePjtdx3ib755+FD8RPx9B7wZbn27YkcXMxq4yx2yjw95cOsJvPNvdXX+Hd7+t9qJn47Hj8WP45mQjwVzGUlPW6vu3flhVFJX5r128R1i8PuuXSx+8DiJCenc5h4Mgid2tj9KCk5KSmrs2t72sFMsg4Og+K/McJ/IYQRfuRq8Uiw+8Dw9rvHZ3yKh8TsYEc9l7sGPoNl3PP7BPTN4YlfXI0bkY+M4i7Bx4OuwceMaJ/b2FxPgMPeJV9p6oc0gsACuYubXALEG7nIPkF1CrAB7laMIaGsLQKyCs9wvAeQqsLHcRGzGhVjUOjjKPfYmQE59LPYKNwFuoNfBTe4zQNsM9FqwlzmI6aeVbKjhJPeXAStasNc4CHCdFTXYJK4BUs96jRVN2GiOYdIpkDWJHVXYZE5h9OgscHw0S8qwCVzC5BPpgD1t2BTuYMKEJnCGRX3YGK5gyoks0MSqRmwqBwDbceIMkDVPHcOqWuzXHMC5JgBmt0ydyrJabJoPQTRg6jno6nNaYIx19dh432HaV6ebATg7p2Wab/T7kPs55dnmc1/5Tv947N98g3NNsoyvYDi+Zc7s3tDCQht8YveWOaDJafDZZzMyZs/xRHOGrAl5M9jnPq2lGWSQzKfNOfvV+D7u9Wnjz4BziFvCej//62bQfI6MtWSc6bdgi7IZbd/P9vh+DjQ7x/GpJ8CJAQb0qVnpLSjbwvK8rgkcd0bGzAYDT+LGHAfH0U31xrA6n5/S1OyKzc441fOPvmoQ5JGBzXXchKYsV2z22Re5x7OmgBNTpmT0WgeSR9YeFtfvk5uyJndHz55xxSYfJzKJ1KkJEzJ6qXQc3YKevX2b0U3Nrg0Z5UlX7Pypa+dfFDnVW7XTMlT7OKzt101qanZtwylPumKTwCm3vblJWU0ee3WTwHlETWJrn/a108AVVZ50bcOC1zw2ZM97Vj15FtG2LVv789eAKyY7+bIzcl55qpeC54FHFjiPpk1sncu4Tlqmnz453Rm51sfhy3mPnGtgOpI2scN9uvJ6N+PTN7sjWX2dO02/dpZCdXr6dSTkseksYEZT6wxn5HRbd+R6Rp+lX7n2CiXjBkDSLDbOoCH1sc7IzQzn0fKMa01j+yl/g3IAPaPtOoojaWwGcsS2tcaSkbE3ZK4I6K/C2AtZYylZ/ZYfKtA/cxI7Frhi4BL5IEnsJXCj3ydKYsfGuv8fe7MNwSMoWCxivBoLbrxKRl5V3iQjsy505/RT6XqrWwkoBEHT0D9jBm7MIsNZyptkJOCC7NKsgSrNuklJt7UNWGfQwGahRcCV1pnOiPJiABHOvCCbFeBFvQD3QjPBJS9qDQ6Inymd2do60xlRXiQjkLp3NS+1ugu6cGUms00LCMBmokTY161hZGSc8iIZCbsg87ZqKyWtvDSOyaZBIH2GfOLXgHzUPSxMeXFizwxvEBbmVjLssvdVvQTK9yaCL4PLzlj6xWAy46qMhrTWC8FMtOoFEHInqDspu6hfGRT1YNll9wzAVMu6gfI9KXCZfJ0p6erVEDK8Ihtc/UeX3ZJJV58y8nrUc6DjHnLFSTnkajoRJAUPljqsQ+EKHjFKHktChPjWK/EhRHg1jghDkoAsKWRwIkKSnsW7iXwG4gcpol+geid01FXlKCKMv5xOvL8ZHwKUgxeSBJLchcZdZuRl0G4geg96PjQRGTY6w3jwdChi4uPd088A3Yb1BBruBHXiTW1IvZF8aR08fWlogtzf934pdYhyegWa7x7MB/vIEFJ3Jp8O8bMF+566pxuVtNrlDiTcI1r3EVyDIHWSM3gaMVRRlIsW1PqMuY8/oPjOCT9zcSAMItRATXymBVLnD1lWBCWtBnRa5g4E3ANj0gmu3dQjguhQh1C70Q/MfBpIq3U9gEUwDX4XiAiEgR7o+TCA1P1pSAuMAPrAnukgoA7ss/TgwPg3nQjqfBgQ1GEQAZ5G0ZOnd/+ik3/MAqa+8ITxmYU/H+ij+PwoPRn4B4JkP3+aEv393ZPKHVH0JLrA9DfceKn7/Pz9/faCvTCI4hPUaSKqS+/2ATt4WWnLdAKLYhJ+vORFPBgQ1GHgDyJ5frRl7gU8dx2ZO2gLJcHsNxt5yYt58BdSJ4IogjoCRMmYEcvod0qxyFQoDxMBESFWDiLRfAUVWxzDiGAmW4dJgPA5dUzIHHWJiJIGjIhl9Du/6UL4IwRSIi4AbzAmVwAoGQtjGJPNEFKJFglBAhEXQKszByElLQACBqUzgDcWY4ioeyJmAVLxgwVJHVuQSvwyT30RJS1LZFgBHcSQ1BXpxK8ARDMtPjnFPZ1I7QJ8CGd3lKh0xtE6PAnmL++QISM6dyGYixHUk1lQyB3Dd1MPx5BRT6T2blwxPNntCgHR/whAykClh6iDkuaI4d8gOnchaQgBkLClNS6cLU39QEGOa90Ozxp1OHdmTVXfbZARv6QVEsnODhGk1LlcnM8nOCJAzDhJ6ikoqWOiOEqGAFDnuiyDpO7s4dFS7wVSH3s9yTfdJ9R9Pc6RAzvp8DEyEWplkkxKhk8NH0mwJqnPk7GgbiG1u0M1mfACMUT3Q1JfyAZ1T0T7zPAKYunS3cOzs5kgpWY4twvYB9nFszC49UAklXy0b3ZwSOoJxDSbxR7eg2mqL7buREABvT4ZxjLZH9xeQOILwxPUpUQPN0/G5vRKQd2simTf8OkKYkjHWBrcXkCYSs1gfWYbuRCOa0Q3P8/nq6nF1H1MxAiHF1vKDepwSYN8QtkT4XGue90H1JXULYIE6gIPJRJg3+oz6pjQYx4bx97MNoFweJ9Rh6D6OHvjnARSJzcKfXave/TsC1kyPNG1CInuxXfdnJBqZiFLTYEDu4+p94IFrBh+YST0OZ9Tp67eJGy0hhjdFvicOpaQTMlYoECuk6QOx9dFHjsoPoYI+cw22kU9GbGigUGlGo14s544Z10sYemgdQB4LB7RzmwFIAFLDWfneH1AiDwMj7QHikvAFsRwhHovQGn4uHncok4d0udSV/bMIXMBFqlk9LE5mghfSMlAZnjFImL94oNzp77B1h0vBVi0DO0ZM32gOZ4TAiG8qgJuUfc4lEZieEg9BXDP6h4PnaQyb3gXdfaeJxkiEDyGkprAVepUR4xj2vCp4YkAXlIOUseod6HH0+Y0MS8VA6w+QDUICKjj3DxGT2mk6cQuFde6ub7A6B0vBUIuUxdRb/BM5gwvAqJFUu5SxwSLqRmMGV4IEuAdxC3qvEMWg0VOzRW4cmKo0/whgnPU5WZr2b/ePXxoT/Y/a+tsOXUvLsGh/8Lk5D4aU5PPVG5Rr99RW5JTubV6W0lJye7a7db6nzb+41erfv5p7c9r1/50+Mf/2VDwJaQvZeR4bkE4p6hjgrr/PbjcUVaWI/mk/qcfV+//9OCenNr/LsupXFr7z09+7MItFhvhCEysZReT1Ln0Uk43bOa6Onndnj0lVZXZORurVNVVyzdWVT33/7n0ty2lizK5Sb0bh+r+sUFSm/PJv940qwQ8QY9Nc9prWRFIjhFwmDrEIfPajT9vKvR4uZPuBEcIqXNy+UJBr6+1LqL1SoUQRKZGyzh2+OI1aL0zKgCR6Ww9J4oCkTR2VOdFgjc4NLgNGjQMH70IxPySqWNY8lDPZaMXp//CqQ/Z8NHpcb906tDwQzs+ki1im7oct9sNjTiTIodo+Jh5LD+iaq/dXZ5dIrLrLQyOLIMxvKA6u1pOzolFmaxZ3SQXCHgquCxLVCSUb7NLTEYTJohiRLRrh1FgGbhsdSjEkmoh4ybnyfG+zCnfW5uzzZ5Y/rFUUSlV7FakVe6RN9r3djXKGXCAcDir5+VU5y8ZeF4uWRKan5+dvSSc0dNMHl5bVb61RCTHPOkI+PCfj0vKt27blpYWnSCtTFN8pkhL3FOybbfdGKFW+9HULZHULiENOnDJovyloaFvZ4cuPUhT53NAtpZthD8ryrfpVUY9nHr32GuS20XliVt3p0R/nBgdXRn9WXX01pTK3WlpKxMUlVvn7qhVqWhqV3ySn52fHxr66cBl87TS0CWw6NLQpUx0OfK9iTlzLZLycmlupbRit2Ir9GfcoNe7rClPrE77bKVCsU9RqpBKFRXSCmna5tIKhTRBsbl0RUXCviojrWZUbs8PhWxC87cvH7iw5M9/rsiGhRXQSzy2AgcNfqLTn2uhP6eVStPScj9LW5pYUrItBceday/VztyK0opciM1bNu/6z13/kfD7qp3Lcn+/c3Puzl1bdn2wio56+fbQ7PzQJW+Hvr1U681NfPDzhmXwBiEu1qd0Le8nqt0N/TkF+vNu6M/lKS5/lpL+THaolsL177+34YM3d7638b0N72/6sPgP694pXPfOu4W/K96wSofTUS/p5pGdX1NU41WN5dq8z/dn5xPG92Jg6A9zq7c6/blCES1VlO7b3+3PCujPFYQ/k6X2Wg8UFxavKXMY1qwuLDY6DLq1qjUFavMBk8GhpqM+Bxo8H9o8W6HJ9cLjCYjy/lSk+aO2Iv9tuk6Pr1xRWppL+vOqzZv/sB7680f/Dv35o9zcnZu37FrvvLS4xW4pKDObDXhBYb1VZ1AZDeoyk8FYbzXSu9dFsNNemr00d1medoWXVVa+pclbUaP9zW9X0e3qeapV69//EPrzqvff27juA+jPb64m/Xn179Z9uM5xiCyENxq2OIoL31njWONwFBsN9YYvzQUGdYHpgFFHU//yYzVa7R9jKjQaLyUlahs0f4HXW8BAN79XbzYVQ5RBYquL1xkNOsNaFbSn2WQymPXOMiajwVJQX2B06Cz1jjKjQ2VQmXQv2c2GApzmLUfM5nQWi0Rb2uCd3SVFRZr1WoamsxanP1t18NexhvRnnalMbTA4rEaV89o26nH1GnvxmnoHDi9QIeRsXmux6iwFdiP9YYaEsDT3mFe9PFbToD2myfWuVxwIcr3doNOVOexmncNgdNTb6yz1hTazSac36roHeL0ct5ms8gKrTq+zqRzw8uA4roLmN8kZoo4laorCa5Z5UVCo1Xye11CjZWQ+r7PguK1MZzbqrPb6AodRZXQ4LCqT3WrWdxPj4bBft+ngFTIaLYYyh82CG2wWu05v1zNFXZCg0KzQfO4FoYM1mgaN5lgDEzvycj10bqfZDZBTGWF26M5qaHbcWYLHt9TZ1HaDqcBstRjsRqPe4rCa7GZzmZEB/U5ISnOXaZcVedFv1xRpikr/UvMnbweFfnBIZTbiBV9C93XUHzBD0xaYHFaDaYvdUI93F5HLVWVWo9VuNRQazQZrgcpRZjMZ1Op6nJkVLIEVRdK83KJj2oHKCSR5b2l/U1OUV/SWhK7X8yCx1y1Gh93qsENyNrPKYLWZHI068/P+m2ez2Qx1pnibxdwoN6r1uN4aVoAb1UY53cXbC8w9ptVqSks1NR8NcBOVFiXnFmm0DUWlmoUraSrF6wpsgXVqfZ2lTOVn0evlFjNu01tx3B93FZELYIeGB0YJBHLMn4/58bEIP4E/DJhDeENe0bG8Iu1vSxsi+1gRvk7i8JGjm44ePrJp46YjR48cfff1/wc4cvTo4S82Hd606YsvjmzstQT2q+GLEe7DEyPchydGuA9PjHAfnhjhPjwxwn14YoT78MQI9+GJEe7DEyPchydGuA9P/B+gKpD2VJbdqwAAAABJRU5ErkJggg=="/>
          <p:cNvSpPr>
            <a:spLocks noChangeAspect="1" noChangeArrowheads="1"/>
          </p:cNvSpPr>
          <p:nvPr/>
        </p:nvSpPr>
        <p:spPr bwMode="auto">
          <a:xfrm>
            <a:off x="307975" y="-1638300"/>
            <a:ext cx="46767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png;base64,iVBORw0KGgoAAAANSUhEUgAAAPsAAADJCAMAAADSHrQyAAAC2VBMVEUA//8IjAgAzv8Axv8A9/8A7/8Ae/8AhP8A5/8AlP8AUv8AnP8Ac/8Aa/8AWv8AjP8Apf8A3v8ASv8AY/8A1v8ArP8AtP8Avf8AcP8AaP//AAAAYP8AVv8ATv8Agf8Aif8Aof8AmP8AQf8HrGm8I42hMqr//60A4P8Ap/93zc2xmZkA2f/aY2PFgoIAyf8A6P8s9fXmT09M5+eVtbVk2tq+i4vWrQAAkP/vPT1t1NSiqakAwf+snp7RcnKAxsYAuv/Ke3v6HByQubnrRUUA4eWrs67zMjLuEz/ChYXVa2umpaXGNoDcYGD4IyPkU1PPz6s/VWY+tb0cudpv39Ty5qSNa2u9vaaDhYtUV1txR0lkW1tmoKB+jIyCpaWKOzv8/LaNIyV9QklUgIbX16QZrq4zj3MswN4BxaYfm4U4oW8vfoIMzXUof3Atp7ImolkSaVeHXF4eqLslfUNOaGZIc0E4iFpEaE89mkUsm8EwiD8yeVYLtKojhH0LxMa17Nt3gpIAydiThol0i4R1fJZnlnJHeY9kc5M5aWI9PkQ0uou03dZKUlIYvKaKjobK2NOh5ei6tpV6pLVrKSmt4+9gjXxugIuxxbMwZmCq083d/9+0ya/OxZBn3u94rJOu17i2tL2bpcFyc2ybnYskkMdisrJTPDyY3csR1bknlrEM6cwjrZAc8uIjnppLkEFhfh8AexehUVhEcwCNeXJQp9YCx4ywQ0OBRcXeIF5qT9ajRqdaWuDBN4apP6LmFk6GOcLSI291Nc9YOuF5WcyScLfUQ22OdLunaaPDTIRfgN10jc/bQ2K0aJaGXMG1R5VzctClWqXcnQbZhifucQDChjjcVie0qVnRbjXneQC+oj6xr2vLhjPjWyuckWXHskDmjwC0bFNhldynikPOnAz3VgDAeEltq8y1kHAhxC9/pWNltnVB1WEmNFmSx5F/555nTh8k/7zDaIRzoc8A42ZIoDpmAAASAUlEQVR4nO1c+0MTV76fraGlS32gCHp83ypBEIkhBBIQCAQowUgTjEjUdldisGi6pNYaG4JD93p3YYOPrXK1FSpqScCoVLrim6JUfAu+iu3qqlu6be/de3X/gntmQpRMeARmzmR64fNDziPnfL/nM9/vnOfMYNgIhiV4wxfDmrvf8MWw5u7PbUThuH8UItmc5/5E3ClEJBsL5BT4e3E+n98jPVcsFt9HpIxj3CHVu/dT+IHPLwD//hOxWM/vv9YQgQVxCRFd0MzidPGTBysPRgRFkHl3xQ9eQqONY9x/ILh/Q/zcEd/dXhUYERQY9NH3iLRhL3EK9yHrztvw5+Hf4E97e9ft9s6H977XI1HGMe5zlz9+Ar4jaHeIO8Xtt+903BPfE//dHqQPYl4ZNopbmD9fn7jibuetOx1PiAtwS3z7Xof4Tvjd75/s339wPvyfQV1c405g/vxR+q79f33Seefbh+LOdtDxXfutjgdi8e1vOu/vUM+fzxR/LISriFc37lOvePjtdx3ib755+FD8RPx9B7wZbn27YkcXMxq4yx2yjw95cOsJvPNvdXX+Hd7+t9qJn47Hj8WP45mQjwVzGUlPW6vu3flhVFJX5r128R1i8PuuXSx+8DiJCenc5h4Mgid2tj9KCk5KSmrs2t72sFMsg4Og+K/McJ/IYQRfuRq8Uiw+8Dw9rvHZ3yKh8TsYEc9l7sGPoNl3PP7BPTN4YlfXI0bkY+M4i7Bx4OuwceMaJ/b2FxPgMPeJV9p6oc0gsACuYubXALEG7nIPkF1CrAB7laMIaGsLQKyCs9wvAeQqsLHcRGzGhVjUOjjKPfYmQE59LPYKNwFuoNfBTe4zQNsM9FqwlzmI6aeVbKjhJPeXAStasNc4CHCdFTXYJK4BUs96jRVN2GiOYdIpkDWJHVXYZE5h9OgscHw0S8qwCVzC5BPpgD1t2BTuYMKEJnCGRX3YGK5gyoks0MSqRmwqBwDbceIMkDVPHcOqWuzXHMC5JgBmt0ydyrJabJoPQTRg6jno6nNaYIx19dh432HaV6ebATg7p2Wab/T7kPs55dnmc1/5Tv947N98g3NNsoyvYDi+Zc7s3tDCQht8YveWOaDJafDZZzMyZs/xRHOGrAl5M9jnPq2lGWSQzKfNOfvV+D7u9Wnjz4BziFvCej//62bQfI6MtWSc6bdgi7IZbd/P9vh+DjQ7x/GpJ8CJAQb0qVnpLSjbwvK8rgkcd0bGzAYDT+LGHAfH0U31xrA6n5/S1OyKzc441fOPvmoQ5JGBzXXchKYsV2z22Re5x7OmgBNTpmT0WgeSR9YeFtfvk5uyJndHz55xxSYfJzKJ1KkJEzJ6qXQc3YKevX2b0U3Nrg0Z5UlX7Pypa+dfFDnVW7XTMlT7OKzt101qanZtwylPumKTwCm3vblJWU0ee3WTwHlETWJrn/a108AVVZ50bcOC1zw2ZM97Vj15FtG2LVv789eAKyY7+bIzcl55qpeC54FHFjiPpk1sncu4Tlqmnz453Rm51sfhy3mPnGtgOpI2scN9uvJ6N+PTN7sjWX2dO02/dpZCdXr6dSTkseksYEZT6wxn5HRbd+R6Rp+lX7n2CiXjBkDSLDbOoCH1sc7IzQzn0fKMa01j+yl/g3IAPaPtOoojaWwGcsS2tcaSkbE3ZK4I6K/C2AtZYylZ/ZYfKtA/cxI7Frhi4BL5IEnsJXCj3ydKYsfGuv8fe7MNwSMoWCxivBoLbrxKRl5V3iQjsy505/RT6XqrWwkoBEHT0D9jBm7MIsNZyptkJOCC7NKsgSrNuklJt7UNWGfQwGahRcCV1pnOiPJiABHOvCCbFeBFvQD3QjPBJS9qDQ6Inymd2do60xlRXiQjkLp3NS+1ugu6cGUms00LCMBmokTY161hZGSc8iIZCbsg87ZqKyWtvDSOyaZBIH2GfOLXgHzUPSxMeXFizwxvEBbmVjLssvdVvQTK9yaCL4PLzlj6xWAy46qMhrTWC8FMtOoFEHInqDspu6hfGRT1YNll9wzAVMu6gfI9KXCZfJ0p6erVEDK8Ihtc/UeX3ZJJV58y8nrUc6DjHnLFSTnkajoRJAUPljqsQ+EKHjFKHktChPjWK/EhRHg1jghDkoAsKWRwIkKSnsW7iXwG4gcpol+geid01FXlKCKMv5xOvL8ZHwKUgxeSBJLchcZdZuRl0G4geg96PjQRGTY6w3jwdChi4uPd088A3Yb1BBruBHXiTW1IvZF8aR08fWlogtzf934pdYhyegWa7x7MB/vIEFJ3Jp8O8bMF+566pxuVtNrlDiTcI1r3EVyDIHWSM3gaMVRRlIsW1PqMuY8/oPjOCT9zcSAMItRATXymBVLnD1lWBCWtBnRa5g4E3ANj0gmu3dQjguhQh1C70Q/MfBpIq3U9gEUwDX4XiAiEgR7o+TCA1P1pSAuMAPrAnukgoA7ss/TgwPg3nQjqfBgQ1GEQAZ5G0ZOnd/+ik3/MAqa+8ITxmYU/H+ij+PwoPRn4B4JkP3+aEv393ZPKHVH0JLrA9DfceKn7/Pz9/faCvTCI4hPUaSKqS+/2ATt4WWnLdAKLYhJ+vORFPBgQ1GHgDyJ5frRl7gU8dx2ZO2gLJcHsNxt5yYt58BdSJ4IogjoCRMmYEcvod0qxyFQoDxMBESFWDiLRfAUVWxzDiGAmW4dJgPA5dUzIHHWJiJIGjIhl9Du/6UL4IwRSIi4AbzAmVwAoGQtjGJPNEFKJFglBAhEXQKszByElLQACBqUzgDcWY4ioeyJmAVLxgwVJHVuQSvwyT30RJS1LZFgBHcSQ1BXpxK8ARDMtPjnFPZ1I7QJ8CGd3lKh0xtE6PAnmL++QISM6dyGYixHUk1lQyB3Dd1MPx5BRT6T2blwxPNntCgHR/whAykClh6iDkuaI4d8gOnchaQgBkLClNS6cLU39QEGOa90Ozxp1OHdmTVXfbZARv6QVEsnODhGk1LlcnM8nOCJAzDhJ6ikoqWOiOEqGAFDnuiyDpO7s4dFS7wVSH3s9yTfdJ9R9Pc6RAzvp8DEyEWplkkxKhk8NH0mwJqnPk7GgbiG1u0M1mfACMUT3Q1JfyAZ1T0T7zPAKYunS3cOzs5kgpWY4twvYB9nFszC49UAklXy0b3ZwSOoJxDSbxR7eg2mqL7buREABvT4ZxjLZH9xeQOILwxPUpUQPN0/G5vRKQd2simTf8OkKYkjHWBrcXkCYSs1gfWYbuRCOa0Q3P8/nq6nF1H1MxAiHF1vKDepwSYN8QtkT4XGue90H1JXULYIE6gIPJRJg3+oz6pjQYx4bx97MNoFweJ9Rh6D6OHvjnARSJzcKfXave/TsC1kyPNG1CInuxXfdnJBqZiFLTYEDu4+p94IFrBh+YST0OZ9Tp67eJGy0hhjdFvicOpaQTMlYoECuk6QOx9dFHjsoPoYI+cw22kU9GbGigUGlGo14s544Z10sYemgdQB4LB7RzmwFIAFLDWfneH1AiDwMj7QHikvAFsRwhHovQGn4uHncok4d0udSV/bMIXMBFqlk9LE5mghfSMlAZnjFImL94oNzp77B1h0vBVi0DO0ZM32gOZ4TAiG8qgJuUfc4lEZieEg9BXDP6h4PnaQyb3gXdfaeJxkiEDyGkprAVepUR4xj2vCp4YkAXlIOUseod6HH0+Y0MS8VA6w+QDUICKjj3DxGT2mk6cQuFde6ub7A6B0vBUIuUxdRb/BM5gwvAqJFUu5SxwSLqRmMGV4IEuAdxC3qvEMWg0VOzRW4cmKo0/whgnPU5WZr2b/ePXxoT/Y/a+tsOXUvLsGh/8Lk5D4aU5PPVG5Rr99RW5JTubV6W0lJye7a7db6nzb+41erfv5p7c9r1/50+Mf/2VDwJaQvZeR4bkE4p6hjgrr/PbjcUVaWI/mk/qcfV+//9OCenNr/LsupXFr7z09+7MItFhvhCEysZReT1Ln0Uk43bOa6Onndnj0lVZXZORurVNVVyzdWVT33/7n0ty2lizK5Sb0bh+r+sUFSm/PJv940qwQ8QY9Nc9prWRFIjhFwmDrEIfPajT9vKvR4uZPuBEcIqXNy+UJBr6+1LqL1SoUQRKZGyzh2+OI1aL0zKgCR6Ww9J4oCkTR2VOdFgjc4NLgNGjQMH70IxPySqWNY8lDPZaMXp//CqQ/Z8NHpcb906tDwQzs+ki1im7oct9sNjTiTIodo+Jh5LD+iaq/dXZ5dIrLrLQyOLIMxvKA6u1pOzolFmaxZ3SQXCHgquCxLVCSUb7NLTEYTJohiRLRrh1FgGbhsdSjEkmoh4ybnyfG+zCnfW5uzzZ5Y/rFUUSlV7FakVe6RN9r3djXKGXCAcDir5+VU5y8ZeF4uWRKan5+dvSSc0dNMHl5bVb61RCTHPOkI+PCfj0vKt27blpYWnSCtTFN8pkhL3FOybbfdGKFW+9HULZHULiENOnDJovyloaFvZ4cuPUhT53NAtpZthD8ryrfpVUY9nHr32GuS20XliVt3p0R/nBgdXRn9WXX01pTK3WlpKxMUlVvn7qhVqWhqV3ySn52fHxr66cBl87TS0CWw6NLQpUx0OfK9iTlzLZLycmlupbRit2Ir9GfcoNe7rClPrE77bKVCsU9RqpBKFRXSCmna5tIKhTRBsbl0RUXCviojrWZUbs8PhWxC87cvH7iw5M9/rsiGhRXQSzy2AgcNfqLTn2uhP6eVStPScj9LW5pYUrItBceday/VztyK0opciM1bNu/6z13/kfD7qp3Lcn+/c3Puzl1bdn2wio56+fbQ7PzQJW+Hvr1U681NfPDzhmXwBiEu1qd0Le8nqt0N/TkF+vNu6M/lKS5/lpL+THaolsL177+34YM3d7638b0N72/6sPgP694pXPfOu4W/K96wSofTUS/p5pGdX1NU41WN5dq8z/dn5xPG92Jg6A9zq7c6/blCES1VlO7b3+3PCujPFYQ/k6X2Wg8UFxavKXMY1qwuLDY6DLq1qjUFavMBk8GhpqM+Bxo8H9o8W6HJ9cLjCYjy/lSk+aO2Iv9tuk6Pr1xRWppL+vOqzZv/sB7680f/Dv35o9zcnZu37FrvvLS4xW4pKDObDXhBYb1VZ1AZDeoyk8FYbzXSu9dFsNNemr00d1medoWXVVa+pclbUaP9zW9X0e3qeapV69//EPrzqvff27juA+jPb64m/Xn179Z9uM5xiCyENxq2OIoL31njWONwFBsN9YYvzQUGdYHpgFFHU//yYzVa7R9jKjQaLyUlahs0f4HXW8BAN79XbzYVQ5RBYquL1xkNOsNaFbSn2WQymPXOMiajwVJQX2B06Cz1jjKjQ2VQmXQv2c2GApzmLUfM5nQWi0Rb2uCd3SVFRZr1WoamsxanP1t18NexhvRnnalMbTA4rEaV89o26nH1GnvxmnoHDi9QIeRsXmux6iwFdiP9YYaEsDT3mFe9PFbToD2myfWuVxwIcr3doNOVOexmncNgdNTb6yz1hTazSac36roHeL0ct5ms8gKrTq+zqRzw8uA4roLmN8kZoo4laorCa5Z5UVCo1Xye11CjZWQ+r7PguK1MZzbqrPb6AodRZXQ4LCqT3WrWdxPj4bBft+ngFTIaLYYyh82CG2wWu05v1zNFXZCg0KzQfO4FoYM1mgaN5lgDEzvycj10bqfZDZBTGWF26M5qaHbcWYLHt9TZ1HaDqcBstRjsRqPe4rCa7GZzmZEB/U5ISnOXaZcVedFv1xRpikr/UvMnbweFfnBIZTbiBV9C93XUHzBD0xaYHFaDaYvdUI93F5HLVWVWo9VuNRQazQZrgcpRZjMZ1Op6nJkVLIEVRdK83KJj2oHKCSR5b2l/U1OUV/SWhK7X8yCx1y1Gh93qsENyNrPKYLWZHI068/P+m2ez2Qx1pnibxdwoN6r1uN4aVoAb1UY53cXbC8w9ptVqSks1NR8NcBOVFiXnFmm0DUWlmoUraSrF6wpsgXVqfZ2lTOVn0evlFjNu01tx3B93FZELYIeGB0YJBHLMn4/58bEIP4E/DJhDeENe0bG8Iu1vSxsi+1gRvk7i8JGjm44ePrJp46YjR48cfff1/wc4cvTo4S82Hd606YsvjmzstQT2q+GLEe7DEyPchydGuA9PjHAfnhjhPjwxwn14YoT78MQI9+GJEe7DEyPchydGuA9P/B+gKpD2VJbdqwAAAABJRU5ErkJggg=="/>
          <p:cNvSpPr>
            <a:spLocks noChangeAspect="1" noChangeArrowheads="1"/>
          </p:cNvSpPr>
          <p:nvPr/>
        </p:nvSpPr>
        <p:spPr bwMode="auto">
          <a:xfrm>
            <a:off x="155575" y="-1790700"/>
            <a:ext cx="46767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235760" y="1324864"/>
            <a:ext cx="8001000" cy="646331"/>
          </a:xfrm>
          <a:prstGeom prst="rect">
            <a:avLst/>
          </a:prstGeom>
          <a:noFill/>
        </p:spPr>
        <p:txBody>
          <a:bodyPr wrap="square" rtlCol="0">
            <a:spAutoFit/>
          </a:bodyPr>
          <a:lstStyle/>
          <a:p>
            <a:pPr algn="just"/>
            <a:r>
              <a:rPr lang="en-US" dirty="0" smtClean="0">
                <a:solidFill>
                  <a:schemeClr val="tx2"/>
                </a:solidFill>
              </a:rPr>
              <a:t>GOES-R includes of a complement of in-situ particle/field and solar-viewing sensors providing a synoptic assessment of space weather.</a:t>
            </a:r>
          </a:p>
        </p:txBody>
      </p:sp>
      <p:sp>
        <p:nvSpPr>
          <p:cNvPr id="9" name="TextBox 8"/>
          <p:cNvSpPr txBox="1"/>
          <p:nvPr/>
        </p:nvSpPr>
        <p:spPr>
          <a:xfrm>
            <a:off x="235440" y="2057400"/>
            <a:ext cx="2620033" cy="2369880"/>
          </a:xfrm>
          <a:prstGeom prst="rect">
            <a:avLst/>
          </a:prstGeom>
          <a:noFill/>
        </p:spPr>
        <p:txBody>
          <a:bodyPr wrap="square" rtlCol="0">
            <a:spAutoFit/>
          </a:bodyPr>
          <a:lstStyle/>
          <a:p>
            <a:pPr algn="just">
              <a:spcBef>
                <a:spcPts val="600"/>
              </a:spcBef>
            </a:pPr>
            <a:r>
              <a:rPr lang="en-US" sz="1600" dirty="0" smtClean="0">
                <a:solidFill>
                  <a:schemeClr val="tx2"/>
                </a:solidFill>
              </a:rPr>
              <a:t>SENSOR</a:t>
            </a:r>
          </a:p>
          <a:p>
            <a:pPr algn="just">
              <a:spcBef>
                <a:spcPts val="600"/>
              </a:spcBef>
            </a:pPr>
            <a:r>
              <a:rPr lang="en-US" sz="1600" dirty="0" smtClean="0">
                <a:solidFill>
                  <a:schemeClr val="tx2"/>
                </a:solidFill>
              </a:rPr>
              <a:t>Space </a:t>
            </a:r>
            <a:r>
              <a:rPr lang="en-US" sz="1600" dirty="0">
                <a:solidFill>
                  <a:schemeClr val="tx2"/>
                </a:solidFill>
              </a:rPr>
              <a:t>Environmental </a:t>
            </a:r>
            <a:r>
              <a:rPr lang="en-US" sz="1600" dirty="0" smtClean="0">
                <a:solidFill>
                  <a:schemeClr val="tx2"/>
                </a:solidFill>
              </a:rPr>
              <a:t>In-Situ Suite (SEISS)</a:t>
            </a:r>
          </a:p>
          <a:p>
            <a:pPr algn="just">
              <a:spcBef>
                <a:spcPts val="600"/>
              </a:spcBef>
            </a:pPr>
            <a:r>
              <a:rPr lang="en-US" sz="1600" dirty="0" smtClean="0">
                <a:solidFill>
                  <a:schemeClr val="tx2"/>
                </a:solidFill>
              </a:rPr>
              <a:t>Solar </a:t>
            </a:r>
            <a:r>
              <a:rPr lang="en-US" sz="1600" dirty="0" smtClean="0">
                <a:solidFill>
                  <a:schemeClr val="tx2"/>
                </a:solidFill>
              </a:rPr>
              <a:t>Ultra-Violet </a:t>
            </a:r>
            <a:r>
              <a:rPr lang="en-US" sz="1600" dirty="0" smtClean="0">
                <a:solidFill>
                  <a:schemeClr val="tx2"/>
                </a:solidFill>
              </a:rPr>
              <a:t>Imager (SUVI)</a:t>
            </a:r>
          </a:p>
          <a:p>
            <a:pPr algn="just">
              <a:spcBef>
                <a:spcPts val="600"/>
              </a:spcBef>
            </a:pPr>
            <a:r>
              <a:rPr lang="en-US" sz="1600" dirty="0" smtClean="0">
                <a:solidFill>
                  <a:schemeClr val="tx2"/>
                </a:solidFill>
              </a:rPr>
              <a:t>EUV and </a:t>
            </a:r>
            <a:r>
              <a:rPr lang="en-US" sz="1600" dirty="0" smtClean="0">
                <a:solidFill>
                  <a:schemeClr val="tx2"/>
                </a:solidFill>
              </a:rPr>
              <a:t>X-ray </a:t>
            </a:r>
            <a:r>
              <a:rPr lang="en-US" sz="1600" dirty="0" smtClean="0">
                <a:solidFill>
                  <a:schemeClr val="tx2"/>
                </a:solidFill>
              </a:rPr>
              <a:t>Irradiance Sensors (EXIS)</a:t>
            </a:r>
          </a:p>
          <a:p>
            <a:pPr algn="just">
              <a:spcBef>
                <a:spcPts val="600"/>
              </a:spcBef>
            </a:pPr>
            <a:r>
              <a:rPr lang="en-US" sz="1600" dirty="0" smtClean="0">
                <a:solidFill>
                  <a:schemeClr val="tx2"/>
                </a:solidFill>
              </a:rPr>
              <a:t>Magnetometer (MAG)</a:t>
            </a:r>
          </a:p>
        </p:txBody>
      </p:sp>
      <p:sp>
        <p:nvSpPr>
          <p:cNvPr id="21" name="TextBox 20"/>
          <p:cNvSpPr txBox="1"/>
          <p:nvPr/>
        </p:nvSpPr>
        <p:spPr>
          <a:xfrm>
            <a:off x="3007873" y="2057400"/>
            <a:ext cx="2561567" cy="2616101"/>
          </a:xfrm>
          <a:prstGeom prst="rect">
            <a:avLst/>
          </a:prstGeom>
          <a:noFill/>
        </p:spPr>
        <p:txBody>
          <a:bodyPr wrap="square" rtlCol="0">
            <a:spAutoFit/>
          </a:bodyPr>
          <a:lstStyle/>
          <a:p>
            <a:pPr algn="just">
              <a:spcBef>
                <a:spcPts val="600"/>
              </a:spcBef>
            </a:pPr>
            <a:r>
              <a:rPr lang="en-US" sz="1600" dirty="0" smtClean="0">
                <a:solidFill>
                  <a:schemeClr val="tx2"/>
                </a:solidFill>
              </a:rPr>
              <a:t>IMPROVEMENT</a:t>
            </a:r>
          </a:p>
          <a:p>
            <a:pPr algn="just">
              <a:spcBef>
                <a:spcPts val="600"/>
              </a:spcBef>
            </a:pPr>
            <a:r>
              <a:rPr lang="en-US" sz="1600" dirty="0" smtClean="0">
                <a:solidFill>
                  <a:schemeClr val="tx2"/>
                </a:solidFill>
              </a:rPr>
              <a:t>Improved energy range / contamination rejection</a:t>
            </a:r>
          </a:p>
          <a:p>
            <a:pPr algn="just">
              <a:spcBef>
                <a:spcPts val="600"/>
              </a:spcBef>
            </a:pPr>
            <a:r>
              <a:rPr lang="en-US" sz="1600" dirty="0" smtClean="0">
                <a:solidFill>
                  <a:schemeClr val="tx2"/>
                </a:solidFill>
              </a:rPr>
              <a:t>Multi-wavelength solar imagery </a:t>
            </a:r>
          </a:p>
          <a:p>
            <a:pPr algn="just">
              <a:spcBef>
                <a:spcPts val="600"/>
              </a:spcBef>
            </a:pPr>
            <a:r>
              <a:rPr lang="en-US" sz="1600" dirty="0" smtClean="0">
                <a:solidFill>
                  <a:schemeClr val="tx2"/>
                </a:solidFill>
              </a:rPr>
              <a:t>Improved accuracy and precision</a:t>
            </a:r>
          </a:p>
          <a:p>
            <a:pPr algn="just">
              <a:spcBef>
                <a:spcPts val="600"/>
              </a:spcBef>
            </a:pPr>
            <a:r>
              <a:rPr lang="en-US" sz="1600" dirty="0">
                <a:solidFill>
                  <a:schemeClr val="tx2"/>
                </a:solidFill>
              </a:rPr>
              <a:t>Gradiometer rejection of satellite generated fields</a:t>
            </a:r>
            <a:endParaRPr lang="en-US" sz="1600" dirty="0" smtClean="0">
              <a:solidFill>
                <a:schemeClr val="tx2"/>
              </a:solidFill>
            </a:endParaRPr>
          </a:p>
        </p:txBody>
      </p:sp>
      <p:sp>
        <p:nvSpPr>
          <p:cNvPr id="22" name="TextBox 21"/>
          <p:cNvSpPr txBox="1"/>
          <p:nvPr/>
        </p:nvSpPr>
        <p:spPr>
          <a:xfrm>
            <a:off x="5692161" y="2057400"/>
            <a:ext cx="2544279" cy="2616101"/>
          </a:xfrm>
          <a:prstGeom prst="rect">
            <a:avLst/>
          </a:prstGeom>
          <a:noFill/>
        </p:spPr>
        <p:txBody>
          <a:bodyPr wrap="square" rtlCol="0">
            <a:spAutoFit/>
          </a:bodyPr>
          <a:lstStyle/>
          <a:p>
            <a:pPr algn="just">
              <a:spcBef>
                <a:spcPts val="600"/>
              </a:spcBef>
            </a:pPr>
            <a:r>
              <a:rPr lang="en-US" sz="1600" dirty="0" smtClean="0">
                <a:solidFill>
                  <a:schemeClr val="tx2"/>
                </a:solidFill>
              </a:rPr>
              <a:t>APPLICATION</a:t>
            </a:r>
          </a:p>
          <a:p>
            <a:pPr algn="just">
              <a:spcBef>
                <a:spcPts val="600"/>
              </a:spcBef>
            </a:pPr>
            <a:r>
              <a:rPr lang="en-US" sz="1600" dirty="0" smtClean="0">
                <a:solidFill>
                  <a:schemeClr val="tx2"/>
                </a:solidFill>
              </a:rPr>
              <a:t>Spacecraft charge models for electrostatic discharge</a:t>
            </a:r>
          </a:p>
          <a:p>
            <a:pPr algn="just">
              <a:spcBef>
                <a:spcPts val="600"/>
              </a:spcBef>
            </a:pPr>
            <a:r>
              <a:rPr lang="en-US" sz="1600" dirty="0" smtClean="0">
                <a:solidFill>
                  <a:schemeClr val="tx2"/>
                </a:solidFill>
              </a:rPr>
              <a:t>Surface features and thermal height profiles</a:t>
            </a:r>
          </a:p>
          <a:p>
            <a:pPr algn="just">
              <a:spcBef>
                <a:spcPts val="600"/>
              </a:spcBef>
            </a:pPr>
            <a:r>
              <a:rPr lang="en-US" sz="1600" dirty="0" smtClean="0">
                <a:solidFill>
                  <a:schemeClr val="tx2"/>
                </a:solidFill>
              </a:rPr>
              <a:t>Solar backgrounds/events impacting climate models</a:t>
            </a:r>
          </a:p>
          <a:p>
            <a:pPr algn="just">
              <a:spcBef>
                <a:spcPts val="600"/>
              </a:spcBef>
            </a:pPr>
            <a:r>
              <a:rPr lang="en-US" sz="1600" dirty="0" smtClean="0">
                <a:solidFill>
                  <a:schemeClr val="tx2"/>
                </a:solidFill>
              </a:rPr>
              <a:t>Geomagnetic </a:t>
            </a:r>
            <a:r>
              <a:rPr lang="en-US" sz="1600" dirty="0">
                <a:solidFill>
                  <a:schemeClr val="tx2"/>
                </a:solidFill>
              </a:rPr>
              <a:t>field </a:t>
            </a:r>
            <a:r>
              <a:rPr lang="en-US" sz="1600" dirty="0" smtClean="0">
                <a:solidFill>
                  <a:schemeClr val="tx2"/>
                </a:solidFill>
              </a:rPr>
              <a:t>data with improved </a:t>
            </a:r>
            <a:r>
              <a:rPr lang="en-US" sz="1600" dirty="0">
                <a:solidFill>
                  <a:schemeClr val="tx2"/>
                </a:solidFill>
              </a:rPr>
              <a:t>fidelity</a:t>
            </a:r>
            <a:r>
              <a:rPr lang="en-US" sz="1600" dirty="0" smtClean="0">
                <a:solidFill>
                  <a:schemeClr val="tx2"/>
                </a:solidFill>
              </a:rPr>
              <a:t> </a:t>
            </a:r>
            <a:endParaRPr lang="en-US" sz="1600" dirty="0">
              <a:solidFill>
                <a:schemeClr val="tx2"/>
              </a:solidFill>
            </a:endParaRPr>
          </a:p>
        </p:txBody>
      </p:sp>
      <p:cxnSp>
        <p:nvCxnSpPr>
          <p:cNvPr id="11" name="Straight Connector 10"/>
          <p:cNvCxnSpPr/>
          <p:nvPr/>
        </p:nvCxnSpPr>
        <p:spPr>
          <a:xfrm>
            <a:off x="235440" y="2941064"/>
            <a:ext cx="800164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35440" y="2392296"/>
            <a:ext cx="800164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35440" y="3505200"/>
            <a:ext cx="800164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35440" y="4114800"/>
            <a:ext cx="800164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35440" y="2057400"/>
            <a:ext cx="8001000" cy="2554941"/>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2978640" y="2057400"/>
            <a:ext cx="0" cy="255494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612983" y="2057400"/>
            <a:ext cx="0" cy="255494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142635" y="4813892"/>
            <a:ext cx="8187250" cy="1818491"/>
            <a:chOff x="142635" y="4813892"/>
            <a:chExt cx="8187250" cy="1818491"/>
          </a:xfrm>
        </p:grpSpPr>
        <p:pic>
          <p:nvPicPr>
            <p:cNvPr id="1026" name="Picture 2" descr="http://www.goes-r.gov/multimedia/images/instruments/EXIS%20Flight%20Model%2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8238" y="4813892"/>
              <a:ext cx="2359442" cy="1508760"/>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pic>
          <p:nvPicPr>
            <p:cNvPr id="1028" name="Picture 4" descr="image: The GOES-R Magnetometer boom, stowed in the launch configuration canister. The magnetometer boom will deploy in space after the GOES-R spacecraft launches, separates from its launch vehicle and undergoes a series of orbit-raising maneuvers. Credit: ATK Gole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1125" y="4813892"/>
              <a:ext cx="1508760" cy="1508760"/>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pic>
          <p:nvPicPr>
            <p:cNvPr id="1030" name="Picture 6" descr="http://www.goes-r.gov/multimedia/images/instruments/seiss/FM1_SEISS_Sui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635" y="4813892"/>
              <a:ext cx="2011068" cy="1508760"/>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pic>
          <p:nvPicPr>
            <p:cNvPr id="1032" name="Picture 8" descr="http://www.goes-r.gov/multimedia/images/instruments/SUVI%2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2447" y="4813892"/>
              <a:ext cx="2232346" cy="1508760"/>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90539" y="6324606"/>
              <a:ext cx="715260" cy="307777"/>
            </a:xfrm>
            <a:prstGeom prst="rect">
              <a:avLst/>
            </a:prstGeom>
            <a:noFill/>
          </p:spPr>
          <p:txBody>
            <a:bodyPr wrap="none" rtlCol="0">
              <a:spAutoFit/>
            </a:bodyPr>
            <a:lstStyle/>
            <a:p>
              <a:pPr algn="ctr"/>
              <a:r>
                <a:rPr lang="en-US" sz="1400" b="1" dirty="0" smtClean="0">
                  <a:solidFill>
                    <a:schemeClr val="tx2"/>
                  </a:solidFill>
                </a:rPr>
                <a:t>SEISS</a:t>
              </a:r>
              <a:endParaRPr lang="en-US" sz="1400" b="1" dirty="0">
                <a:solidFill>
                  <a:schemeClr val="tx2"/>
                </a:solidFill>
              </a:endParaRPr>
            </a:p>
          </p:txBody>
        </p:sp>
        <p:sp>
          <p:nvSpPr>
            <p:cNvPr id="38" name="TextBox 37"/>
            <p:cNvSpPr txBox="1"/>
            <p:nvPr/>
          </p:nvSpPr>
          <p:spPr>
            <a:xfrm>
              <a:off x="2996294" y="6324606"/>
              <a:ext cx="604653" cy="307777"/>
            </a:xfrm>
            <a:prstGeom prst="rect">
              <a:avLst/>
            </a:prstGeom>
            <a:noFill/>
          </p:spPr>
          <p:txBody>
            <a:bodyPr wrap="none" rtlCol="0">
              <a:spAutoFit/>
            </a:bodyPr>
            <a:lstStyle/>
            <a:p>
              <a:pPr algn="ctr"/>
              <a:r>
                <a:rPr lang="en-US" sz="1400" b="1" dirty="0" smtClean="0">
                  <a:solidFill>
                    <a:schemeClr val="tx2"/>
                  </a:solidFill>
                </a:rPr>
                <a:t>SUVI</a:t>
              </a:r>
              <a:endParaRPr lang="en-US" sz="1400" b="1" dirty="0">
                <a:solidFill>
                  <a:schemeClr val="tx2"/>
                </a:solidFill>
              </a:endParaRPr>
            </a:p>
          </p:txBody>
        </p:sp>
        <p:sp>
          <p:nvSpPr>
            <p:cNvPr id="39" name="TextBox 38"/>
            <p:cNvSpPr txBox="1"/>
            <p:nvPr/>
          </p:nvSpPr>
          <p:spPr>
            <a:xfrm>
              <a:off x="5384825" y="6324606"/>
              <a:ext cx="595035" cy="307777"/>
            </a:xfrm>
            <a:prstGeom prst="rect">
              <a:avLst/>
            </a:prstGeom>
            <a:noFill/>
          </p:spPr>
          <p:txBody>
            <a:bodyPr wrap="none" rtlCol="0">
              <a:spAutoFit/>
            </a:bodyPr>
            <a:lstStyle/>
            <a:p>
              <a:pPr algn="ctr"/>
              <a:r>
                <a:rPr lang="en-US" sz="1400" b="1" dirty="0" smtClean="0">
                  <a:solidFill>
                    <a:schemeClr val="tx2"/>
                  </a:solidFill>
                </a:rPr>
                <a:t>EXIS</a:t>
              </a:r>
              <a:endParaRPr lang="en-US" sz="1400" b="1" dirty="0">
                <a:solidFill>
                  <a:schemeClr val="tx2"/>
                </a:solidFill>
              </a:endParaRPr>
            </a:p>
          </p:txBody>
        </p:sp>
        <p:sp>
          <p:nvSpPr>
            <p:cNvPr id="40" name="TextBox 39"/>
            <p:cNvSpPr txBox="1"/>
            <p:nvPr/>
          </p:nvSpPr>
          <p:spPr>
            <a:xfrm>
              <a:off x="7273980" y="6324606"/>
              <a:ext cx="603050" cy="307777"/>
            </a:xfrm>
            <a:prstGeom prst="rect">
              <a:avLst/>
            </a:prstGeom>
            <a:noFill/>
          </p:spPr>
          <p:txBody>
            <a:bodyPr wrap="none" rtlCol="0">
              <a:spAutoFit/>
            </a:bodyPr>
            <a:lstStyle/>
            <a:p>
              <a:pPr algn="ctr"/>
              <a:r>
                <a:rPr lang="en-US" sz="1400" b="1" dirty="0" smtClean="0">
                  <a:solidFill>
                    <a:schemeClr val="tx2"/>
                  </a:solidFill>
                </a:rPr>
                <a:t>MAG</a:t>
              </a:r>
              <a:endParaRPr lang="en-US" sz="1400" b="1" dirty="0">
                <a:solidFill>
                  <a:schemeClr val="tx2"/>
                </a:solidFill>
              </a:endParaRPr>
            </a:p>
          </p:txBody>
        </p:sp>
      </p:grpSp>
    </p:spTree>
    <p:extLst>
      <p:ext uri="{BB962C8B-B14F-4D97-AF65-F5344CB8AC3E}">
        <p14:creationId xmlns:p14="http://schemas.microsoft.com/office/powerpoint/2010/main" val="2983431887"/>
      </p:ext>
    </p:extLst>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Mission</a:t>
            </a:r>
            <a:endParaRPr lang="en-US" sz="3200" b="1" dirty="0" smtClean="0"/>
          </a:p>
          <a:p>
            <a:pPr fontAlgn="auto">
              <a:spcAft>
                <a:spcPts val="0"/>
              </a:spcAft>
            </a:pPr>
            <a:r>
              <a:rPr lang="en-US" sz="2800" b="1" dirty="0" smtClean="0"/>
              <a:t>Saint Patrick’s Day Storm – 17 Mar 2015</a:t>
            </a:r>
            <a:endParaRPr lang="en-US" sz="2800" dirty="0" smtClean="0"/>
          </a:p>
        </p:txBody>
      </p:sp>
      <p:sp>
        <p:nvSpPr>
          <p:cNvPr id="4" name="TextBox 3"/>
          <p:cNvSpPr txBox="1"/>
          <p:nvPr/>
        </p:nvSpPr>
        <p:spPr>
          <a:xfrm>
            <a:off x="266700" y="1295400"/>
            <a:ext cx="7772400" cy="1477328"/>
          </a:xfrm>
          <a:prstGeom prst="rect">
            <a:avLst/>
          </a:prstGeom>
          <a:noFill/>
        </p:spPr>
        <p:txBody>
          <a:bodyPr wrap="square" rtlCol="0">
            <a:spAutoFit/>
          </a:bodyPr>
          <a:lstStyle/>
          <a:p>
            <a:pPr algn="just"/>
            <a:r>
              <a:rPr lang="en-US" u="sng" dirty="0" smtClean="0">
                <a:solidFill>
                  <a:schemeClr val="tx2"/>
                </a:solidFill>
              </a:rPr>
              <a:t>Background:</a:t>
            </a:r>
            <a:r>
              <a:rPr lang="en-US" dirty="0" smtClean="0">
                <a:solidFill>
                  <a:schemeClr val="tx2"/>
                </a:solidFill>
              </a:rPr>
              <a:t> On 17 Mar the earth experienced a severe geomagnetic storm associated with a modest C9.1 solar flare originating from active region (AR) 2297 on 15 Mar @02:13 UT (max). The remarkable auroras resulting from this geomagnetic storm could be viewed at higher latitudes in the western hemisphere.</a:t>
            </a:r>
            <a:endParaRPr lang="en-US" dirty="0">
              <a:solidFill>
                <a:schemeClr val="tx2"/>
              </a:solidFill>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19400"/>
            <a:ext cx="6818312" cy="3794804"/>
          </a:xfrm>
          <a:prstGeom prst="rect">
            <a:avLst/>
          </a:prstGeom>
          <a:noFill/>
          <a:ln w="222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cxnSp>
        <p:nvCxnSpPr>
          <p:cNvPr id="10" name="Straight Connector 9"/>
          <p:cNvCxnSpPr/>
          <p:nvPr/>
        </p:nvCxnSpPr>
        <p:spPr>
          <a:xfrm>
            <a:off x="990600" y="3429000"/>
            <a:ext cx="65532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372350" y="3253859"/>
            <a:ext cx="777777" cy="830997"/>
          </a:xfrm>
          <a:prstGeom prst="rect">
            <a:avLst/>
          </a:prstGeom>
          <a:noFill/>
        </p:spPr>
        <p:txBody>
          <a:bodyPr wrap="none" rtlCol="0">
            <a:spAutoFit/>
          </a:bodyPr>
          <a:lstStyle/>
          <a:p>
            <a:pPr algn="ctr"/>
            <a:r>
              <a:rPr lang="en-US" sz="1600" b="1" dirty="0" smtClean="0">
                <a:solidFill>
                  <a:schemeClr val="tx2"/>
                </a:solidFill>
              </a:rPr>
              <a:t>G4</a:t>
            </a:r>
          </a:p>
          <a:p>
            <a:pPr algn="ctr"/>
            <a:r>
              <a:rPr lang="en-US" sz="1600" b="1" dirty="0" smtClean="0">
                <a:solidFill>
                  <a:schemeClr val="tx2"/>
                </a:solidFill>
              </a:rPr>
              <a:t>Storm</a:t>
            </a:r>
          </a:p>
          <a:p>
            <a:pPr algn="ctr"/>
            <a:r>
              <a:rPr lang="en-US" sz="1600" b="1" dirty="0" smtClean="0">
                <a:solidFill>
                  <a:schemeClr val="tx2"/>
                </a:solidFill>
              </a:rPr>
              <a:t>Index</a:t>
            </a:r>
            <a:endParaRPr lang="en-US" sz="1600" b="1" dirty="0">
              <a:solidFill>
                <a:schemeClr val="tx2"/>
              </a:solidFill>
            </a:endParaRPr>
          </a:p>
        </p:txBody>
      </p:sp>
    </p:spTree>
    <p:extLst>
      <p:ext uri="{BB962C8B-B14F-4D97-AF65-F5344CB8AC3E}">
        <p14:creationId xmlns:p14="http://schemas.microsoft.com/office/powerpoint/2010/main" val="1558346246"/>
      </p:ext>
    </p:extLst>
  </p:cSld>
  <p:clrMapOvr>
    <a:masterClrMapping/>
  </p:clrMapOvr>
  <p:transition spd="slow">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92872"/>
            <a:ext cx="8001000" cy="4426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Mission</a:t>
            </a:r>
            <a:endParaRPr lang="en-US" sz="3200" b="1" dirty="0" smtClean="0"/>
          </a:p>
          <a:p>
            <a:pPr fontAlgn="auto">
              <a:spcAft>
                <a:spcPts val="0"/>
              </a:spcAft>
            </a:pPr>
            <a:r>
              <a:rPr lang="en-US" sz="2800" b="1" dirty="0" smtClean="0"/>
              <a:t>NOAA </a:t>
            </a:r>
            <a:r>
              <a:rPr lang="en-US" sz="2800" b="1" dirty="0" err="1" smtClean="0"/>
              <a:t>SWx</a:t>
            </a:r>
            <a:r>
              <a:rPr lang="en-US" sz="2800" b="1" dirty="0" smtClean="0"/>
              <a:t> Scales – Geomagnetic Storms</a:t>
            </a:r>
            <a:endParaRPr lang="en-US" sz="2800" dirty="0" smtClean="0"/>
          </a:p>
        </p:txBody>
      </p:sp>
      <p:sp>
        <p:nvSpPr>
          <p:cNvPr id="5" name="TextBox 4"/>
          <p:cNvSpPr txBox="1"/>
          <p:nvPr/>
        </p:nvSpPr>
        <p:spPr>
          <a:xfrm>
            <a:off x="347133" y="1295400"/>
            <a:ext cx="7848601" cy="923330"/>
          </a:xfrm>
          <a:prstGeom prst="rect">
            <a:avLst/>
          </a:prstGeom>
          <a:noFill/>
        </p:spPr>
        <p:txBody>
          <a:bodyPr wrap="square" rtlCol="0">
            <a:spAutoFit/>
          </a:bodyPr>
          <a:lstStyle/>
          <a:p>
            <a:pPr algn="just"/>
            <a:r>
              <a:rPr lang="en-US" dirty="0" smtClean="0">
                <a:solidFill>
                  <a:schemeClr val="tx2"/>
                </a:solidFill>
              </a:rPr>
              <a:t>A G4 geomagnetic storm is rated as “severe” on the NOAA storm scales – Deleterious impacts to the power grids, satellite operations, and radio communications are expected. (Radio Blackouts / Solar Radiation Storm)</a:t>
            </a:r>
            <a:endParaRPr lang="en-US" dirty="0">
              <a:solidFill>
                <a:schemeClr val="tx2"/>
              </a:solidFill>
            </a:endParaRPr>
          </a:p>
        </p:txBody>
      </p:sp>
    </p:spTree>
    <p:extLst>
      <p:ext uri="{BB962C8B-B14F-4D97-AF65-F5344CB8AC3E}">
        <p14:creationId xmlns:p14="http://schemas.microsoft.com/office/powerpoint/2010/main" val="1960757839"/>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97000" contrast="97000"/>
                    </a14:imgEffect>
                  </a14:imgLayer>
                </a14:imgProps>
              </a:ext>
              <a:ext uri="{28A0092B-C50C-407E-A947-70E740481C1C}">
                <a14:useLocalDpi xmlns:a14="http://schemas.microsoft.com/office/drawing/2010/main" val="0"/>
              </a:ext>
            </a:extLst>
          </a:blip>
          <a:stretch>
            <a:fillRect/>
          </a:stretch>
        </p:blipFill>
        <p:spPr>
          <a:xfrm>
            <a:off x="369959" y="1815992"/>
            <a:ext cx="7707241" cy="4813408"/>
          </a:xfrm>
          <a:prstGeom prst="rect">
            <a:avLst/>
          </a:prstGeom>
        </p:spPr>
      </p:pic>
      <p:sp>
        <p:nvSpPr>
          <p:cNvPr id="3"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Mission</a:t>
            </a:r>
            <a:endParaRPr lang="en-US" sz="3200" b="1" dirty="0" smtClean="0"/>
          </a:p>
          <a:p>
            <a:pPr fontAlgn="auto">
              <a:spcAft>
                <a:spcPts val="0"/>
              </a:spcAft>
            </a:pPr>
            <a:r>
              <a:rPr lang="en-US" sz="2800" b="1" dirty="0" err="1" smtClean="0"/>
              <a:t>Kp</a:t>
            </a:r>
            <a:r>
              <a:rPr lang="en-US" sz="2800" b="1" dirty="0" smtClean="0"/>
              <a:t> Index is a </a:t>
            </a:r>
            <a:r>
              <a:rPr lang="en-US" sz="2800" b="1" dirty="0" err="1" smtClean="0"/>
              <a:t>SWx</a:t>
            </a:r>
            <a:r>
              <a:rPr lang="en-US" sz="2800" b="1" dirty="0" smtClean="0"/>
              <a:t> Situational Awareness Metric</a:t>
            </a:r>
            <a:endParaRPr lang="en-US" sz="2800" dirty="0" smtClean="0"/>
          </a:p>
        </p:txBody>
      </p:sp>
      <p:sp>
        <p:nvSpPr>
          <p:cNvPr id="6" name="Oval 5"/>
          <p:cNvSpPr/>
          <p:nvPr/>
        </p:nvSpPr>
        <p:spPr>
          <a:xfrm>
            <a:off x="4179011" y="2209800"/>
            <a:ext cx="1262821" cy="1262821"/>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 name="TextBox 6"/>
          <p:cNvSpPr txBox="1"/>
          <p:nvPr/>
        </p:nvSpPr>
        <p:spPr>
          <a:xfrm>
            <a:off x="1260117" y="1254516"/>
            <a:ext cx="6055890" cy="369332"/>
          </a:xfrm>
          <a:prstGeom prst="rect">
            <a:avLst/>
          </a:prstGeom>
          <a:noFill/>
        </p:spPr>
        <p:txBody>
          <a:bodyPr wrap="none" rtlCol="0">
            <a:spAutoFit/>
          </a:bodyPr>
          <a:lstStyle/>
          <a:p>
            <a:pPr algn="ctr"/>
            <a:r>
              <a:rPr lang="en-US" b="1" dirty="0" smtClean="0">
                <a:solidFill>
                  <a:schemeClr val="tx2"/>
                </a:solidFill>
              </a:rPr>
              <a:t>Impressive deflection of the earth’s main field by ~4%</a:t>
            </a:r>
            <a:endParaRPr lang="en-US" b="1" dirty="0">
              <a:solidFill>
                <a:schemeClr val="tx2"/>
              </a:solidFill>
            </a:endParaRPr>
          </a:p>
        </p:txBody>
      </p:sp>
      <p:cxnSp>
        <p:nvCxnSpPr>
          <p:cNvPr id="9" name="Straight Arrow Connector 8"/>
          <p:cNvCxnSpPr>
            <a:stCxn id="7" idx="2"/>
          </p:cNvCxnSpPr>
          <p:nvPr/>
        </p:nvCxnSpPr>
        <p:spPr>
          <a:xfrm>
            <a:off x="4288062" y="1623848"/>
            <a:ext cx="283938" cy="585952"/>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486025" y="2209800"/>
            <a:ext cx="0" cy="41910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94024" y="6362700"/>
            <a:ext cx="603050" cy="400110"/>
          </a:xfrm>
          <a:prstGeom prst="rect">
            <a:avLst/>
          </a:prstGeom>
          <a:noFill/>
        </p:spPr>
        <p:txBody>
          <a:bodyPr wrap="none" rtlCol="0">
            <a:spAutoFit/>
          </a:bodyPr>
          <a:lstStyle/>
          <a:p>
            <a:pPr algn="ctr"/>
            <a:r>
              <a:rPr lang="en-US" sz="1000" b="1" dirty="0" smtClean="0">
                <a:solidFill>
                  <a:schemeClr val="tx2"/>
                </a:solidFill>
              </a:rPr>
              <a:t>Shock</a:t>
            </a:r>
          </a:p>
          <a:p>
            <a:pPr algn="ctr"/>
            <a:r>
              <a:rPr lang="en-US" sz="1000" b="1" dirty="0" smtClean="0">
                <a:solidFill>
                  <a:schemeClr val="tx2"/>
                </a:solidFill>
              </a:rPr>
              <a:t>Arrival</a:t>
            </a:r>
            <a:endParaRPr lang="en-US" sz="1000" b="1" dirty="0">
              <a:solidFill>
                <a:schemeClr val="tx2"/>
              </a:solidFill>
            </a:endParaRPr>
          </a:p>
        </p:txBody>
      </p:sp>
      <p:sp>
        <p:nvSpPr>
          <p:cNvPr id="4" name="TextBox 3"/>
          <p:cNvSpPr txBox="1"/>
          <p:nvPr/>
        </p:nvSpPr>
        <p:spPr>
          <a:xfrm>
            <a:off x="501421" y="2539484"/>
            <a:ext cx="556563" cy="369332"/>
          </a:xfrm>
          <a:prstGeom prst="rect">
            <a:avLst/>
          </a:prstGeom>
          <a:solidFill>
            <a:schemeClr val="bg1"/>
          </a:solidFill>
        </p:spPr>
        <p:txBody>
          <a:bodyPr wrap="none" rtlCol="0">
            <a:spAutoFit/>
          </a:bodyPr>
          <a:lstStyle/>
          <a:p>
            <a:r>
              <a:rPr lang="en-US" dirty="0" err="1" smtClean="0">
                <a:solidFill>
                  <a:schemeClr val="tx2"/>
                </a:solidFill>
                <a:latin typeface="Symbol" panose="05050102010706020507" pitchFamily="18" charset="2"/>
              </a:rPr>
              <a:t>D</a:t>
            </a:r>
            <a:r>
              <a:rPr lang="en-US" dirty="0" err="1" smtClean="0">
                <a:solidFill>
                  <a:schemeClr val="tx2"/>
                </a:solidFill>
              </a:rPr>
              <a:t>B</a:t>
            </a:r>
            <a:r>
              <a:rPr lang="en-US" baseline="-25000" dirty="0" err="1" smtClean="0">
                <a:solidFill>
                  <a:schemeClr val="tx2"/>
                </a:solidFill>
              </a:rPr>
              <a:t>x</a:t>
            </a:r>
            <a:endParaRPr lang="en-US" baseline="-25000" dirty="0">
              <a:solidFill>
                <a:schemeClr val="tx2"/>
              </a:solidFill>
            </a:endParaRPr>
          </a:p>
        </p:txBody>
      </p:sp>
      <p:sp>
        <p:nvSpPr>
          <p:cNvPr id="11" name="TextBox 10"/>
          <p:cNvSpPr txBox="1"/>
          <p:nvPr/>
        </p:nvSpPr>
        <p:spPr>
          <a:xfrm>
            <a:off x="501421" y="3505200"/>
            <a:ext cx="556563" cy="369332"/>
          </a:xfrm>
          <a:prstGeom prst="rect">
            <a:avLst/>
          </a:prstGeom>
          <a:solidFill>
            <a:schemeClr val="bg1"/>
          </a:solidFill>
        </p:spPr>
        <p:txBody>
          <a:bodyPr wrap="none" rtlCol="0">
            <a:spAutoFit/>
          </a:bodyPr>
          <a:lstStyle/>
          <a:p>
            <a:r>
              <a:rPr lang="en-US" dirty="0" err="1" smtClean="0">
                <a:solidFill>
                  <a:schemeClr val="tx2"/>
                </a:solidFill>
                <a:latin typeface="Symbol" panose="05050102010706020507" pitchFamily="18" charset="2"/>
              </a:rPr>
              <a:t>D</a:t>
            </a:r>
            <a:r>
              <a:rPr lang="en-US" dirty="0" err="1" smtClean="0">
                <a:solidFill>
                  <a:schemeClr val="tx2"/>
                </a:solidFill>
              </a:rPr>
              <a:t>B</a:t>
            </a:r>
            <a:r>
              <a:rPr lang="en-US" baseline="-25000" dirty="0" err="1">
                <a:solidFill>
                  <a:schemeClr val="tx2"/>
                </a:solidFill>
              </a:rPr>
              <a:t>y</a:t>
            </a:r>
            <a:endParaRPr lang="en-US" baseline="-25000" dirty="0">
              <a:solidFill>
                <a:schemeClr val="tx2"/>
              </a:solidFill>
            </a:endParaRPr>
          </a:p>
        </p:txBody>
      </p:sp>
      <p:sp>
        <p:nvSpPr>
          <p:cNvPr id="12" name="TextBox 11"/>
          <p:cNvSpPr txBox="1"/>
          <p:nvPr/>
        </p:nvSpPr>
        <p:spPr>
          <a:xfrm>
            <a:off x="501421" y="4419600"/>
            <a:ext cx="556563" cy="369332"/>
          </a:xfrm>
          <a:prstGeom prst="rect">
            <a:avLst/>
          </a:prstGeom>
          <a:solidFill>
            <a:schemeClr val="bg1"/>
          </a:solidFill>
        </p:spPr>
        <p:txBody>
          <a:bodyPr wrap="none" rtlCol="0">
            <a:spAutoFit/>
          </a:bodyPr>
          <a:lstStyle/>
          <a:p>
            <a:r>
              <a:rPr lang="en-US" dirty="0" err="1" smtClean="0">
                <a:solidFill>
                  <a:schemeClr val="tx2"/>
                </a:solidFill>
                <a:latin typeface="Symbol" panose="05050102010706020507" pitchFamily="18" charset="2"/>
              </a:rPr>
              <a:t>D</a:t>
            </a:r>
            <a:r>
              <a:rPr lang="en-US" dirty="0" err="1" smtClean="0">
                <a:solidFill>
                  <a:schemeClr val="tx2"/>
                </a:solidFill>
              </a:rPr>
              <a:t>B</a:t>
            </a:r>
            <a:r>
              <a:rPr lang="en-US" baseline="-25000" dirty="0" err="1">
                <a:solidFill>
                  <a:schemeClr val="tx2"/>
                </a:solidFill>
              </a:rPr>
              <a:t>z</a:t>
            </a:r>
            <a:endParaRPr lang="en-US" baseline="-25000" dirty="0">
              <a:solidFill>
                <a:schemeClr val="tx2"/>
              </a:solidFill>
            </a:endParaRPr>
          </a:p>
        </p:txBody>
      </p:sp>
      <p:sp>
        <p:nvSpPr>
          <p:cNvPr id="13" name="TextBox 12"/>
          <p:cNvSpPr txBox="1"/>
          <p:nvPr/>
        </p:nvSpPr>
        <p:spPr>
          <a:xfrm>
            <a:off x="492604" y="5421868"/>
            <a:ext cx="574196" cy="369332"/>
          </a:xfrm>
          <a:prstGeom prst="rect">
            <a:avLst/>
          </a:prstGeom>
          <a:solidFill>
            <a:schemeClr val="bg1"/>
          </a:solidFill>
        </p:spPr>
        <p:txBody>
          <a:bodyPr wrap="none" rtlCol="0">
            <a:spAutoFit/>
          </a:bodyPr>
          <a:lstStyle/>
          <a:p>
            <a:r>
              <a:rPr lang="en-US" dirty="0" smtClean="0">
                <a:solidFill>
                  <a:schemeClr val="tx2"/>
                </a:solidFill>
                <a:latin typeface="Symbol" panose="05050102010706020507" pitchFamily="18" charset="2"/>
              </a:rPr>
              <a:t>D</a:t>
            </a:r>
            <a:r>
              <a:rPr lang="en-US" dirty="0" smtClean="0">
                <a:solidFill>
                  <a:schemeClr val="tx2"/>
                </a:solidFill>
              </a:rPr>
              <a:t>B</a:t>
            </a:r>
            <a:r>
              <a:rPr lang="en-US" baseline="-25000" dirty="0">
                <a:solidFill>
                  <a:schemeClr val="tx2"/>
                </a:solidFill>
              </a:rPr>
              <a:t>T</a:t>
            </a:r>
          </a:p>
        </p:txBody>
      </p:sp>
      <p:cxnSp>
        <p:nvCxnSpPr>
          <p:cNvPr id="15" name="Straight Arrow Connector 14"/>
          <p:cNvCxnSpPr/>
          <p:nvPr/>
        </p:nvCxnSpPr>
        <p:spPr>
          <a:xfrm>
            <a:off x="5638800" y="2539484"/>
            <a:ext cx="0" cy="660916"/>
          </a:xfrm>
          <a:prstGeom prst="straightConnector1">
            <a:avLst/>
          </a:prstGeom>
          <a:ln w="28575">
            <a:solidFill>
              <a:schemeClr val="tx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638800" y="2754927"/>
            <a:ext cx="849913" cy="307777"/>
          </a:xfrm>
          <a:prstGeom prst="rect">
            <a:avLst/>
          </a:prstGeom>
          <a:noFill/>
        </p:spPr>
        <p:txBody>
          <a:bodyPr wrap="none" rtlCol="0">
            <a:spAutoFit/>
          </a:bodyPr>
          <a:lstStyle/>
          <a:p>
            <a:r>
              <a:rPr lang="en-US" sz="1400" b="1" dirty="0" smtClean="0">
                <a:solidFill>
                  <a:schemeClr val="tx2"/>
                </a:solidFill>
              </a:rPr>
              <a:t>2000 </a:t>
            </a:r>
            <a:r>
              <a:rPr lang="en-US" sz="1400" b="1" dirty="0" err="1" smtClean="0">
                <a:solidFill>
                  <a:schemeClr val="tx2"/>
                </a:solidFill>
              </a:rPr>
              <a:t>nT</a:t>
            </a:r>
            <a:endParaRPr lang="en-US" sz="1400" b="1" dirty="0">
              <a:solidFill>
                <a:schemeClr val="tx2"/>
              </a:solidFill>
            </a:endParaRPr>
          </a:p>
        </p:txBody>
      </p:sp>
    </p:spTree>
    <p:extLst>
      <p:ext uri="{BB962C8B-B14F-4D97-AF65-F5344CB8AC3E}">
        <p14:creationId xmlns:p14="http://schemas.microsoft.com/office/powerpoint/2010/main" val="542915274"/>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Mission</a:t>
            </a:r>
            <a:endParaRPr lang="en-US" sz="3200" b="1" dirty="0" smtClean="0"/>
          </a:p>
          <a:p>
            <a:pPr fontAlgn="auto">
              <a:spcAft>
                <a:spcPts val="0"/>
              </a:spcAft>
            </a:pPr>
            <a:r>
              <a:rPr lang="en-US" sz="2800" b="1" dirty="0" smtClean="0"/>
              <a:t>Auroras are a More Impressive Metric – 17 Mar</a:t>
            </a:r>
            <a:endParaRPr lang="en-US" sz="2800" dirty="0" smtClean="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422" y="1292745"/>
            <a:ext cx="3586559" cy="5373921"/>
          </a:xfrm>
          <a:prstGeom prst="rect">
            <a:avLst/>
          </a:prstGeom>
          <a:noFill/>
          <a:ln w="127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6125330" y="6210802"/>
            <a:ext cx="2263184" cy="461665"/>
          </a:xfrm>
          <a:prstGeom prst="rect">
            <a:avLst/>
          </a:prstGeom>
          <a:noFill/>
        </p:spPr>
        <p:txBody>
          <a:bodyPr wrap="none" rtlCol="0">
            <a:spAutoFit/>
          </a:bodyPr>
          <a:lstStyle/>
          <a:p>
            <a:r>
              <a:rPr lang="en-US" sz="1200" dirty="0" smtClean="0">
                <a:solidFill>
                  <a:schemeClr val="bg1"/>
                </a:solidFill>
              </a:rPr>
              <a:t>Photo by Adam Hill</a:t>
            </a:r>
          </a:p>
          <a:p>
            <a:r>
              <a:rPr lang="en-US" sz="1200" dirty="0" smtClean="0">
                <a:solidFill>
                  <a:schemeClr val="bg1"/>
                </a:solidFill>
              </a:rPr>
              <a:t>Northwest Territories, Canada</a:t>
            </a:r>
          </a:p>
        </p:txBody>
      </p:sp>
      <p:grpSp>
        <p:nvGrpSpPr>
          <p:cNvPr id="17" name="Group 16"/>
          <p:cNvGrpSpPr/>
          <p:nvPr/>
        </p:nvGrpSpPr>
        <p:grpSpPr>
          <a:xfrm>
            <a:off x="181392" y="1303648"/>
            <a:ext cx="4482526" cy="5385830"/>
            <a:chOff x="181392" y="1312115"/>
            <a:chExt cx="4482526" cy="5385830"/>
          </a:xfrm>
        </p:grpSpPr>
        <p:pic>
          <p:nvPicPr>
            <p:cNvPr id="7" name="pasted-image.png"/>
            <p:cNvPicPr/>
            <p:nvPr/>
          </p:nvPicPr>
          <p:blipFill>
            <a:blip r:embed="rId3">
              <a:extLst/>
            </a:blip>
            <a:stretch>
              <a:fillRect/>
            </a:stretch>
          </p:blipFill>
          <p:spPr>
            <a:xfrm>
              <a:off x="183358" y="1312115"/>
              <a:ext cx="4480560" cy="2904314"/>
            </a:xfrm>
            <a:prstGeom prst="rect">
              <a:avLst/>
            </a:prstGeom>
            <a:ln w="12700" cap="flat">
              <a:solidFill>
                <a:srgbClr val="FF0000"/>
              </a:solidFill>
              <a:miter lim="400000"/>
            </a:ln>
            <a:effectLst/>
          </p:spPr>
        </p:pic>
        <p:pic>
          <p:nvPicPr>
            <p:cNvPr id="1031" name="Picture 7" descr="https://indiancountrytodaymedianetwork.com/sites/default/files/default/files/uploads/web_02.international_space_station_march_17th_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392" y="4181040"/>
              <a:ext cx="4480560" cy="2516905"/>
            </a:xfrm>
            <a:prstGeom prst="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sp>
          <p:nvSpPr>
            <p:cNvPr id="8" name="Shape 63"/>
            <p:cNvSpPr/>
            <p:nvPr/>
          </p:nvSpPr>
          <p:spPr>
            <a:xfrm>
              <a:off x="1295400" y="3904070"/>
              <a:ext cx="3352800" cy="26606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2000">
                  <a:solidFill>
                    <a:srgbClr val="FDFDFD"/>
                  </a:solidFill>
                  <a:latin typeface="Helvetica"/>
                  <a:ea typeface="Helvetica"/>
                  <a:cs typeface="Helvetica"/>
                  <a:sym typeface="Helvetica"/>
                </a:defRPr>
              </a:lvl1pPr>
            </a:lstStyle>
            <a:p>
              <a:pPr lvl="0" algn="r">
                <a:defRPr sz="1800">
                  <a:solidFill>
                    <a:srgbClr val="000000"/>
                  </a:solidFill>
                </a:defRPr>
              </a:pPr>
              <a:r>
                <a:rPr lang="en-US" sz="1400" dirty="0" smtClean="0">
                  <a:solidFill>
                    <a:srgbClr val="FDFDFD"/>
                  </a:solidFill>
                </a:rPr>
                <a:t>Dalton Highway </a:t>
              </a:r>
              <a:r>
                <a:rPr sz="1400" dirty="0" smtClean="0">
                  <a:solidFill>
                    <a:srgbClr val="FDFDFD"/>
                  </a:solidFill>
                </a:rPr>
                <a:t>Alaska</a:t>
              </a:r>
              <a:endParaRPr sz="1400" dirty="0">
                <a:solidFill>
                  <a:srgbClr val="FDFDFD"/>
                </a:solidFill>
              </a:endParaRPr>
            </a:p>
          </p:txBody>
        </p:sp>
        <p:sp>
          <p:nvSpPr>
            <p:cNvPr id="21" name="Shape 63"/>
            <p:cNvSpPr/>
            <p:nvPr/>
          </p:nvSpPr>
          <p:spPr>
            <a:xfrm>
              <a:off x="1299331" y="6417675"/>
              <a:ext cx="3352800" cy="26606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2000">
                  <a:solidFill>
                    <a:srgbClr val="FDFDFD"/>
                  </a:solidFill>
                  <a:latin typeface="Helvetica"/>
                  <a:ea typeface="Helvetica"/>
                  <a:cs typeface="Helvetica"/>
                  <a:sym typeface="Helvetica"/>
                </a:defRPr>
              </a:lvl1pPr>
            </a:lstStyle>
            <a:p>
              <a:pPr lvl="0" algn="r">
                <a:defRPr sz="1800">
                  <a:solidFill>
                    <a:srgbClr val="000000"/>
                  </a:solidFill>
                </a:defRPr>
              </a:pPr>
              <a:r>
                <a:rPr lang="en-US" sz="1400" dirty="0" err="1" smtClean="0">
                  <a:solidFill>
                    <a:schemeClr val="bg1"/>
                  </a:solidFill>
                </a:rPr>
                <a:t>Imternational</a:t>
              </a:r>
              <a:r>
                <a:rPr lang="en-US" sz="1400" dirty="0" smtClean="0">
                  <a:solidFill>
                    <a:schemeClr val="bg1"/>
                  </a:solidFill>
                </a:rPr>
                <a:t> Space Station</a:t>
              </a:r>
              <a:endParaRPr sz="1400" dirty="0">
                <a:solidFill>
                  <a:schemeClr val="bg1"/>
                </a:solidFill>
              </a:endParaRPr>
            </a:p>
          </p:txBody>
        </p:sp>
      </p:grpSp>
    </p:spTree>
    <p:extLst>
      <p:ext uri="{BB962C8B-B14F-4D97-AF65-F5344CB8AC3E}">
        <p14:creationId xmlns:p14="http://schemas.microsoft.com/office/powerpoint/2010/main" val="3666920135"/>
      </p:ext>
    </p:extLst>
  </p:cSld>
  <p:clrMapOvr>
    <a:masterClrMapping/>
  </p:clrMapOvr>
  <p:transition spd="slow">
    <p:pull/>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24634</TotalTime>
  <Words>947</Words>
  <Application>Microsoft Office PowerPoint</Application>
  <PresentationFormat>On-screen Show (4:3)</PresentationFormat>
  <Paragraphs>145</Paragraphs>
  <Slides>20</Slides>
  <Notes>2</Notes>
  <HiddenSlides>0</HiddenSlides>
  <MMClips>3</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Adjacency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and Terrestrial Physics Division</dc:title>
  <dc:subject>4QFY13 Quarterly</dc:subject>
  <dc:creator>William Denig</dc:creator>
  <cp:lastModifiedBy>William Denig</cp:lastModifiedBy>
  <cp:revision>1165</cp:revision>
  <cp:lastPrinted>2015-03-23T19:50:05Z</cp:lastPrinted>
  <dcterms:created xsi:type="dcterms:W3CDTF">2013-04-29T14:16:38Z</dcterms:created>
  <dcterms:modified xsi:type="dcterms:W3CDTF">2015-03-24T18:18:15Z</dcterms:modified>
</cp:coreProperties>
</file>