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0" r:id="rId1"/>
  </p:sldMasterIdLst>
  <p:notesMasterIdLst>
    <p:notesMasterId r:id="rId19"/>
  </p:notesMasterIdLst>
  <p:sldIdLst>
    <p:sldId id="256" r:id="rId2"/>
    <p:sldId id="325" r:id="rId3"/>
    <p:sldId id="311" r:id="rId4"/>
    <p:sldId id="348" r:id="rId5"/>
    <p:sldId id="326" r:id="rId6"/>
    <p:sldId id="351" r:id="rId7"/>
    <p:sldId id="352" r:id="rId8"/>
    <p:sldId id="353" r:id="rId9"/>
    <p:sldId id="354" r:id="rId10"/>
    <p:sldId id="357" r:id="rId11"/>
    <p:sldId id="333" r:id="rId12"/>
    <p:sldId id="344" r:id="rId13"/>
    <p:sldId id="331" r:id="rId14"/>
    <p:sldId id="346" r:id="rId15"/>
    <p:sldId id="359" r:id="rId16"/>
    <p:sldId id="347" r:id="rId17"/>
    <p:sldId id="362" r:id="rId18"/>
  </p:sldIdLst>
  <p:sldSz cx="9144000" cy="6858000" type="screen4x3"/>
  <p:notesSz cx="7023100" cy="9309100"/>
  <p:embeddedFontLst>
    <p:embeddedFont>
      <p:font typeface="Trebuchet MS" panose="020B0603020202020204" pitchFamily="3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578" autoAdjust="0"/>
  </p:normalViewPr>
  <p:slideViewPr>
    <p:cSldViewPr showGuides="1">
      <p:cViewPr>
        <p:scale>
          <a:sx n="200" d="100"/>
          <a:sy n="200" d="100"/>
        </p:scale>
        <p:origin x="330" y="199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3" y="0"/>
            <a:ext cx="3043875" cy="464818"/>
          </a:xfrm>
          <a:prstGeom prst="rect">
            <a:avLst/>
          </a:prstGeom>
          <a:noFill/>
          <a:ln>
            <a:noFill/>
          </a:ln>
        </p:spPr>
        <p:txBody>
          <a:bodyPr lIns="91749" tIns="91749" rIns="91749" bIns="91749"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458807"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917615"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1376421"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183523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2294037"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3211652"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4588076"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6423304"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3" name="Shape 3"/>
          <p:cNvSpPr txBox="1">
            <a:spLocks noGrp="1"/>
          </p:cNvSpPr>
          <p:nvPr>
            <p:ph type="dt" idx="10"/>
          </p:nvPr>
        </p:nvSpPr>
        <p:spPr>
          <a:xfrm>
            <a:off x="3977631" y="0"/>
            <a:ext cx="3043875" cy="464818"/>
          </a:xfrm>
          <a:prstGeom prst="rect">
            <a:avLst/>
          </a:prstGeom>
          <a:noFill/>
          <a:ln>
            <a:noFill/>
          </a:ln>
        </p:spPr>
        <p:txBody>
          <a:bodyPr lIns="91749" tIns="91749" rIns="91749" bIns="91749" anchor="t" anchorCtr="0"/>
          <a:lstStyle>
            <a:lvl1pPr marL="0" marR="0" indent="0" algn="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458807"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917615"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1376421"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183523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2294037"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3211652"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4588076"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6423304"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4" name="Shape 4"/>
          <p:cNvSpPr>
            <a:spLocks noGrp="1" noRot="1" noChangeAspect="1"/>
          </p:cNvSpPr>
          <p:nvPr>
            <p:ph type="sldImg" idx="3"/>
          </p:nvPr>
        </p:nvSpPr>
        <p:spPr>
          <a:xfrm>
            <a:off x="1184275" y="696913"/>
            <a:ext cx="4654550" cy="34909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5" name="Shape 5"/>
          <p:cNvSpPr txBox="1">
            <a:spLocks noGrp="1"/>
          </p:cNvSpPr>
          <p:nvPr>
            <p:ph type="body" idx="1"/>
          </p:nvPr>
        </p:nvSpPr>
        <p:spPr>
          <a:xfrm>
            <a:off x="702310" y="4422144"/>
            <a:ext cx="5618480" cy="4188137"/>
          </a:xfrm>
          <a:prstGeom prst="rect">
            <a:avLst/>
          </a:prstGeom>
          <a:noFill/>
          <a:ln>
            <a:noFill/>
          </a:ln>
        </p:spPr>
        <p:txBody>
          <a:bodyPr lIns="91749" tIns="91749" rIns="91749" bIns="91749" anchor="ctr" anchorCtr="0"/>
          <a:lstStyle>
            <a:lvl1pPr marL="0" marR="0" indent="0" algn="l" rtl="0">
              <a:spcBef>
                <a:spcPts val="0"/>
              </a:spcBef>
              <a:defRPr sz="1800" b="0" i="0" u="none" strike="noStrike" cap="none" baseline="0"/>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a:p>
        </p:txBody>
      </p:sp>
      <p:sp>
        <p:nvSpPr>
          <p:cNvPr id="6" name="Shape 6"/>
          <p:cNvSpPr txBox="1">
            <a:spLocks noGrp="1"/>
          </p:cNvSpPr>
          <p:nvPr>
            <p:ph type="ftr" idx="11"/>
          </p:nvPr>
        </p:nvSpPr>
        <p:spPr>
          <a:xfrm>
            <a:off x="3" y="8842688"/>
            <a:ext cx="3043875" cy="464818"/>
          </a:xfrm>
          <a:prstGeom prst="rect">
            <a:avLst/>
          </a:prstGeom>
          <a:noFill/>
          <a:ln>
            <a:noFill/>
          </a:ln>
        </p:spPr>
        <p:txBody>
          <a:bodyPr lIns="91749" tIns="91749" rIns="91749" bIns="91749" anchor="b"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458807"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917615"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1376421"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183523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2294037"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3211652"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4588076"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6423304"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7" name="Shape 7"/>
          <p:cNvSpPr txBox="1">
            <a:spLocks noGrp="1"/>
          </p:cNvSpPr>
          <p:nvPr>
            <p:ph type="sldNum" idx="12"/>
          </p:nvPr>
        </p:nvSpPr>
        <p:spPr>
          <a:xfrm>
            <a:off x="3977631" y="8842688"/>
            <a:ext cx="3043875" cy="464818"/>
          </a:xfrm>
          <a:prstGeom prst="rect">
            <a:avLst/>
          </a:prstGeom>
          <a:noFill/>
          <a:ln>
            <a:noFill/>
          </a:ln>
        </p:spPr>
        <p:txBody>
          <a:bodyPr lIns="93279" tIns="46638" rIns="93279" bIns="46638" anchor="b" anchorCtr="0">
            <a:noAutofit/>
          </a:bodyPr>
          <a:lstStyle/>
          <a:p>
            <a:pPr algn="r">
              <a:buClr>
                <a:srgbClr val="000000"/>
              </a:buClr>
              <a:buSzPct val="25000"/>
            </a:pPr>
            <a:fld id="{00000000-1234-1234-1234-123412341234}" type="slidenum">
              <a:rPr lang="en-US" sz="1200" smtClean="0">
                <a:latin typeface="Calibri"/>
                <a:ea typeface="Calibri"/>
                <a:cs typeface="Calibri"/>
                <a:sym typeface="Calibri"/>
              </a:rPr>
              <a:pPr algn="r">
                <a:buClr>
                  <a:srgbClr val="000000"/>
                </a:buClr>
                <a:buSzPct val="25000"/>
              </a:pPr>
              <a:t>‹#›</a:t>
            </a:fld>
            <a:endParaRPr lang="en-US" sz="1200">
              <a:latin typeface="Calibri"/>
              <a:ea typeface="Calibri"/>
              <a:cs typeface="Calibri"/>
              <a:sym typeface="Calibri"/>
            </a:endParaRPr>
          </a:p>
        </p:txBody>
      </p:sp>
    </p:spTree>
    <p:extLst>
      <p:ext uri="{BB962C8B-B14F-4D97-AF65-F5344CB8AC3E}">
        <p14:creationId xmlns:p14="http://schemas.microsoft.com/office/powerpoint/2010/main" val="83601860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Shape 34"/>
          <p:cNvSpPr>
            <a:spLocks noGrp="1" noRot="1" noChangeAspect="1"/>
          </p:cNvSpPr>
          <p:nvPr>
            <p:ph type="sldImg" idx="2"/>
          </p:nvPr>
        </p:nvSpPr>
        <p:spPr>
          <a:xfrm>
            <a:off x="1184275" y="696913"/>
            <a:ext cx="4654550" cy="34909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5" name="Shape 35"/>
          <p:cNvSpPr txBox="1">
            <a:spLocks noGrp="1"/>
          </p:cNvSpPr>
          <p:nvPr>
            <p:ph type="body" idx="1"/>
          </p:nvPr>
        </p:nvSpPr>
        <p:spPr>
          <a:xfrm>
            <a:off x="702310" y="4422144"/>
            <a:ext cx="5618480" cy="4188137"/>
          </a:xfrm>
          <a:prstGeom prst="rect">
            <a:avLst/>
          </a:prstGeom>
          <a:noFill/>
          <a:ln>
            <a:noFill/>
          </a:ln>
        </p:spPr>
        <p:txBody>
          <a:bodyPr lIns="93279" tIns="46638" rIns="93279" bIns="46638" anchor="t" anchorCtr="0">
            <a:noAutofit/>
          </a:bodyPr>
          <a:lstStyle/>
          <a:p>
            <a:endParaRPr/>
          </a:p>
        </p:txBody>
      </p:sp>
      <p:sp>
        <p:nvSpPr>
          <p:cNvPr id="36" name="Shape 36"/>
          <p:cNvSpPr txBox="1"/>
          <p:nvPr/>
        </p:nvSpPr>
        <p:spPr>
          <a:xfrm>
            <a:off x="3977631" y="8842688"/>
            <a:ext cx="3043875" cy="464818"/>
          </a:xfrm>
          <a:prstGeom prst="rect">
            <a:avLst/>
          </a:prstGeom>
          <a:noFill/>
          <a:ln>
            <a:noFill/>
          </a:ln>
        </p:spPr>
        <p:txBody>
          <a:bodyPr lIns="93279" tIns="46638" rIns="93279" bIns="46638" anchor="b" anchorCtr="0">
            <a:noAutofit/>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1</a:t>
            </a:fld>
            <a:endParaRPr lang="en-US"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702310" y="4422144"/>
            <a:ext cx="5618580" cy="4188026"/>
          </a:xfrm>
          <a:prstGeom prst="rect">
            <a:avLst/>
          </a:prstGeom>
          <a:noFill/>
          <a:ln>
            <a:noFill/>
          </a:ln>
        </p:spPr>
        <p:txBody>
          <a:bodyPr lIns="91749" tIns="91749" rIns="91749" bIns="91749" anchor="ctr" anchorCtr="0">
            <a:noAutofit/>
          </a:bodyPr>
          <a:lstStyle/>
          <a:p>
            <a:endParaRPr/>
          </a:p>
        </p:txBody>
      </p:sp>
      <p:sp>
        <p:nvSpPr>
          <p:cNvPr id="68" name="Shape 68"/>
          <p:cNvSpPr>
            <a:spLocks noGrp="1" noRot="1" noChangeAspect="1"/>
          </p:cNvSpPr>
          <p:nvPr>
            <p:ph type="sldImg" idx="2"/>
          </p:nvPr>
        </p:nvSpPr>
        <p:spPr>
          <a:xfrm>
            <a:off x="1184275" y="696913"/>
            <a:ext cx="4654550" cy="34909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702314" y="4422142"/>
            <a:ext cx="5618579" cy="4188025"/>
          </a:xfrm>
          <a:prstGeom prst="rect">
            <a:avLst/>
          </a:prstGeom>
          <a:noFill/>
          <a:ln>
            <a:noFill/>
          </a:ln>
        </p:spPr>
        <p:txBody>
          <a:bodyPr lIns="91741" tIns="91741" rIns="91741" bIns="91741" anchor="ctr" anchorCtr="0">
            <a:noAutofit/>
          </a:bodyPr>
          <a:lstStyle/>
          <a:p>
            <a:pPr marL="914032" lvl="1" indent="-342762" algn="just">
              <a:lnSpc>
                <a:spcPct val="114000"/>
              </a:lnSpc>
              <a:spcBef>
                <a:spcPts val="600"/>
              </a:spcBef>
              <a:buClr>
                <a:schemeClr val="dk2"/>
              </a:buClr>
              <a:buSzPct val="100000"/>
              <a:buFont typeface="Noto Symbol"/>
              <a:buChar char="➢"/>
            </a:pPr>
            <a:r>
              <a:rPr lang="en-US">
                <a:solidFill>
                  <a:schemeClr val="accent2"/>
                </a:solidFill>
                <a:latin typeface="Calibri"/>
                <a:ea typeface="Calibri"/>
                <a:cs typeface="Calibri"/>
                <a:sym typeface="Calibri"/>
              </a:rPr>
              <a:t>CMG works with scientists and observing programs from all of NOAA’s LOs.</a:t>
            </a:r>
          </a:p>
          <a:p>
            <a:pPr marL="914032" lvl="1" indent="-342762" algn="just">
              <a:lnSpc>
                <a:spcPct val="114000"/>
              </a:lnSpc>
              <a:buClr>
                <a:schemeClr val="dk2"/>
              </a:buClr>
              <a:buSzPct val="100000"/>
              <a:buFont typeface="Noto Symbol"/>
              <a:buChar char="➢"/>
            </a:pPr>
            <a:r>
              <a:rPr lang="en-US">
                <a:solidFill>
                  <a:schemeClr val="accent2"/>
                </a:solidFill>
                <a:latin typeface="Calibri"/>
                <a:ea typeface="Calibri"/>
                <a:cs typeface="Calibri"/>
                <a:sym typeface="Calibri"/>
              </a:rPr>
              <a:t>CMG develops operational magnetic and elevation models for the U.S. DoD, NATO, NWS, FAA, NOAA, and the commercial transportation industry.</a:t>
            </a:r>
          </a:p>
          <a:p>
            <a:pPr marL="914032" lvl="1" indent="-342762" algn="just">
              <a:lnSpc>
                <a:spcPct val="114000"/>
              </a:lnSpc>
              <a:buClr>
                <a:schemeClr val="dk2"/>
              </a:buClr>
              <a:buSzPct val="100000"/>
              <a:buFont typeface="Noto Symbol"/>
              <a:buChar char="➢"/>
            </a:pPr>
            <a:r>
              <a:rPr lang="en-US">
                <a:solidFill>
                  <a:schemeClr val="accent2"/>
                </a:solidFill>
                <a:latin typeface="Calibri"/>
                <a:ea typeface="Calibri"/>
                <a:cs typeface="Calibri"/>
                <a:sym typeface="Calibri"/>
              </a:rPr>
              <a:t>CMG develops improved and updated seamless digital elevation models as called for in the National Ocean Policy to support better coastal flood forecast and community mitigation efforts.</a:t>
            </a:r>
          </a:p>
          <a:p>
            <a:pPr marL="914032" lvl="1" indent="-342762" algn="just">
              <a:lnSpc>
                <a:spcPct val="114000"/>
              </a:lnSpc>
              <a:buClr>
                <a:schemeClr val="dk2"/>
              </a:buClr>
              <a:buSzPct val="100000"/>
              <a:buFont typeface="Noto Symbol"/>
              <a:buChar char="➢"/>
            </a:pPr>
            <a:r>
              <a:rPr lang="en-US">
                <a:solidFill>
                  <a:schemeClr val="accent2"/>
                </a:solidFill>
                <a:latin typeface="Calibri"/>
                <a:ea typeface="Calibri"/>
                <a:cs typeface="Calibri"/>
                <a:sym typeface="Calibri"/>
              </a:rPr>
              <a:t>CMG supports better coordination and collaboration on federal ocean mapping data collection, use and re-use of data.</a:t>
            </a:r>
          </a:p>
          <a:p>
            <a:pPr marL="914032" lvl="1" indent="-342762" algn="just">
              <a:lnSpc>
                <a:spcPct val="114000"/>
              </a:lnSpc>
              <a:buClr>
                <a:schemeClr val="dk2"/>
              </a:buClr>
              <a:buSzPct val="100000"/>
              <a:buFont typeface="Noto Symbol"/>
              <a:buChar char="➢"/>
            </a:pPr>
            <a:r>
              <a:rPr lang="en-US">
                <a:solidFill>
                  <a:schemeClr val="accent2"/>
                </a:solidFill>
                <a:latin typeface="Calibri"/>
                <a:ea typeface="Calibri"/>
                <a:cs typeface="Calibri"/>
                <a:sym typeface="Calibri"/>
              </a:rPr>
              <a:t>CMG operates the International Hydrographic Office’s Data Center for Digital Bathymetry (IHO DCDB). </a:t>
            </a:r>
          </a:p>
          <a:p>
            <a:endParaRPr/>
          </a:p>
        </p:txBody>
      </p:sp>
      <p:sp>
        <p:nvSpPr>
          <p:cNvPr id="72" name="Shape 72"/>
          <p:cNvSpPr>
            <a:spLocks noGrp="1" noRot="1" noChangeAspect="1"/>
          </p:cNvSpPr>
          <p:nvPr>
            <p:ph type="sldImg" idx="2"/>
          </p:nvPr>
        </p:nvSpPr>
        <p:spPr>
          <a:xfrm>
            <a:off x="1184275" y="696913"/>
            <a:ext cx="4654550" cy="34909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t>
            </a:r>
            <a:r>
              <a:rPr lang="en-US" dirty="0" err="1" smtClean="0"/>
              <a:t>pfu</a:t>
            </a:r>
            <a:r>
              <a:rPr lang="en-US" dirty="0" smtClean="0"/>
              <a:t> (proton flux unit) = 1 /cm**2-ster-sec</a:t>
            </a:r>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smtClean="0">
                <a:latin typeface="Calibri"/>
                <a:ea typeface="Calibri"/>
                <a:cs typeface="Calibri"/>
                <a:sym typeface="Calibri"/>
              </a:rPr>
              <a:pPr algn="r">
                <a:buClr>
                  <a:srgbClr val="000000"/>
                </a:buClr>
                <a:buSzPct val="25000"/>
              </a:pPr>
              <a:t>5</a:t>
            </a:fld>
            <a:endParaRPr lang="en-US" sz="1200">
              <a:latin typeface="Calibri"/>
              <a:ea typeface="Calibri"/>
              <a:cs typeface="Calibri"/>
              <a:sym typeface="Calibri"/>
            </a:endParaRPr>
          </a:p>
        </p:txBody>
      </p:sp>
    </p:spTree>
    <p:extLst>
      <p:ext uri="{BB962C8B-B14F-4D97-AF65-F5344CB8AC3E}">
        <p14:creationId xmlns:p14="http://schemas.microsoft.com/office/powerpoint/2010/main" val="2383159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23"/>
        <p:cNvGrpSpPr/>
        <p:nvPr/>
      </p:nvGrpSpPr>
      <p:grpSpPr>
        <a:xfrm>
          <a:off x="0" y="0"/>
          <a:ext cx="0" cy="0"/>
          <a:chOff x="0" y="0"/>
          <a:chExt cx="0" cy="0"/>
        </a:xfrm>
      </p:grpSpPr>
      <p:sp>
        <p:nvSpPr>
          <p:cNvPr id="24" name="Shape 24"/>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ctr" rtl="0">
              <a:spcBef>
                <a:spcPts val="0"/>
              </a:spcBef>
              <a:spcAft>
                <a:spcPts val="0"/>
              </a:spcAft>
              <a:defRPr sz="1800" b="0" i="0" u="none" strike="noStrike" cap="none" baseline="0"/>
            </a:lvl2pPr>
            <a:lvl3pPr marL="0" marR="0" indent="0" algn="ctr" rtl="0">
              <a:spcBef>
                <a:spcPts val="0"/>
              </a:spcBef>
              <a:spcAft>
                <a:spcPts val="0"/>
              </a:spcAft>
              <a:defRPr sz="1800" b="0" i="0" u="none" strike="noStrike" cap="none" baseline="0"/>
            </a:lvl3pPr>
            <a:lvl4pPr marL="0" marR="0" indent="0" algn="ctr" rtl="0">
              <a:spcBef>
                <a:spcPts val="0"/>
              </a:spcBef>
              <a:spcAft>
                <a:spcPts val="0"/>
              </a:spcAft>
              <a:defRPr sz="1800" b="0" i="0" u="none" strike="noStrike" cap="none" baseline="0"/>
            </a:lvl4pPr>
            <a:lvl5pPr marL="0" marR="0" indent="0" algn="ctr" rtl="0">
              <a:spcBef>
                <a:spcPts val="0"/>
              </a:spcBef>
              <a:spcAft>
                <a:spcPts val="0"/>
              </a:spcAft>
              <a:defRPr sz="1800" b="0" i="0" u="none" strike="noStrike" cap="none" baseline="0"/>
            </a:lvl5pPr>
            <a:lvl6pPr marL="457200" marR="0" indent="0" algn="ctr" rtl="0">
              <a:spcBef>
                <a:spcPts val="0"/>
              </a:spcBef>
              <a:spcAft>
                <a:spcPts val="0"/>
              </a:spcAft>
              <a:defRPr sz="1800" b="0" i="0" u="none" strike="noStrike" cap="none" baseline="0"/>
            </a:lvl6pPr>
            <a:lvl7pPr marL="914400" marR="0" indent="0" algn="ctr" rtl="0">
              <a:spcBef>
                <a:spcPts val="0"/>
              </a:spcBef>
              <a:spcAft>
                <a:spcPts val="0"/>
              </a:spcAft>
              <a:defRPr sz="1800" b="0" i="0" u="none" strike="noStrike" cap="none" baseline="0"/>
            </a:lvl7pPr>
            <a:lvl8pPr marL="1371600" marR="0" indent="0" algn="ctr" rtl="0">
              <a:spcBef>
                <a:spcPts val="0"/>
              </a:spcBef>
              <a:spcAft>
                <a:spcPts val="0"/>
              </a:spcAft>
              <a:defRPr sz="1800" b="0" i="0" u="none" strike="noStrike" cap="none" baseline="0"/>
            </a:lvl8pPr>
            <a:lvl9pPr marL="1828800" marR="0" indent="0" algn="ctr" rtl="0">
              <a:spcBef>
                <a:spcPts val="0"/>
              </a:spcBef>
              <a:spcAft>
                <a:spcPts val="0"/>
              </a:spcAft>
              <a:defRPr sz="1800" b="0" i="0" u="none" strike="noStrike" cap="none" baseline="0"/>
            </a:lvl9pPr>
          </a:lstStyle>
          <a:p>
            <a:endParaRPr/>
          </a:p>
        </p:txBody>
      </p:sp>
      <p:sp>
        <p:nvSpPr>
          <p:cNvPr id="25" name="Shape 25"/>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1pPr>
            <a:lvl2pPr marL="4572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2pPr>
            <a:lvl3pPr marL="9144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3pPr>
            <a:lvl4pPr marL="13716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4pPr>
            <a:lvl5pPr marL="18288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5pPr>
            <a:lvl6pPr marL="22860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6pPr>
            <a:lvl7pPr marL="27432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7pPr>
            <a:lvl8pPr marL="32004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8pPr>
            <a:lvl9pPr marL="36576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7" name="Shape 22"/>
          <p:cNvSpPr txBox="1">
            <a:spLocks noGrp="1"/>
          </p:cNvSpPr>
          <p:nvPr>
            <p:ph type="sldNum" idx="12"/>
          </p:nvPr>
        </p:nvSpPr>
        <p:spPr>
          <a:xfrm>
            <a:off x="8196075" y="6465420"/>
            <a:ext cx="838198" cy="304798"/>
          </a:xfrm>
          <a:prstGeom prst="rect">
            <a:avLst/>
          </a:prstGeom>
          <a:noFill/>
          <a:ln>
            <a:noFill/>
          </a:ln>
        </p:spPr>
        <p:txBody>
          <a:bodyPr lIns="91425" tIns="45700" rIns="91425" bIns="45700" anchor="t" anchorCtr="0">
            <a:noAutofit/>
          </a:bodyPr>
          <a:lstStyle>
            <a:lvl1pPr>
              <a:defRPr sz="1400" b="1"/>
            </a:lvl1pPr>
          </a:lstStyle>
          <a:p>
            <a:pPr algn="r">
              <a:buClr>
                <a:schemeClr val="lt1"/>
              </a:buClr>
              <a:buSzPct val="25000"/>
              <a:buFont typeface="Calibri"/>
              <a:buNone/>
            </a:pPr>
            <a:fld id="{00000000-1234-1234-1234-123412341234}" type="slidenum">
              <a:rPr lang="en-US" smtClean="0">
                <a:solidFill>
                  <a:schemeClr val="lt1"/>
                </a:solidFill>
                <a:latin typeface="Calibri"/>
                <a:ea typeface="Calibri"/>
                <a:cs typeface="Calibri"/>
                <a:sym typeface="Calibri"/>
              </a:rPr>
              <a:pPr algn="r">
                <a:buClr>
                  <a:schemeClr val="lt1"/>
                </a:buClr>
                <a:buSzPct val="25000"/>
                <a:buFont typeface="Calibri"/>
                <a:buNone/>
              </a:pPr>
              <a:t>‹#›</a:t>
            </a:fld>
            <a:endParaRPr lang="en-US">
              <a:solidFill>
                <a:schemeClr val="lt1"/>
              </a:solidFill>
              <a:latin typeface="Calibri"/>
              <a:ea typeface="Calibri"/>
              <a:cs typeface="Calibri"/>
              <a:sym typeface="Calibri"/>
            </a:endParaRPr>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371600" y="464410"/>
            <a:ext cx="6418051" cy="898562"/>
          </a:xfrm>
          <a:prstGeom prst="rect">
            <a:avLst/>
          </a:prstGeom>
          <a:noFill/>
          <a:ln>
            <a:noFill/>
          </a:ln>
        </p:spPr>
        <p:txBody>
          <a:bodyPr lIns="91425" tIns="91425" rIns="91425" bIns="91425" anchor="ctr" anchorCtr="0"/>
          <a:lstStyle>
            <a:lvl1pPr algn="ctr" rtl="0">
              <a:spcBef>
                <a:spcPts val="0"/>
              </a:spcBef>
              <a:spcAft>
                <a:spcPts val="0"/>
              </a:spcAft>
              <a:buClr>
                <a:srgbClr val="F3F3F3"/>
              </a:buClr>
              <a:buSzPct val="100000"/>
              <a:defRPr sz="3600">
                <a:solidFill>
                  <a:srgbClr val="F3F3F3"/>
                </a:solidFill>
              </a:defRPr>
            </a:lvl1pPr>
            <a:lvl2pPr algn="ctr" rtl="0">
              <a:spcBef>
                <a:spcPts val="0"/>
              </a:spcBef>
              <a:spcAft>
                <a:spcPts val="0"/>
              </a:spcAft>
              <a:buClr>
                <a:srgbClr val="F3F3F3"/>
              </a:buClr>
              <a:buSzPct val="100000"/>
              <a:defRPr sz="3600">
                <a:solidFill>
                  <a:srgbClr val="F3F3F3"/>
                </a:solidFill>
              </a:defRPr>
            </a:lvl2pPr>
            <a:lvl3pPr algn="ctr" rtl="0">
              <a:spcBef>
                <a:spcPts val="0"/>
              </a:spcBef>
              <a:spcAft>
                <a:spcPts val="0"/>
              </a:spcAft>
              <a:buClr>
                <a:srgbClr val="F3F3F3"/>
              </a:buClr>
              <a:buSzPct val="100000"/>
              <a:defRPr sz="3600">
                <a:solidFill>
                  <a:srgbClr val="F3F3F3"/>
                </a:solidFill>
              </a:defRPr>
            </a:lvl3pPr>
            <a:lvl4pPr algn="ctr" rtl="0">
              <a:spcBef>
                <a:spcPts val="0"/>
              </a:spcBef>
              <a:spcAft>
                <a:spcPts val="0"/>
              </a:spcAft>
              <a:buClr>
                <a:srgbClr val="F3F3F3"/>
              </a:buClr>
              <a:buSzPct val="100000"/>
              <a:defRPr sz="3600">
                <a:solidFill>
                  <a:srgbClr val="F3F3F3"/>
                </a:solidFill>
              </a:defRPr>
            </a:lvl4pPr>
            <a:lvl5pPr algn="ctr" rtl="0">
              <a:spcBef>
                <a:spcPts val="0"/>
              </a:spcBef>
              <a:spcAft>
                <a:spcPts val="0"/>
              </a:spcAft>
              <a:buClr>
                <a:srgbClr val="F3F3F3"/>
              </a:buClr>
              <a:buSzPct val="100000"/>
              <a:defRPr sz="3600">
                <a:solidFill>
                  <a:srgbClr val="F3F3F3"/>
                </a:solidFill>
              </a:defRPr>
            </a:lvl5pPr>
            <a:lvl6pPr marL="457200" algn="ctr" rtl="0">
              <a:spcBef>
                <a:spcPts val="0"/>
              </a:spcBef>
              <a:spcAft>
                <a:spcPts val="0"/>
              </a:spcAft>
              <a:buClr>
                <a:srgbClr val="F3F3F3"/>
              </a:buClr>
              <a:buSzPct val="100000"/>
              <a:defRPr sz="3600">
                <a:solidFill>
                  <a:srgbClr val="F3F3F3"/>
                </a:solidFill>
              </a:defRPr>
            </a:lvl6pPr>
            <a:lvl7pPr marL="914400" algn="ctr" rtl="0">
              <a:spcBef>
                <a:spcPts val="0"/>
              </a:spcBef>
              <a:spcAft>
                <a:spcPts val="0"/>
              </a:spcAft>
              <a:buClr>
                <a:srgbClr val="F3F3F3"/>
              </a:buClr>
              <a:buSzPct val="100000"/>
              <a:defRPr sz="3600">
                <a:solidFill>
                  <a:srgbClr val="F3F3F3"/>
                </a:solidFill>
              </a:defRPr>
            </a:lvl7pPr>
            <a:lvl8pPr marL="1371600" algn="ctr" rtl="0">
              <a:spcBef>
                <a:spcPts val="0"/>
              </a:spcBef>
              <a:spcAft>
                <a:spcPts val="0"/>
              </a:spcAft>
              <a:buClr>
                <a:srgbClr val="F3F3F3"/>
              </a:buClr>
              <a:buSzPct val="100000"/>
              <a:defRPr sz="3600">
                <a:solidFill>
                  <a:srgbClr val="F3F3F3"/>
                </a:solidFill>
              </a:defRPr>
            </a:lvl8pPr>
            <a:lvl9pPr marL="1828800" algn="ctr" rtl="0">
              <a:spcBef>
                <a:spcPts val="0"/>
              </a:spcBef>
              <a:spcAft>
                <a:spcPts val="0"/>
              </a:spcAft>
              <a:buClr>
                <a:srgbClr val="F3F3F3"/>
              </a:buClr>
              <a:buSzPct val="100000"/>
              <a:defRPr sz="3600">
                <a:solidFill>
                  <a:srgbClr val="F3F3F3"/>
                </a:solidFill>
              </a:defRPr>
            </a:lvl9pPr>
          </a:lstStyle>
          <a:p>
            <a:endParaRPr/>
          </a:p>
        </p:txBody>
      </p:sp>
      <p:sp>
        <p:nvSpPr>
          <p:cNvPr id="59" name="Shape 59"/>
          <p:cNvSpPr txBox="1">
            <a:spLocks noGrp="1"/>
          </p:cNvSpPr>
          <p:nvPr>
            <p:ph type="sldNum" idx="12"/>
          </p:nvPr>
        </p:nvSpPr>
        <p:spPr>
          <a:xfrm>
            <a:off x="6862760" y="6469062"/>
            <a:ext cx="1824036" cy="3047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a:solidFill>
                  <a:schemeClr val="lt1"/>
                </a:solidFill>
                <a:latin typeface="Calibri"/>
                <a:ea typeface="Calibri"/>
                <a:cs typeface="Calibri"/>
                <a:sym typeface="Calibri"/>
                <a:rtl val="0"/>
              </a:rPr>
              <a:t>‹#›</a:t>
            </a:fld>
            <a:endParaRPr lang="en-US" sz="1200" b="0" i="0" u="none" strike="noStrike" cap="none" baseline="0">
              <a:solidFill>
                <a:schemeClr val="lt1"/>
              </a:solidFill>
              <a:latin typeface="Calibri"/>
              <a:ea typeface="Calibri"/>
              <a:cs typeface="Calibri"/>
              <a:sym typeface="Calibri"/>
              <a:rtl val="0"/>
            </a:endParaRPr>
          </a:p>
        </p:txBody>
      </p:sp>
      <p:pic>
        <p:nvPicPr>
          <p:cNvPr id="60" name="Shape 60"/>
          <p:cNvPicPr preferRelativeResize="0"/>
          <p:nvPr/>
        </p:nvPicPr>
        <p:blipFill rotWithShape="1">
          <a:blip r:embed="rId2">
            <a:alphaModFix/>
          </a:blip>
          <a:srcRect l="85396"/>
          <a:stretch/>
        </p:blipFill>
        <p:spPr>
          <a:xfrm>
            <a:off x="7758125" y="23825"/>
            <a:ext cx="1314450" cy="1366824"/>
          </a:xfrm>
          <a:prstGeom prst="rect">
            <a:avLst/>
          </a:prstGeom>
          <a:noFill/>
          <a:ln>
            <a:noFill/>
          </a:ln>
        </p:spPr>
      </p:pic>
      <p:sp>
        <p:nvSpPr>
          <p:cNvPr id="61" name="Shape 61"/>
          <p:cNvSpPr txBox="1">
            <a:spLocks noGrp="1"/>
          </p:cNvSpPr>
          <p:nvPr>
            <p:ph type="body" idx="1"/>
          </p:nvPr>
        </p:nvSpPr>
        <p:spPr>
          <a:xfrm>
            <a:off x="402275" y="1362975"/>
            <a:ext cx="8229600" cy="4908599"/>
          </a:xfrm>
          <a:prstGeom prst="rect">
            <a:avLst/>
          </a:prstGeom>
          <a:noFill/>
          <a:ln>
            <a:noFill/>
          </a:ln>
        </p:spPr>
        <p:txBody>
          <a:bodyPr lIns="91425" tIns="91425" rIns="91425" bIns="91425" anchor="t" anchorCtr="0"/>
          <a:lstStyle>
            <a:lvl1pPr marL="342900" marR="0" indent="50800" algn="l" rtl="0">
              <a:lnSpc>
                <a:spcPct val="100000"/>
              </a:lnSpc>
              <a:spcBef>
                <a:spcPts val="0"/>
              </a:spcBef>
              <a:spcAft>
                <a:spcPts val="0"/>
              </a:spcAft>
              <a:buClr>
                <a:schemeClr val="dk2"/>
              </a:buClr>
              <a:buSzPct val="100000"/>
              <a:buFont typeface="Calibri"/>
              <a:buChar char="❖"/>
              <a:defRPr sz="2600" b="0" i="0" u="none" strike="noStrike" cap="none" baseline="0">
                <a:solidFill>
                  <a:srgbClr val="000000"/>
                </a:solidFill>
                <a:latin typeface="Calibri"/>
                <a:ea typeface="Calibri"/>
                <a:cs typeface="Calibri"/>
                <a:sym typeface="Calibri"/>
              </a:defRPr>
            </a:lvl1pPr>
            <a:lvl2pPr marL="742950" marR="0" indent="82550" algn="l" rtl="0">
              <a:lnSpc>
                <a:spcPct val="100000"/>
              </a:lnSpc>
              <a:spcBef>
                <a:spcPts val="0"/>
              </a:spcBef>
              <a:spcAft>
                <a:spcPts val="0"/>
              </a:spcAft>
              <a:buClr>
                <a:schemeClr val="dk2"/>
              </a:buClr>
              <a:buSzPct val="100000"/>
              <a:buFont typeface="Calibri"/>
              <a:buChar char="➢"/>
              <a:defRPr sz="2200" b="0" i="0" u="none" strike="noStrike" cap="none" baseline="0">
                <a:solidFill>
                  <a:schemeClr val="dk2"/>
                </a:solidFill>
                <a:latin typeface="Calibri"/>
                <a:ea typeface="Calibri"/>
                <a:cs typeface="Calibri"/>
                <a:sym typeface="Calibri"/>
              </a:defRPr>
            </a:lvl2pPr>
            <a:lvl3pPr marL="1143000" marR="0" indent="139700" algn="l" rtl="0">
              <a:lnSpc>
                <a:spcPct val="100000"/>
              </a:lnSpc>
              <a:spcBef>
                <a:spcPts val="0"/>
              </a:spcBef>
              <a:spcAft>
                <a:spcPts val="0"/>
              </a:spcAft>
              <a:buClr>
                <a:schemeClr val="accent2"/>
              </a:buClr>
              <a:buSzPct val="100000"/>
              <a:buFont typeface="Calibri"/>
              <a:buChar char="■"/>
              <a:defRPr sz="1800" b="0" i="0" u="none" strike="noStrike" cap="none" baseline="0">
                <a:solidFill>
                  <a:schemeClr val="accent2"/>
                </a:solidFill>
                <a:latin typeface="Calibri"/>
                <a:ea typeface="Calibri"/>
                <a:cs typeface="Calibri"/>
                <a:sym typeface="Calibri"/>
              </a:defRPr>
            </a:lvl3pPr>
            <a:lvl4pPr marL="1600200" marR="0" indent="139700" algn="l" rtl="0">
              <a:lnSpc>
                <a:spcPct val="100000"/>
              </a:lnSpc>
              <a:spcBef>
                <a:spcPts val="0"/>
              </a:spcBef>
              <a:spcAft>
                <a:spcPts val="0"/>
              </a:spcAft>
              <a:buClr>
                <a:schemeClr val="accent3"/>
              </a:buClr>
              <a:buSzPct val="100000"/>
              <a:buFont typeface="Calibri"/>
              <a:buChar char="●"/>
              <a:defRPr sz="1600" b="0" i="0" u="none" strike="noStrike" cap="none" baseline="0">
                <a:solidFill>
                  <a:schemeClr val="accent3"/>
                </a:solidFill>
                <a:latin typeface="Calibri"/>
                <a:ea typeface="Calibri"/>
                <a:cs typeface="Calibri"/>
                <a:sym typeface="Calibri"/>
              </a:defRPr>
            </a:lvl4pPr>
            <a:lvl5pPr marL="2057400" marR="0" indent="139700" algn="l" rtl="0">
              <a:lnSpc>
                <a:spcPct val="100000"/>
              </a:lnSpc>
              <a:spcBef>
                <a:spcPts val="0"/>
              </a:spcBef>
              <a:spcAft>
                <a:spcPts val="0"/>
              </a:spcAft>
              <a:buClr>
                <a:schemeClr val="dk2"/>
              </a:buClr>
              <a:buSzPct val="100000"/>
              <a:buFont typeface="Calibri"/>
              <a:buChar char="◆"/>
              <a:defRPr sz="1200" b="0" i="0" u="none" strike="noStrike" cap="none" baseline="0">
                <a:solidFill>
                  <a:srgbClr val="000000"/>
                </a:solidFill>
                <a:latin typeface="Calibri"/>
                <a:ea typeface="Calibri"/>
                <a:cs typeface="Calibri"/>
                <a:sym typeface="Calibri"/>
              </a:defRPr>
            </a:lvl5pPr>
            <a:lvl6pPr marL="25146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6pPr>
            <a:lvl7pPr marL="29718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7pPr>
            <a:lvl8pPr marL="34290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8pPr>
            <a:lvl9pPr marL="38862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9pPr>
          </a:lstStyle>
          <a:p>
            <a:endParaRPr/>
          </a:p>
        </p:txBody>
      </p:sp>
      <p:pic>
        <p:nvPicPr>
          <p:cNvPr id="62" name="Shape 62"/>
          <p:cNvPicPr preferRelativeResize="0"/>
          <p:nvPr/>
        </p:nvPicPr>
        <p:blipFill rotWithShape="1">
          <a:blip r:embed="rId2">
            <a:alphaModFix/>
          </a:blip>
          <a:srcRect r="85396"/>
          <a:stretch/>
        </p:blipFill>
        <p:spPr>
          <a:xfrm>
            <a:off x="68464" y="68162"/>
            <a:ext cx="1314450" cy="1323975"/>
          </a:xfrm>
          <a:prstGeom prst="rect">
            <a:avLst/>
          </a:prstGeom>
          <a:noFill/>
          <a:ln>
            <a:noFill/>
          </a:ln>
        </p:spPr>
      </p:pic>
    </p:spTree>
    <p:extLst>
      <p:ext uri="{BB962C8B-B14F-4D97-AF65-F5344CB8AC3E}">
        <p14:creationId xmlns:p14="http://schemas.microsoft.com/office/powerpoint/2010/main" val="7195610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p:nvPr/>
        </p:nvSpPr>
        <p:spPr>
          <a:xfrm>
            <a:off x="771525" y="76200"/>
            <a:ext cx="7610474" cy="347662"/>
          </a:xfrm>
          <a:prstGeom prst="rect">
            <a:avLst/>
          </a:prstGeom>
          <a:solidFill>
            <a:srgbClr val="6C9BC6"/>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3366"/>
              </a:buClr>
              <a:buSzPct val="25000"/>
              <a:buFont typeface="Trebuchet MS"/>
              <a:buNone/>
            </a:pPr>
            <a:r>
              <a:rPr lang="en-US" sz="1200" b="0" i="0" u="none" strike="noStrike" cap="none" baseline="0">
                <a:solidFill>
                  <a:srgbClr val="003366"/>
                </a:solidFill>
                <a:latin typeface="Trebuchet MS"/>
                <a:ea typeface="Trebuchet MS"/>
                <a:cs typeface="Trebuchet MS"/>
                <a:sym typeface="Trebuchet MS"/>
                <a:rtl val="0"/>
              </a:rPr>
              <a:t>N A T I O N A L   O C E A N I C   A N D   A T M O S P H E R I C   A D M I N I S T R A T I O N</a:t>
            </a:r>
          </a:p>
        </p:txBody>
      </p:sp>
      <p:sp>
        <p:nvSpPr>
          <p:cNvPr id="10" name="Shape 10"/>
          <p:cNvSpPr txBox="1"/>
          <p:nvPr/>
        </p:nvSpPr>
        <p:spPr>
          <a:xfrm>
            <a:off x="771525" y="457200"/>
            <a:ext cx="7686675" cy="914400"/>
          </a:xfrm>
          <a:prstGeom prst="rect">
            <a:avLst/>
          </a:prstGeom>
          <a:solidFill>
            <a:srgbClr val="215A9F"/>
          </a:solidFill>
          <a:ln>
            <a:noFill/>
          </a:ln>
        </p:spPr>
        <p:txBody>
          <a:bodyPr lIns="36575" tIns="73150" rIns="36575" bIns="36575"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nvGrpSpPr>
          <p:cNvPr id="11" name="Shape 11"/>
          <p:cNvGrpSpPr/>
          <p:nvPr/>
        </p:nvGrpSpPr>
        <p:grpSpPr>
          <a:xfrm>
            <a:off x="76200" y="76200"/>
            <a:ext cx="1314448" cy="1314448"/>
            <a:chOff x="114300" y="133350"/>
            <a:chExt cx="1314448" cy="1314448"/>
          </a:xfrm>
        </p:grpSpPr>
        <p:sp>
          <p:nvSpPr>
            <p:cNvPr id="12" name="Shape 12"/>
            <p:cNvSpPr/>
            <p:nvPr/>
          </p:nvSpPr>
          <p:spPr>
            <a:xfrm>
              <a:off x="114300" y="133350"/>
              <a:ext cx="1314448" cy="1314448"/>
            </a:xfrm>
            <a:prstGeom prst="ellipse">
              <a:avLst/>
            </a:prstGeom>
            <a:solidFill>
              <a:srgbClr val="FFFFFF"/>
            </a:solidFill>
            <a:ln>
              <a:noFill/>
            </a:ln>
          </p:spPr>
          <p:txBody>
            <a:bodyPr lIns="36575" tIns="36575" rIns="36575" bIns="36575"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pic>
          <p:nvPicPr>
            <p:cNvPr id="13" name="Shape 13"/>
            <p:cNvPicPr preferRelativeResize="0"/>
            <p:nvPr/>
          </p:nvPicPr>
          <p:blipFill rotWithShape="1">
            <a:blip r:embed="rId4">
              <a:alphaModFix/>
            </a:blip>
            <a:srcRect/>
            <a:stretch/>
          </p:blipFill>
          <p:spPr>
            <a:xfrm>
              <a:off x="114300" y="133350"/>
              <a:ext cx="1314448" cy="1314448"/>
            </a:xfrm>
            <a:prstGeom prst="rect">
              <a:avLst/>
            </a:prstGeom>
            <a:noFill/>
            <a:ln>
              <a:noFill/>
            </a:ln>
          </p:spPr>
        </p:pic>
      </p:grpSp>
      <p:grpSp>
        <p:nvGrpSpPr>
          <p:cNvPr id="14" name="Shape 14"/>
          <p:cNvGrpSpPr/>
          <p:nvPr/>
        </p:nvGrpSpPr>
        <p:grpSpPr>
          <a:xfrm>
            <a:off x="7772399" y="76199"/>
            <a:ext cx="1295399" cy="1308098"/>
            <a:chOff x="8229600" y="5930900"/>
            <a:chExt cx="838198" cy="850898"/>
          </a:xfrm>
        </p:grpSpPr>
        <p:sp>
          <p:nvSpPr>
            <p:cNvPr id="15" name="Shape 15"/>
            <p:cNvSpPr/>
            <p:nvPr/>
          </p:nvSpPr>
          <p:spPr>
            <a:xfrm>
              <a:off x="8229600" y="5930900"/>
              <a:ext cx="838198" cy="850898"/>
            </a:xfrm>
            <a:prstGeom prst="ellipse">
              <a:avLst/>
            </a:prstGeom>
            <a:solidFill>
              <a:schemeClr val="lt1"/>
            </a:solidFill>
            <a:ln w="1905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pic>
          <p:nvPicPr>
            <p:cNvPr id="16" name="Shape 16"/>
            <p:cNvPicPr preferRelativeResize="0"/>
            <p:nvPr/>
          </p:nvPicPr>
          <p:blipFill rotWithShape="1">
            <a:blip r:embed="rId5">
              <a:alphaModFix/>
            </a:blip>
            <a:srcRect/>
            <a:stretch/>
          </p:blipFill>
          <p:spPr>
            <a:xfrm>
              <a:off x="8239125" y="5949950"/>
              <a:ext cx="825498" cy="819150"/>
            </a:xfrm>
            <a:prstGeom prst="rect">
              <a:avLst/>
            </a:prstGeom>
            <a:noFill/>
            <a:ln>
              <a:noFill/>
            </a:ln>
          </p:spPr>
        </p:pic>
      </p:grpSp>
      <p:grpSp>
        <p:nvGrpSpPr>
          <p:cNvPr id="2" name="Group 1"/>
          <p:cNvGrpSpPr/>
          <p:nvPr userDrawn="1"/>
        </p:nvGrpSpPr>
        <p:grpSpPr>
          <a:xfrm>
            <a:off x="76200" y="6457950"/>
            <a:ext cx="8991600" cy="323850"/>
            <a:chOff x="76200" y="6457950"/>
            <a:chExt cx="8991600" cy="323850"/>
          </a:xfrm>
        </p:grpSpPr>
        <p:sp>
          <p:nvSpPr>
            <p:cNvPr id="17" name="Shape 17"/>
            <p:cNvSpPr txBox="1"/>
            <p:nvPr/>
          </p:nvSpPr>
          <p:spPr>
            <a:xfrm>
              <a:off x="228600" y="6457950"/>
              <a:ext cx="8682037" cy="320675"/>
            </a:xfrm>
            <a:prstGeom prst="rect">
              <a:avLst/>
            </a:prstGeom>
            <a:solidFill>
              <a:srgbClr val="215A9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8" name="Shape 18"/>
            <p:cNvSpPr/>
            <p:nvPr userDrawn="1"/>
          </p:nvSpPr>
          <p:spPr>
            <a:xfrm>
              <a:off x="76200" y="6461125"/>
              <a:ext cx="320675" cy="320675"/>
            </a:xfrm>
            <a:prstGeom prst="ellipse">
              <a:avLst/>
            </a:prstGeom>
            <a:solidFill>
              <a:srgbClr val="215A9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9" name="Shape 19"/>
            <p:cNvSpPr/>
            <p:nvPr userDrawn="1"/>
          </p:nvSpPr>
          <p:spPr>
            <a:xfrm>
              <a:off x="8747125" y="6461125"/>
              <a:ext cx="320675" cy="320675"/>
            </a:xfrm>
            <a:prstGeom prst="ellipse">
              <a:avLst/>
            </a:prstGeom>
            <a:solidFill>
              <a:srgbClr val="215A9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sp>
        <p:nvSpPr>
          <p:cNvPr id="20" name="Shape 20"/>
          <p:cNvSpPr txBox="1">
            <a:spLocks noGrp="1"/>
          </p:cNvSpPr>
          <p:nvPr>
            <p:ph type="title"/>
          </p:nvPr>
        </p:nvSpPr>
        <p:spPr>
          <a:xfrm>
            <a:off x="1371600" y="465137"/>
            <a:ext cx="6418262" cy="898524"/>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ctr" rtl="0">
              <a:spcBef>
                <a:spcPts val="0"/>
              </a:spcBef>
              <a:spcAft>
                <a:spcPts val="0"/>
              </a:spcAft>
              <a:defRPr sz="1800" b="0" i="0" u="none" strike="noStrike" cap="none" baseline="0"/>
            </a:lvl2pPr>
            <a:lvl3pPr marL="0" marR="0" indent="0" algn="ctr" rtl="0">
              <a:spcBef>
                <a:spcPts val="0"/>
              </a:spcBef>
              <a:spcAft>
                <a:spcPts val="0"/>
              </a:spcAft>
              <a:defRPr sz="1800" b="0" i="0" u="none" strike="noStrike" cap="none" baseline="0"/>
            </a:lvl3pPr>
            <a:lvl4pPr marL="0" marR="0" indent="0" algn="ctr" rtl="0">
              <a:spcBef>
                <a:spcPts val="0"/>
              </a:spcBef>
              <a:spcAft>
                <a:spcPts val="0"/>
              </a:spcAft>
              <a:defRPr sz="1800" b="0" i="0" u="none" strike="noStrike" cap="none" baseline="0"/>
            </a:lvl4pPr>
            <a:lvl5pPr marL="0" marR="0" indent="0" algn="ctr" rtl="0">
              <a:spcBef>
                <a:spcPts val="0"/>
              </a:spcBef>
              <a:spcAft>
                <a:spcPts val="0"/>
              </a:spcAft>
              <a:defRPr sz="1800" b="0" i="0" u="none" strike="noStrike" cap="none" baseline="0"/>
            </a:lvl5pPr>
            <a:lvl6pPr marL="457200" marR="0" indent="0" algn="ctr" rtl="0">
              <a:spcBef>
                <a:spcPts val="0"/>
              </a:spcBef>
              <a:spcAft>
                <a:spcPts val="0"/>
              </a:spcAft>
              <a:defRPr sz="1800" b="0" i="0" u="none" strike="noStrike" cap="none" baseline="0"/>
            </a:lvl6pPr>
            <a:lvl7pPr marL="914400" marR="0" indent="0" algn="ctr" rtl="0">
              <a:spcBef>
                <a:spcPts val="0"/>
              </a:spcBef>
              <a:spcAft>
                <a:spcPts val="0"/>
              </a:spcAft>
              <a:defRPr sz="1800" b="0" i="0" u="none" strike="noStrike" cap="none" baseline="0"/>
            </a:lvl7pPr>
            <a:lvl8pPr marL="1371600" marR="0" indent="0" algn="ctr" rtl="0">
              <a:spcBef>
                <a:spcPts val="0"/>
              </a:spcBef>
              <a:spcAft>
                <a:spcPts val="0"/>
              </a:spcAft>
              <a:defRPr sz="1800" b="0" i="0" u="none" strike="noStrike" cap="none" baseline="0"/>
            </a:lvl8pPr>
            <a:lvl9pPr marL="1828800" marR="0" indent="0" algn="ctr" rtl="0">
              <a:spcBef>
                <a:spcPts val="0"/>
              </a:spcBef>
              <a:spcAft>
                <a:spcPts val="0"/>
              </a:spcAft>
              <a:defRPr sz="1800" b="0" i="0" u="none" strike="noStrike" cap="none" baseline="0"/>
            </a:lvl9pPr>
          </a:lstStyle>
          <a:p>
            <a:endParaRPr/>
          </a:p>
        </p:txBody>
      </p:sp>
      <p:sp>
        <p:nvSpPr>
          <p:cNvPr id="21" name="Shape 21"/>
          <p:cNvSpPr txBox="1">
            <a:spLocks noGrp="1"/>
          </p:cNvSpPr>
          <p:nvPr>
            <p:ph type="body" idx="1"/>
          </p:nvPr>
        </p:nvSpPr>
        <p:spPr>
          <a:xfrm>
            <a:off x="457200" y="1371600"/>
            <a:ext cx="8229600" cy="4908550"/>
          </a:xfrm>
          <a:prstGeom prst="rect">
            <a:avLst/>
          </a:prstGeom>
          <a:noFill/>
          <a:ln>
            <a:noFill/>
          </a:ln>
        </p:spPr>
        <p:txBody>
          <a:bodyPr lIns="91425" tIns="91425" rIns="91425" bIns="91425" anchor="t" anchorCtr="0"/>
          <a:lstStyle>
            <a:lvl1pPr marL="342900" marR="0" indent="-101600" algn="l" rtl="0">
              <a:lnSpc>
                <a:spcPct val="100000"/>
              </a:lnSpc>
              <a:spcBef>
                <a:spcPts val="0"/>
              </a:spcBef>
              <a:spcAft>
                <a:spcPts val="0"/>
              </a:spcAft>
              <a:buClr>
                <a:schemeClr val="dk2"/>
              </a:buClr>
              <a:buSzPct val="100000"/>
              <a:buFont typeface="Calibri"/>
              <a:buChar char="▪"/>
              <a:defRPr sz="2400" b="0" i="0" u="none" strike="noStrike" cap="none" baseline="0">
                <a:solidFill>
                  <a:srgbClr val="000000"/>
                </a:solidFill>
                <a:latin typeface="Calibri"/>
                <a:ea typeface="Calibri"/>
                <a:cs typeface="Calibri"/>
                <a:sym typeface="Calibri"/>
                <a:rtl val="0"/>
              </a:defRPr>
            </a:lvl1pPr>
            <a:lvl2pPr marL="742950" marR="0" indent="-69850" algn="l" rtl="0">
              <a:lnSpc>
                <a:spcPct val="100000"/>
              </a:lnSpc>
              <a:spcBef>
                <a:spcPts val="0"/>
              </a:spcBef>
              <a:spcAft>
                <a:spcPts val="0"/>
              </a:spcAft>
              <a:buClr>
                <a:schemeClr val="dk2"/>
              </a:buClr>
              <a:buSzPct val="100000"/>
              <a:buFont typeface="Calibri"/>
              <a:buChar char="▪"/>
              <a:defRPr sz="2400" b="0" i="0" u="none" strike="noStrike" cap="none" baseline="0">
                <a:solidFill>
                  <a:srgbClr val="000000"/>
                </a:solidFill>
                <a:latin typeface="Calibri"/>
                <a:ea typeface="Calibri"/>
                <a:cs typeface="Calibri"/>
                <a:sym typeface="Calibri"/>
                <a:rtl val="0"/>
              </a:defRPr>
            </a:lvl2pPr>
            <a:lvl3pPr marL="1143000" marR="0" indent="-12700" algn="l" rtl="0">
              <a:lnSpc>
                <a:spcPct val="100000"/>
              </a:lnSpc>
              <a:spcBef>
                <a:spcPts val="0"/>
              </a:spcBef>
              <a:spcAft>
                <a:spcPts val="0"/>
              </a:spcAft>
              <a:buClr>
                <a:schemeClr val="dk2"/>
              </a:buClr>
              <a:buSzPct val="100000"/>
              <a:buFont typeface="Calibri"/>
              <a:buChar char="▪"/>
              <a:defRPr sz="2400" b="0" i="0" u="none" strike="noStrike" cap="none" baseline="0">
                <a:solidFill>
                  <a:srgbClr val="000000"/>
                </a:solidFill>
                <a:latin typeface="Calibri"/>
                <a:ea typeface="Calibri"/>
                <a:cs typeface="Calibri"/>
                <a:sym typeface="Calibri"/>
                <a:rtl val="0"/>
              </a:defRPr>
            </a:lvl3pPr>
            <a:lvl4pPr marL="1600200" marR="0" indent="-12700" algn="l" rtl="0">
              <a:lnSpc>
                <a:spcPct val="100000"/>
              </a:lnSpc>
              <a:spcBef>
                <a:spcPts val="0"/>
              </a:spcBef>
              <a:spcAft>
                <a:spcPts val="0"/>
              </a:spcAft>
              <a:buClr>
                <a:schemeClr val="dk2"/>
              </a:buClr>
              <a:buSzPct val="100000"/>
              <a:buFont typeface="Calibri"/>
              <a:buChar char="▪"/>
              <a:defRPr sz="2400" b="0" i="0" u="none" strike="noStrike" cap="none" baseline="0">
                <a:solidFill>
                  <a:srgbClr val="000000"/>
                </a:solidFill>
                <a:latin typeface="Calibri"/>
                <a:ea typeface="Calibri"/>
                <a:cs typeface="Calibri"/>
                <a:sym typeface="Calibri"/>
                <a:rtl val="0"/>
              </a:defRPr>
            </a:lvl4pPr>
            <a:lvl5pPr marL="2057400" marR="0" indent="-12700" algn="l" rtl="0">
              <a:lnSpc>
                <a:spcPct val="100000"/>
              </a:lnSpc>
              <a:spcBef>
                <a:spcPts val="0"/>
              </a:spcBef>
              <a:spcAft>
                <a:spcPts val="0"/>
              </a:spcAft>
              <a:buClr>
                <a:schemeClr val="dk2"/>
              </a:buClr>
              <a:buSzPct val="100000"/>
              <a:buFont typeface="Calibri"/>
              <a:buChar char="▪"/>
              <a:defRPr sz="2400" b="0" i="0" u="none" strike="noStrike" cap="none" baseline="0">
                <a:solidFill>
                  <a:srgbClr val="000000"/>
                </a:solidFill>
                <a:latin typeface="Calibri"/>
                <a:ea typeface="Calibri"/>
                <a:cs typeface="Calibri"/>
                <a:sym typeface="Calibri"/>
                <a:rtl val="0"/>
              </a:defRPr>
            </a:lvl5pPr>
            <a:lvl6pPr marL="2514600" marR="0" indent="-12700" algn="l" rtl="0">
              <a:lnSpc>
                <a:spcPct val="100000"/>
              </a:lnSpc>
              <a:spcBef>
                <a:spcPts val="400"/>
              </a:spcBef>
              <a:spcAft>
                <a:spcPts val="0"/>
              </a:spcAft>
              <a:buClr>
                <a:schemeClr val="dk1"/>
              </a:buClr>
              <a:buSzPct val="100000"/>
              <a:buFont typeface="Calibri"/>
              <a:buChar char="»"/>
              <a:defRPr sz="2400" b="0" i="0" u="none" strike="noStrike" cap="none" baseline="0">
                <a:solidFill>
                  <a:srgbClr val="000000"/>
                </a:solidFill>
                <a:latin typeface="Calibri"/>
                <a:ea typeface="Calibri"/>
                <a:cs typeface="Calibri"/>
                <a:sym typeface="Calibri"/>
                <a:rtl val="0"/>
              </a:defRPr>
            </a:lvl6pPr>
            <a:lvl7pPr marL="2971800" marR="0" indent="-12700" algn="l" rtl="0">
              <a:lnSpc>
                <a:spcPct val="100000"/>
              </a:lnSpc>
              <a:spcBef>
                <a:spcPts val="400"/>
              </a:spcBef>
              <a:spcAft>
                <a:spcPts val="0"/>
              </a:spcAft>
              <a:buClr>
                <a:schemeClr val="dk1"/>
              </a:buClr>
              <a:buSzPct val="100000"/>
              <a:buFont typeface="Calibri"/>
              <a:buChar char="»"/>
              <a:defRPr sz="2400" b="0" i="0" u="none" strike="noStrike" cap="none" baseline="0">
                <a:solidFill>
                  <a:srgbClr val="000000"/>
                </a:solidFill>
                <a:latin typeface="Calibri"/>
                <a:ea typeface="Calibri"/>
                <a:cs typeface="Calibri"/>
                <a:sym typeface="Calibri"/>
                <a:rtl val="0"/>
              </a:defRPr>
            </a:lvl7pPr>
            <a:lvl8pPr marL="3429000" marR="0" indent="-12700" algn="l" rtl="0">
              <a:lnSpc>
                <a:spcPct val="100000"/>
              </a:lnSpc>
              <a:spcBef>
                <a:spcPts val="400"/>
              </a:spcBef>
              <a:spcAft>
                <a:spcPts val="0"/>
              </a:spcAft>
              <a:buClr>
                <a:schemeClr val="dk1"/>
              </a:buClr>
              <a:buSzPct val="100000"/>
              <a:buFont typeface="Calibri"/>
              <a:buChar char="»"/>
              <a:defRPr sz="2400" b="0" i="0" u="none" strike="noStrike" cap="none" baseline="0">
                <a:solidFill>
                  <a:srgbClr val="000000"/>
                </a:solidFill>
                <a:latin typeface="Calibri"/>
                <a:ea typeface="Calibri"/>
                <a:cs typeface="Calibri"/>
                <a:sym typeface="Calibri"/>
                <a:rtl val="0"/>
              </a:defRPr>
            </a:lvl8pPr>
            <a:lvl9pPr marL="3886200" marR="0" indent="-12700" algn="l" rtl="0">
              <a:lnSpc>
                <a:spcPct val="100000"/>
              </a:lnSpc>
              <a:spcBef>
                <a:spcPts val="400"/>
              </a:spcBef>
              <a:spcAft>
                <a:spcPts val="0"/>
              </a:spcAft>
              <a:buClr>
                <a:schemeClr val="dk1"/>
              </a:buClr>
              <a:buSzPct val="100000"/>
              <a:buFont typeface="Calibri"/>
              <a:buChar char="»"/>
              <a:defRPr sz="2400" b="0" i="0" u="none" strike="noStrike" cap="none" baseline="0">
                <a:solidFill>
                  <a:srgbClr val="000000"/>
                </a:solidFill>
                <a:latin typeface="Calibri"/>
                <a:ea typeface="Calibri"/>
                <a:cs typeface="Calibri"/>
                <a:sym typeface="Calibri"/>
                <a:rtl val="0"/>
              </a:defRPr>
            </a:lvl9pPr>
          </a:lstStyle>
          <a:p>
            <a:endParaRPr dirty="0"/>
          </a:p>
        </p:txBody>
      </p:sp>
      <p:sp>
        <p:nvSpPr>
          <p:cNvPr id="22" name="Shape 22"/>
          <p:cNvSpPr txBox="1">
            <a:spLocks noGrp="1"/>
          </p:cNvSpPr>
          <p:nvPr>
            <p:ph type="sldNum" idx="12"/>
          </p:nvPr>
        </p:nvSpPr>
        <p:spPr>
          <a:xfrm>
            <a:off x="8196075" y="6465420"/>
            <a:ext cx="838198" cy="304798"/>
          </a:xfrm>
          <a:prstGeom prst="rect">
            <a:avLst/>
          </a:prstGeom>
          <a:noFill/>
          <a:ln>
            <a:noFill/>
          </a:ln>
        </p:spPr>
        <p:txBody>
          <a:bodyPr lIns="91425" tIns="45700" rIns="91425" bIns="45700" anchor="t" anchorCtr="0">
            <a:noAutofit/>
          </a:bodyPr>
          <a:lstStyle>
            <a:lvl1pPr>
              <a:defRPr sz="1400" b="1"/>
            </a:lvl1pPr>
          </a:lstStyle>
          <a:p>
            <a:pPr algn="r">
              <a:buClr>
                <a:schemeClr val="lt1"/>
              </a:buClr>
              <a:buSzPct val="25000"/>
              <a:buFont typeface="Calibri"/>
              <a:buNone/>
            </a:pPr>
            <a:fld id="{00000000-1234-1234-1234-123412341234}" type="slidenum">
              <a:rPr lang="en-US" smtClean="0">
                <a:solidFill>
                  <a:schemeClr val="lt1"/>
                </a:solidFill>
                <a:latin typeface="Calibri"/>
                <a:ea typeface="Calibri"/>
                <a:cs typeface="Calibri"/>
                <a:sym typeface="Calibri"/>
              </a:rPr>
              <a:pPr algn="r">
                <a:buClr>
                  <a:schemeClr val="lt1"/>
                </a:buClr>
                <a:buSzPct val="25000"/>
                <a:buFont typeface="Calibri"/>
                <a:buNone/>
              </a:pPr>
              <a:t>‹#›</a:t>
            </a:fld>
            <a:endParaRPr lang="en-US">
              <a:solidFill>
                <a:schemeClr val="lt1"/>
              </a:solidFill>
              <a:latin typeface="Calibri"/>
              <a:ea typeface="Calibri"/>
              <a:cs typeface="Calibri"/>
              <a:sym typeface="Calibri"/>
            </a:endParaRPr>
          </a:p>
        </p:txBody>
      </p:sp>
      <p:sp>
        <p:nvSpPr>
          <p:cNvPr id="24" name="Shape 31"/>
          <p:cNvSpPr txBox="1"/>
          <p:nvPr userDrawn="1"/>
        </p:nvSpPr>
        <p:spPr>
          <a:xfrm>
            <a:off x="1759763" y="6469062"/>
            <a:ext cx="5624474" cy="3047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dirty="0" smtClean="0">
                <a:solidFill>
                  <a:schemeClr val="lt1"/>
                </a:solidFill>
                <a:latin typeface="Calibri"/>
                <a:ea typeface="Calibri"/>
                <a:cs typeface="Calibri"/>
                <a:sym typeface="Calibri"/>
              </a:rPr>
              <a:t>SM32A – Origins of Extreme Events in the </a:t>
            </a:r>
            <a:r>
              <a:rPr lang="en-US" sz="1400" b="1" dirty="0" err="1" smtClean="0">
                <a:solidFill>
                  <a:schemeClr val="lt1"/>
                </a:solidFill>
                <a:latin typeface="Calibri"/>
                <a:ea typeface="Calibri"/>
                <a:cs typeface="Calibri"/>
                <a:sym typeface="Calibri"/>
              </a:rPr>
              <a:t>Geospace</a:t>
            </a:r>
            <a:endParaRPr lang="en-US" sz="1400" b="1" dirty="0">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Lst>
  <p:transition spd="slow">
    <p:pull/>
  </p:transition>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www.swpc.noaa.gov/noaa-scales-explanation"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www.ngdc.noaa.gov/stp/space-weather/online-publications/stp_ua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Shape 28"/>
          <p:cNvSpPr txBox="1">
            <a:spLocks noGrp="1"/>
          </p:cNvSpPr>
          <p:nvPr>
            <p:ph type="ctrTitle"/>
          </p:nvPr>
        </p:nvSpPr>
        <p:spPr>
          <a:xfrm>
            <a:off x="914400" y="2130425"/>
            <a:ext cx="7315200" cy="1470000"/>
          </a:xfrm>
          <a:prstGeom prst="rect">
            <a:avLst/>
          </a:prstGeom>
          <a:noFill/>
          <a:ln>
            <a:noFill/>
          </a:ln>
        </p:spPr>
        <p:txBody>
          <a:bodyPr lIns="91425" tIns="45700" rIns="91425" bIns="45700" anchor="ctr" anchorCtr="0">
            <a:noAutofit/>
          </a:bodyPr>
          <a:lstStyle/>
          <a:p>
            <a:r>
              <a:rPr lang="en-US" sz="3600" dirty="0">
                <a:solidFill>
                  <a:schemeClr val="bg2"/>
                </a:solidFill>
              </a:rPr>
              <a:t/>
            </a:r>
            <a:br>
              <a:rPr lang="en-US" sz="3600" dirty="0">
                <a:solidFill>
                  <a:schemeClr val="bg2"/>
                </a:solidFill>
              </a:rPr>
            </a:br>
            <a:r>
              <a:rPr lang="en-US" sz="3600" dirty="0">
                <a:solidFill>
                  <a:schemeClr val="bg2"/>
                </a:solidFill>
              </a:rPr>
              <a:t> </a:t>
            </a:r>
            <a:r>
              <a:rPr lang="en-US" sz="2800" b="1" dirty="0">
                <a:solidFill>
                  <a:schemeClr val="bg2"/>
                </a:solidFill>
              </a:rPr>
              <a:t>NOAA Environmental Satellite Measurements of Extreme Space Weather Events</a:t>
            </a:r>
            <a:r>
              <a:rPr lang="en-US" sz="3600" b="1" dirty="0">
                <a:solidFill>
                  <a:schemeClr val="bg2"/>
                </a:solidFill>
              </a:rPr>
              <a:t> </a:t>
            </a:r>
            <a:r>
              <a:rPr lang="en-US" sz="3600" dirty="0">
                <a:solidFill>
                  <a:schemeClr val="bg2"/>
                </a:solidFill>
              </a:rPr>
              <a:t/>
            </a:r>
            <a:br>
              <a:rPr lang="en-US" sz="3600" dirty="0">
                <a:solidFill>
                  <a:schemeClr val="bg2"/>
                </a:solidFill>
              </a:rPr>
            </a:br>
            <a:endParaRPr lang="en-US" sz="2000" b="1" dirty="0">
              <a:solidFill>
                <a:schemeClr val="bg2"/>
              </a:solidFill>
              <a:latin typeface="Calibri"/>
              <a:ea typeface="Calibri"/>
              <a:cs typeface="Calibri"/>
              <a:sym typeface="Calibri"/>
              <a:rtl val="0"/>
            </a:endParaRPr>
          </a:p>
        </p:txBody>
      </p:sp>
      <p:sp>
        <p:nvSpPr>
          <p:cNvPr id="30" name="Shape 30"/>
          <p:cNvSpPr txBox="1"/>
          <p:nvPr/>
        </p:nvSpPr>
        <p:spPr>
          <a:xfrm>
            <a:off x="8139546" y="6484557"/>
            <a:ext cx="838198" cy="3047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a:solidFill>
                  <a:schemeClr val="lt1"/>
                </a:solidFill>
                <a:latin typeface="Calibri"/>
                <a:ea typeface="Calibri"/>
                <a:cs typeface="Calibri"/>
                <a:sym typeface="Calibri"/>
                <a:rtl val="0"/>
              </a:rPr>
              <a:t>1</a:t>
            </a:fld>
            <a:endParaRPr lang="en-US" sz="1200" b="0" i="0" u="none" strike="noStrike" cap="none" baseline="0">
              <a:solidFill>
                <a:schemeClr val="lt1"/>
              </a:solidFill>
              <a:latin typeface="Calibri"/>
              <a:ea typeface="Calibri"/>
              <a:cs typeface="Calibri"/>
              <a:sym typeface="Calibri"/>
              <a:rtl val="0"/>
            </a:endParaRPr>
          </a:p>
        </p:txBody>
      </p:sp>
      <p:sp>
        <p:nvSpPr>
          <p:cNvPr id="32" name="Shape 32"/>
          <p:cNvSpPr txBox="1">
            <a:spLocks noGrp="1"/>
          </p:cNvSpPr>
          <p:nvPr>
            <p:ph type="title" idx="2"/>
          </p:nvPr>
        </p:nvSpPr>
        <p:spPr>
          <a:xfrm>
            <a:off x="1371600" y="464410"/>
            <a:ext cx="6418200" cy="898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800" b="1" dirty="0" smtClean="0">
                <a:solidFill>
                  <a:schemeClr val="lt1"/>
                </a:solidFill>
                <a:latin typeface="Calibri"/>
                <a:ea typeface="Calibri"/>
                <a:cs typeface="Calibri"/>
                <a:sym typeface="Calibri"/>
              </a:rPr>
              <a:t>National Centers for</a:t>
            </a:r>
            <a:br>
              <a:rPr lang="en-US" sz="2800" b="1" dirty="0" smtClean="0">
                <a:solidFill>
                  <a:schemeClr val="lt1"/>
                </a:solidFill>
                <a:latin typeface="Calibri"/>
                <a:ea typeface="Calibri"/>
                <a:cs typeface="Calibri"/>
                <a:sym typeface="Calibri"/>
              </a:rPr>
            </a:br>
            <a:r>
              <a:rPr lang="en-US" sz="2800" b="1" dirty="0" smtClean="0">
                <a:solidFill>
                  <a:schemeClr val="lt1"/>
                </a:solidFill>
                <a:latin typeface="Calibri"/>
                <a:ea typeface="Calibri"/>
                <a:cs typeface="Calibri"/>
                <a:sym typeface="Calibri"/>
              </a:rPr>
              <a:t>Environmental Information (NCEI)</a:t>
            </a:r>
            <a:endParaRPr lang="en-US" sz="2800" b="1" dirty="0">
              <a:solidFill>
                <a:schemeClr val="lt1"/>
              </a:solidFill>
              <a:latin typeface="Calibri"/>
              <a:ea typeface="Calibri"/>
              <a:cs typeface="Calibri"/>
              <a:sym typeface="Calibri"/>
            </a:endParaRPr>
          </a:p>
        </p:txBody>
      </p:sp>
      <p:sp>
        <p:nvSpPr>
          <p:cNvPr id="2" name="TextBox 1"/>
          <p:cNvSpPr txBox="1"/>
          <p:nvPr/>
        </p:nvSpPr>
        <p:spPr>
          <a:xfrm>
            <a:off x="1751715" y="3962400"/>
            <a:ext cx="5639685" cy="1754326"/>
          </a:xfrm>
          <a:prstGeom prst="rect">
            <a:avLst/>
          </a:prstGeom>
          <a:noFill/>
        </p:spPr>
        <p:txBody>
          <a:bodyPr wrap="none" rtlCol="0">
            <a:spAutoFit/>
          </a:bodyPr>
          <a:lstStyle/>
          <a:p>
            <a:r>
              <a:rPr lang="en-US" sz="2000" dirty="0">
                <a:solidFill>
                  <a:schemeClr val="bg2"/>
                </a:solidFill>
              </a:rPr>
              <a:t>W.F. </a:t>
            </a:r>
            <a:r>
              <a:rPr lang="en-US" sz="2000" dirty="0" smtClean="0">
                <a:solidFill>
                  <a:schemeClr val="bg2"/>
                </a:solidFill>
              </a:rPr>
              <a:t>Denig</a:t>
            </a:r>
            <a:r>
              <a:rPr lang="en-US" sz="2000" baseline="30000" dirty="0" smtClean="0">
                <a:solidFill>
                  <a:schemeClr val="bg2"/>
                </a:solidFill>
              </a:rPr>
              <a:t>1</a:t>
            </a:r>
            <a:r>
              <a:rPr lang="en-US" sz="2000" dirty="0" smtClean="0">
                <a:solidFill>
                  <a:schemeClr val="bg2"/>
                </a:solidFill>
              </a:rPr>
              <a:t>, </a:t>
            </a:r>
            <a:r>
              <a:rPr lang="en-US" sz="2000" dirty="0">
                <a:solidFill>
                  <a:schemeClr val="bg2"/>
                </a:solidFill>
              </a:rPr>
              <a:t>D.C. </a:t>
            </a:r>
            <a:r>
              <a:rPr lang="en-US" sz="2000" dirty="0" smtClean="0">
                <a:solidFill>
                  <a:schemeClr val="bg2"/>
                </a:solidFill>
              </a:rPr>
              <a:t>Wilkinson</a:t>
            </a:r>
            <a:r>
              <a:rPr lang="en-US" sz="2000" baseline="30000" dirty="0" smtClean="0">
                <a:solidFill>
                  <a:schemeClr val="bg2"/>
                </a:solidFill>
              </a:rPr>
              <a:t>1</a:t>
            </a:r>
            <a:r>
              <a:rPr lang="en-US" sz="2000" dirty="0" smtClean="0">
                <a:solidFill>
                  <a:schemeClr val="bg2"/>
                </a:solidFill>
              </a:rPr>
              <a:t> </a:t>
            </a:r>
            <a:r>
              <a:rPr lang="en-US" sz="2000" dirty="0">
                <a:solidFill>
                  <a:schemeClr val="bg2"/>
                </a:solidFill>
              </a:rPr>
              <a:t>and R.J. </a:t>
            </a:r>
            <a:r>
              <a:rPr lang="en-US" sz="2000" dirty="0" smtClean="0">
                <a:solidFill>
                  <a:schemeClr val="bg2"/>
                </a:solidFill>
              </a:rPr>
              <a:t>Redmon</a:t>
            </a:r>
            <a:r>
              <a:rPr lang="en-US" sz="2000" baseline="30000" dirty="0" smtClean="0">
                <a:solidFill>
                  <a:schemeClr val="bg2"/>
                </a:solidFill>
              </a:rPr>
              <a:t>1</a:t>
            </a:r>
          </a:p>
          <a:p>
            <a:pPr>
              <a:spcBef>
                <a:spcPts val="600"/>
              </a:spcBef>
            </a:pPr>
            <a:r>
              <a:rPr lang="en-US" baseline="30000" dirty="0" smtClean="0">
                <a:solidFill>
                  <a:schemeClr val="bg2"/>
                </a:solidFill>
              </a:rPr>
              <a:t>1</a:t>
            </a:r>
            <a:r>
              <a:rPr lang="en-US" dirty="0" smtClean="0">
                <a:solidFill>
                  <a:schemeClr val="bg2"/>
                </a:solidFill>
              </a:rPr>
              <a:t>NOAA </a:t>
            </a:r>
            <a:r>
              <a:rPr lang="en-US" dirty="0">
                <a:solidFill>
                  <a:schemeClr val="bg2"/>
                </a:solidFill>
              </a:rPr>
              <a:t>National Centers for Environmental </a:t>
            </a:r>
            <a:r>
              <a:rPr lang="en-US" dirty="0" smtClean="0">
                <a:solidFill>
                  <a:schemeClr val="bg2"/>
                </a:solidFill>
              </a:rPr>
              <a:t>Information </a:t>
            </a:r>
          </a:p>
          <a:p>
            <a:pPr>
              <a:spcBef>
                <a:spcPts val="600"/>
              </a:spcBef>
            </a:pPr>
            <a:endParaRPr lang="en-US" dirty="0">
              <a:solidFill>
                <a:schemeClr val="bg2"/>
              </a:solidFill>
            </a:endParaRPr>
          </a:p>
          <a:p>
            <a:pPr algn="ctr">
              <a:spcBef>
                <a:spcPts val="600"/>
              </a:spcBef>
            </a:pPr>
            <a:r>
              <a:rPr lang="en-US" sz="2000" dirty="0" smtClean="0">
                <a:solidFill>
                  <a:schemeClr val="bg2"/>
                </a:solidFill>
              </a:rPr>
              <a:t>AGU Fall 2015</a:t>
            </a:r>
          </a:p>
          <a:p>
            <a:pPr algn="ctr">
              <a:spcBef>
                <a:spcPts val="600"/>
              </a:spcBef>
            </a:pPr>
            <a:r>
              <a:rPr lang="en-US" sz="2000" dirty="0" smtClean="0">
                <a:solidFill>
                  <a:schemeClr val="bg2"/>
                </a:solidFill>
              </a:rPr>
              <a:t>SM32A-01</a:t>
            </a:r>
            <a:r>
              <a:rPr lang="en-US" dirty="0" smtClean="0">
                <a:solidFill>
                  <a:schemeClr val="bg2"/>
                </a:solidFill>
              </a:rPr>
              <a:t> </a:t>
            </a:r>
            <a:endParaRPr lang="en-US" dirty="0">
              <a:solidFill>
                <a:schemeClr val="bg2"/>
              </a:solidFill>
            </a:endParaRPr>
          </a:p>
        </p:txBody>
      </p:sp>
    </p:spTree>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10-15 Mar 1989</a:t>
            </a:r>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10</a:t>
            </a:fld>
            <a:endParaRPr lang="en-US" sz="1200" b="0" i="0" u="none" strike="noStrike" cap="none" baseline="0">
              <a:solidFill>
                <a:schemeClr val="lt1"/>
              </a:solidFill>
              <a:latin typeface="Calibri"/>
              <a:ea typeface="Calibri"/>
              <a:cs typeface="Calibri"/>
              <a:sym typeface="Calibri"/>
              <a:rtl val="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47800"/>
            <a:ext cx="6324600" cy="3809634"/>
          </a:xfrm>
          <a:prstGeom prst="rect">
            <a:avLst/>
          </a:prstGeom>
        </p:spPr>
      </p:pic>
      <p:cxnSp>
        <p:nvCxnSpPr>
          <p:cNvPr id="7" name="Straight Arrow Connector 6"/>
          <p:cNvCxnSpPr/>
          <p:nvPr/>
        </p:nvCxnSpPr>
        <p:spPr>
          <a:xfrm flipV="1">
            <a:off x="5457838" y="4786295"/>
            <a:ext cx="0" cy="852505"/>
          </a:xfrm>
          <a:prstGeom prst="straightConnector1">
            <a:avLst/>
          </a:prstGeom>
          <a:ln w="381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638800" y="4786295"/>
            <a:ext cx="0" cy="609600"/>
          </a:xfrm>
          <a:prstGeom prst="straightConnector1">
            <a:avLst/>
          </a:prstGeom>
          <a:ln w="381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300659" y="4786295"/>
            <a:ext cx="0" cy="1081105"/>
          </a:xfrm>
          <a:prstGeom prst="straightConnector1">
            <a:avLst/>
          </a:prstGeom>
          <a:ln w="381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74800" y="5791200"/>
            <a:ext cx="1816523" cy="523220"/>
          </a:xfrm>
          <a:prstGeom prst="rect">
            <a:avLst/>
          </a:prstGeom>
          <a:noFill/>
        </p:spPr>
        <p:txBody>
          <a:bodyPr wrap="none" rtlCol="0">
            <a:spAutoFit/>
          </a:bodyPr>
          <a:lstStyle/>
          <a:p>
            <a:r>
              <a:rPr lang="en-US" b="1" dirty="0" smtClean="0">
                <a:solidFill>
                  <a:schemeClr val="bg2"/>
                </a:solidFill>
              </a:rPr>
              <a:t>Montreal </a:t>
            </a:r>
            <a:r>
              <a:rPr lang="en-US" b="1" dirty="0">
                <a:solidFill>
                  <a:schemeClr val="bg2"/>
                </a:solidFill>
              </a:rPr>
              <a:t>(</a:t>
            </a:r>
            <a:r>
              <a:rPr lang="en-US" dirty="0">
                <a:solidFill>
                  <a:schemeClr val="bg2"/>
                </a:solidFill>
                <a:latin typeface="Symbol" panose="05050102010706020507" pitchFamily="18" charset="2"/>
              </a:rPr>
              <a:t>l </a:t>
            </a:r>
            <a:r>
              <a:rPr lang="en-US" b="1" dirty="0">
                <a:solidFill>
                  <a:schemeClr val="bg2"/>
                </a:solidFill>
              </a:rPr>
              <a:t>= </a:t>
            </a:r>
            <a:r>
              <a:rPr lang="en-US" b="1" dirty="0" smtClean="0">
                <a:solidFill>
                  <a:schemeClr val="bg2"/>
                </a:solidFill>
              </a:rPr>
              <a:t>45.5</a:t>
            </a:r>
            <a:r>
              <a:rPr lang="en-US" b="1" baseline="30000" dirty="0" smtClean="0">
                <a:solidFill>
                  <a:schemeClr val="bg2"/>
                </a:solidFill>
              </a:rPr>
              <a:t>o</a:t>
            </a:r>
            <a:r>
              <a:rPr lang="en-US" b="1" dirty="0">
                <a:solidFill>
                  <a:schemeClr val="bg2"/>
                </a:solidFill>
              </a:rPr>
              <a:t>)</a:t>
            </a:r>
          </a:p>
          <a:p>
            <a:r>
              <a:rPr lang="en-US" b="1" dirty="0" smtClean="0">
                <a:solidFill>
                  <a:schemeClr val="bg2"/>
                </a:solidFill>
              </a:rPr>
              <a:t> </a:t>
            </a:r>
            <a:endParaRPr lang="en-US" b="1" dirty="0">
              <a:solidFill>
                <a:schemeClr val="bg2"/>
              </a:solidFill>
            </a:endParaRPr>
          </a:p>
        </p:txBody>
      </p:sp>
      <p:sp>
        <p:nvSpPr>
          <p:cNvPr id="13" name="TextBox 12"/>
          <p:cNvSpPr txBox="1"/>
          <p:nvPr/>
        </p:nvSpPr>
        <p:spPr>
          <a:xfrm>
            <a:off x="5334437" y="5559623"/>
            <a:ext cx="1736373" cy="307777"/>
          </a:xfrm>
          <a:prstGeom prst="rect">
            <a:avLst/>
          </a:prstGeom>
          <a:noFill/>
        </p:spPr>
        <p:txBody>
          <a:bodyPr wrap="none" rtlCol="0">
            <a:spAutoFit/>
          </a:bodyPr>
          <a:lstStyle/>
          <a:p>
            <a:r>
              <a:rPr lang="en-US" b="1" dirty="0" smtClean="0">
                <a:solidFill>
                  <a:schemeClr val="bg2"/>
                </a:solidFill>
              </a:rPr>
              <a:t>Boston  </a:t>
            </a:r>
            <a:r>
              <a:rPr lang="en-US" b="1" dirty="0">
                <a:solidFill>
                  <a:schemeClr val="bg2"/>
                </a:solidFill>
              </a:rPr>
              <a:t>(</a:t>
            </a:r>
            <a:r>
              <a:rPr lang="en-US" dirty="0">
                <a:solidFill>
                  <a:schemeClr val="bg2"/>
                </a:solidFill>
                <a:latin typeface="Symbol" panose="05050102010706020507" pitchFamily="18" charset="2"/>
              </a:rPr>
              <a:t>l </a:t>
            </a:r>
            <a:r>
              <a:rPr lang="en-US" b="1" dirty="0">
                <a:solidFill>
                  <a:schemeClr val="bg2"/>
                </a:solidFill>
              </a:rPr>
              <a:t>= </a:t>
            </a:r>
            <a:r>
              <a:rPr lang="en-US" b="1" dirty="0" smtClean="0">
                <a:solidFill>
                  <a:schemeClr val="bg2"/>
                </a:solidFill>
              </a:rPr>
              <a:t>42.4</a:t>
            </a:r>
            <a:r>
              <a:rPr lang="en-US" b="1" baseline="30000" dirty="0" smtClean="0">
                <a:solidFill>
                  <a:schemeClr val="bg2"/>
                </a:solidFill>
              </a:rPr>
              <a:t>o</a:t>
            </a:r>
            <a:r>
              <a:rPr lang="en-US" b="1" dirty="0" smtClean="0">
                <a:solidFill>
                  <a:schemeClr val="bg2"/>
                </a:solidFill>
              </a:rPr>
              <a:t>)</a:t>
            </a:r>
            <a:endParaRPr lang="en-US" b="1" dirty="0">
              <a:solidFill>
                <a:schemeClr val="bg2"/>
              </a:solidFill>
            </a:endParaRPr>
          </a:p>
        </p:txBody>
      </p:sp>
      <p:sp>
        <p:nvSpPr>
          <p:cNvPr id="14" name="TextBox 13"/>
          <p:cNvSpPr txBox="1"/>
          <p:nvPr/>
        </p:nvSpPr>
        <p:spPr>
          <a:xfrm>
            <a:off x="5534030" y="5319105"/>
            <a:ext cx="2537874" cy="307777"/>
          </a:xfrm>
          <a:prstGeom prst="rect">
            <a:avLst/>
          </a:prstGeom>
          <a:noFill/>
        </p:spPr>
        <p:txBody>
          <a:bodyPr wrap="none" rtlCol="0">
            <a:spAutoFit/>
          </a:bodyPr>
          <a:lstStyle/>
          <a:p>
            <a:r>
              <a:rPr lang="en-US" b="1" dirty="0" smtClean="0">
                <a:solidFill>
                  <a:schemeClr val="bg2"/>
                </a:solidFill>
              </a:rPr>
              <a:t>Washington D.C. (</a:t>
            </a:r>
            <a:r>
              <a:rPr lang="en-US" dirty="0" smtClean="0">
                <a:solidFill>
                  <a:schemeClr val="bg2"/>
                </a:solidFill>
                <a:latin typeface="Symbol" panose="05050102010706020507" pitchFamily="18" charset="2"/>
              </a:rPr>
              <a:t>l </a:t>
            </a:r>
            <a:r>
              <a:rPr lang="en-US" b="1" dirty="0" smtClean="0">
                <a:solidFill>
                  <a:schemeClr val="bg2"/>
                </a:solidFill>
              </a:rPr>
              <a:t>= 38.9</a:t>
            </a:r>
            <a:r>
              <a:rPr lang="en-US" b="1" baseline="30000" dirty="0" smtClean="0">
                <a:solidFill>
                  <a:schemeClr val="bg2"/>
                </a:solidFill>
              </a:rPr>
              <a:t>o</a:t>
            </a:r>
            <a:r>
              <a:rPr lang="en-US" b="1" dirty="0" smtClean="0">
                <a:solidFill>
                  <a:schemeClr val="bg2"/>
                </a:solidFill>
              </a:rPr>
              <a:t>)</a:t>
            </a:r>
            <a:endParaRPr lang="en-US" b="1" dirty="0">
              <a:solidFill>
                <a:schemeClr val="bg2"/>
              </a:solidFill>
            </a:endParaRPr>
          </a:p>
        </p:txBody>
      </p:sp>
      <p:cxnSp>
        <p:nvCxnSpPr>
          <p:cNvPr id="16" name="Straight Connector 15"/>
          <p:cNvCxnSpPr/>
          <p:nvPr/>
        </p:nvCxnSpPr>
        <p:spPr>
          <a:xfrm>
            <a:off x="5553074" y="1600200"/>
            <a:ext cx="0" cy="31860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33894" y="1371592"/>
            <a:ext cx="1600118" cy="307777"/>
          </a:xfrm>
          <a:prstGeom prst="rect">
            <a:avLst/>
          </a:prstGeom>
          <a:noFill/>
        </p:spPr>
        <p:txBody>
          <a:bodyPr wrap="none" rtlCol="0">
            <a:spAutoFit/>
          </a:bodyPr>
          <a:lstStyle/>
          <a:p>
            <a:r>
              <a:rPr lang="en-US" b="1" dirty="0" smtClean="0">
                <a:solidFill>
                  <a:srgbClr val="FF0000"/>
                </a:solidFill>
              </a:rPr>
              <a:t>AB = 51.6</a:t>
            </a:r>
            <a:r>
              <a:rPr lang="en-US" b="1" baseline="30000" dirty="0" smtClean="0">
                <a:solidFill>
                  <a:srgbClr val="FF0000"/>
                </a:solidFill>
              </a:rPr>
              <a:t>o </a:t>
            </a:r>
            <a:r>
              <a:rPr lang="en-US" b="1" dirty="0" smtClean="0">
                <a:solidFill>
                  <a:srgbClr val="FF0000"/>
                </a:solidFill>
              </a:rPr>
              <a:t>MLAT</a:t>
            </a:r>
            <a:endParaRPr lang="en-US" b="1" dirty="0">
              <a:solidFill>
                <a:srgbClr val="FF0000"/>
              </a:solidFill>
            </a:endParaRPr>
          </a:p>
        </p:txBody>
      </p:sp>
      <p:cxnSp>
        <p:nvCxnSpPr>
          <p:cNvPr id="18" name="Straight Connector 17"/>
          <p:cNvCxnSpPr/>
          <p:nvPr/>
        </p:nvCxnSpPr>
        <p:spPr>
          <a:xfrm>
            <a:off x="1752600" y="1600200"/>
            <a:ext cx="0" cy="31860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600200" y="1371592"/>
            <a:ext cx="1600118" cy="307777"/>
          </a:xfrm>
          <a:prstGeom prst="rect">
            <a:avLst/>
          </a:prstGeom>
          <a:noFill/>
        </p:spPr>
        <p:txBody>
          <a:bodyPr wrap="none" rtlCol="0">
            <a:spAutoFit/>
          </a:bodyPr>
          <a:lstStyle/>
          <a:p>
            <a:r>
              <a:rPr lang="en-US" b="1" dirty="0" smtClean="0">
                <a:solidFill>
                  <a:srgbClr val="FF0000"/>
                </a:solidFill>
              </a:rPr>
              <a:t>AB = 51.8</a:t>
            </a:r>
            <a:r>
              <a:rPr lang="en-US" b="1" baseline="30000" dirty="0" smtClean="0">
                <a:solidFill>
                  <a:srgbClr val="FF0000"/>
                </a:solidFill>
              </a:rPr>
              <a:t>o </a:t>
            </a:r>
            <a:r>
              <a:rPr lang="en-US" b="1" dirty="0" smtClean="0">
                <a:solidFill>
                  <a:srgbClr val="FF0000"/>
                </a:solidFill>
              </a:rPr>
              <a:t>MLAT</a:t>
            </a:r>
            <a:endParaRPr lang="en-US" b="1" dirty="0">
              <a:solidFill>
                <a:srgbClr val="FF0000"/>
              </a:solidFill>
            </a:endParaRPr>
          </a:p>
        </p:txBody>
      </p:sp>
      <p:cxnSp>
        <p:nvCxnSpPr>
          <p:cNvPr id="20" name="Straight Arrow Connector 19"/>
          <p:cNvCxnSpPr/>
          <p:nvPr/>
        </p:nvCxnSpPr>
        <p:spPr>
          <a:xfrm flipV="1">
            <a:off x="1754977" y="4791066"/>
            <a:ext cx="0" cy="609600"/>
          </a:xfrm>
          <a:prstGeom prst="straightConnector1">
            <a:avLst/>
          </a:prstGeom>
          <a:ln w="381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47798" y="5323876"/>
            <a:ext cx="2494594" cy="523220"/>
          </a:xfrm>
          <a:prstGeom prst="rect">
            <a:avLst/>
          </a:prstGeom>
          <a:noFill/>
        </p:spPr>
        <p:txBody>
          <a:bodyPr wrap="none" rtlCol="0">
            <a:spAutoFit/>
          </a:bodyPr>
          <a:lstStyle/>
          <a:p>
            <a:r>
              <a:rPr lang="en-US" b="1" dirty="0" err="1" smtClean="0">
                <a:solidFill>
                  <a:schemeClr val="bg2"/>
                </a:solidFill>
              </a:rPr>
              <a:t>Kezhma</a:t>
            </a:r>
            <a:r>
              <a:rPr lang="en-US" b="1" dirty="0" smtClean="0">
                <a:solidFill>
                  <a:schemeClr val="bg2"/>
                </a:solidFill>
              </a:rPr>
              <a:t>, Russia  </a:t>
            </a:r>
            <a:r>
              <a:rPr lang="en-US" b="1" dirty="0">
                <a:solidFill>
                  <a:schemeClr val="bg2"/>
                </a:solidFill>
              </a:rPr>
              <a:t>(</a:t>
            </a:r>
            <a:r>
              <a:rPr lang="en-US" dirty="0">
                <a:solidFill>
                  <a:schemeClr val="bg2"/>
                </a:solidFill>
                <a:latin typeface="Symbol" panose="05050102010706020507" pitchFamily="18" charset="2"/>
              </a:rPr>
              <a:t>l </a:t>
            </a:r>
            <a:r>
              <a:rPr lang="en-US" b="1" dirty="0">
                <a:solidFill>
                  <a:schemeClr val="bg2"/>
                </a:solidFill>
              </a:rPr>
              <a:t>= </a:t>
            </a:r>
            <a:r>
              <a:rPr lang="en-US" b="1" dirty="0" smtClean="0">
                <a:solidFill>
                  <a:schemeClr val="bg2"/>
                </a:solidFill>
              </a:rPr>
              <a:t>58.7</a:t>
            </a:r>
            <a:r>
              <a:rPr lang="en-US" b="1" baseline="30000" dirty="0" smtClean="0">
                <a:solidFill>
                  <a:schemeClr val="bg2"/>
                </a:solidFill>
              </a:rPr>
              <a:t>o</a:t>
            </a:r>
            <a:r>
              <a:rPr lang="en-US" b="1" dirty="0" smtClean="0">
                <a:solidFill>
                  <a:schemeClr val="bg2"/>
                </a:solidFill>
              </a:rPr>
              <a:t>)</a:t>
            </a:r>
          </a:p>
          <a:p>
            <a:r>
              <a:rPr lang="en-US" b="1" dirty="0" smtClean="0">
                <a:solidFill>
                  <a:schemeClr val="bg2"/>
                </a:solidFill>
              </a:rPr>
              <a:t>(</a:t>
            </a:r>
            <a:r>
              <a:rPr lang="en-US" b="1" dirty="0" err="1" smtClean="0">
                <a:solidFill>
                  <a:schemeClr val="bg2"/>
                </a:solidFill>
              </a:rPr>
              <a:t>Krasnsyarsk</a:t>
            </a:r>
            <a:r>
              <a:rPr lang="en-US" b="1" dirty="0" smtClean="0">
                <a:solidFill>
                  <a:schemeClr val="bg2"/>
                </a:solidFill>
              </a:rPr>
              <a:t> </a:t>
            </a:r>
            <a:r>
              <a:rPr lang="en-US" b="1" dirty="0" err="1" smtClean="0">
                <a:solidFill>
                  <a:schemeClr val="bg2"/>
                </a:solidFill>
              </a:rPr>
              <a:t>Krai</a:t>
            </a:r>
            <a:r>
              <a:rPr lang="en-US" b="1" dirty="0" smtClean="0">
                <a:solidFill>
                  <a:schemeClr val="bg2"/>
                </a:solidFill>
              </a:rPr>
              <a:t>)</a:t>
            </a:r>
            <a:endParaRPr lang="en-US" b="1" dirty="0">
              <a:solidFill>
                <a:schemeClr val="bg2"/>
              </a:solidFill>
            </a:endParaRPr>
          </a:p>
        </p:txBody>
      </p:sp>
      <p:sp>
        <p:nvSpPr>
          <p:cNvPr id="22" name="TextBox 21"/>
          <p:cNvSpPr txBox="1"/>
          <p:nvPr/>
        </p:nvSpPr>
        <p:spPr>
          <a:xfrm>
            <a:off x="7265589" y="2155770"/>
            <a:ext cx="1922321" cy="1392689"/>
          </a:xfrm>
          <a:prstGeom prst="rect">
            <a:avLst/>
          </a:prstGeom>
          <a:noFill/>
        </p:spPr>
        <p:txBody>
          <a:bodyPr wrap="none" rtlCol="0">
            <a:spAutoFit/>
          </a:bodyPr>
          <a:lstStyle/>
          <a:p>
            <a:pPr>
              <a:spcBef>
                <a:spcPts val="300"/>
              </a:spcBef>
            </a:pPr>
            <a:r>
              <a:rPr lang="en-US" sz="1200" b="1" u="sng" dirty="0" smtClean="0">
                <a:solidFill>
                  <a:schemeClr val="bg2"/>
                </a:solidFill>
              </a:rPr>
              <a:t>Take </a:t>
            </a:r>
            <a:r>
              <a:rPr lang="en-US" sz="1200" b="1" u="sng" dirty="0" err="1" smtClean="0">
                <a:solidFill>
                  <a:schemeClr val="bg2"/>
                </a:solidFill>
              </a:rPr>
              <a:t>Aways</a:t>
            </a:r>
            <a:r>
              <a:rPr lang="en-US" sz="1200" b="1" u="sng" dirty="0" smtClean="0">
                <a:solidFill>
                  <a:schemeClr val="bg2"/>
                </a:solidFill>
              </a:rPr>
              <a:t>:</a:t>
            </a:r>
          </a:p>
          <a:p>
            <a:pPr>
              <a:spcBef>
                <a:spcPts val="300"/>
              </a:spcBef>
            </a:pPr>
            <a:r>
              <a:rPr lang="en-US" sz="1200" b="1" dirty="0" smtClean="0">
                <a:solidFill>
                  <a:schemeClr val="bg2"/>
                </a:solidFill>
              </a:rPr>
              <a:t>Flare Class: X15</a:t>
            </a:r>
          </a:p>
          <a:p>
            <a:pPr>
              <a:spcBef>
                <a:spcPts val="300"/>
              </a:spcBef>
            </a:pPr>
            <a:r>
              <a:rPr lang="en-US" sz="1200" b="1" dirty="0" smtClean="0">
                <a:solidFill>
                  <a:schemeClr val="bg2"/>
                </a:solidFill>
              </a:rPr>
              <a:t>SPE: Slow rise</a:t>
            </a:r>
          </a:p>
          <a:p>
            <a:pPr>
              <a:spcBef>
                <a:spcPts val="300"/>
              </a:spcBef>
            </a:pPr>
            <a:r>
              <a:rPr lang="en-US" sz="1200" b="1" dirty="0" err="1" smtClean="0">
                <a:solidFill>
                  <a:schemeClr val="bg2"/>
                </a:solidFill>
              </a:rPr>
              <a:t>Forbush</a:t>
            </a:r>
            <a:r>
              <a:rPr lang="en-US" sz="1200" b="1" dirty="0" smtClean="0">
                <a:solidFill>
                  <a:schemeClr val="bg2"/>
                </a:solidFill>
              </a:rPr>
              <a:t> decrease</a:t>
            </a:r>
          </a:p>
          <a:p>
            <a:pPr>
              <a:spcBef>
                <a:spcPts val="300"/>
              </a:spcBef>
            </a:pPr>
            <a:r>
              <a:rPr lang="en-US" sz="1200" b="1" dirty="0" smtClean="0">
                <a:solidFill>
                  <a:schemeClr val="bg2"/>
                </a:solidFill>
              </a:rPr>
              <a:t>Expanded </a:t>
            </a:r>
            <a:r>
              <a:rPr lang="en-US" sz="1200" b="1" dirty="0" err="1" smtClean="0">
                <a:solidFill>
                  <a:schemeClr val="bg2"/>
                </a:solidFill>
              </a:rPr>
              <a:t>auroral</a:t>
            </a:r>
            <a:r>
              <a:rPr lang="en-US" sz="1200" b="1" dirty="0" smtClean="0">
                <a:solidFill>
                  <a:schemeClr val="bg2"/>
                </a:solidFill>
              </a:rPr>
              <a:t> zone</a:t>
            </a:r>
          </a:p>
          <a:p>
            <a:pPr>
              <a:spcBef>
                <a:spcPts val="300"/>
              </a:spcBef>
            </a:pPr>
            <a:endParaRPr lang="en-US" sz="1200" b="1" dirty="0">
              <a:solidFill>
                <a:schemeClr val="bg2"/>
              </a:solidFill>
            </a:endParaRPr>
          </a:p>
        </p:txBody>
      </p:sp>
    </p:spTree>
    <p:extLst>
      <p:ext uri="{BB962C8B-B14F-4D97-AF65-F5344CB8AC3E}">
        <p14:creationId xmlns:p14="http://schemas.microsoft.com/office/powerpoint/2010/main" val="1131933077"/>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14-16 Jul 2000</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11</a:t>
            </a:fld>
            <a:endParaRPr lang="en-US" sz="1200" b="0" i="0" u="none" strike="noStrike" cap="none" baseline="0">
              <a:solidFill>
                <a:schemeClr val="lt1"/>
              </a:solidFill>
              <a:latin typeface="Calibri"/>
              <a:ea typeface="Calibri"/>
              <a:cs typeface="Calibri"/>
              <a:sym typeface="Calibri"/>
              <a:rtl val="0"/>
            </a:endParaRPr>
          </a:p>
        </p:txBody>
      </p:sp>
      <p:sp>
        <p:nvSpPr>
          <p:cNvPr id="5" name="Rectangle 4"/>
          <p:cNvSpPr/>
          <p:nvPr/>
        </p:nvSpPr>
        <p:spPr>
          <a:xfrm>
            <a:off x="1364043" y="1440243"/>
            <a:ext cx="6400800" cy="49498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447800"/>
            <a:ext cx="6400800" cy="4949872"/>
          </a:xfrm>
          <a:prstGeom prst="rect">
            <a:avLst/>
          </a:prstGeom>
        </p:spPr>
      </p:pic>
      <p:sp>
        <p:nvSpPr>
          <p:cNvPr id="6" name="TextBox 5"/>
          <p:cNvSpPr txBox="1"/>
          <p:nvPr/>
        </p:nvSpPr>
        <p:spPr>
          <a:xfrm>
            <a:off x="304800" y="1600200"/>
            <a:ext cx="763351" cy="1384995"/>
          </a:xfrm>
          <a:prstGeom prst="rect">
            <a:avLst/>
          </a:prstGeom>
          <a:noFill/>
        </p:spPr>
        <p:txBody>
          <a:bodyPr wrap="none" rtlCol="0">
            <a:spAutoFit/>
          </a:bodyPr>
          <a:lstStyle/>
          <a:p>
            <a:r>
              <a:rPr lang="en-US" sz="2800" b="1" dirty="0" smtClean="0">
                <a:solidFill>
                  <a:schemeClr val="bg2"/>
                </a:solidFill>
              </a:rPr>
              <a:t>R3</a:t>
            </a:r>
          </a:p>
          <a:p>
            <a:r>
              <a:rPr lang="en-US" sz="2800" b="1" dirty="0" smtClean="0">
                <a:solidFill>
                  <a:schemeClr val="bg2"/>
                </a:solidFill>
              </a:rPr>
              <a:t>S4</a:t>
            </a:r>
          </a:p>
          <a:p>
            <a:r>
              <a:rPr lang="en-US" sz="2800" b="1" dirty="0" smtClean="0">
                <a:solidFill>
                  <a:schemeClr val="bg2"/>
                </a:solidFill>
              </a:rPr>
              <a:t>G5 </a:t>
            </a:r>
            <a:endParaRPr lang="en-US" sz="2800" b="1" dirty="0">
              <a:solidFill>
                <a:schemeClr val="bg2"/>
              </a:solidFill>
            </a:endParaRPr>
          </a:p>
        </p:txBody>
      </p:sp>
      <p:sp>
        <p:nvSpPr>
          <p:cNvPr id="7" name="TextBox 6"/>
          <p:cNvSpPr txBox="1"/>
          <p:nvPr/>
        </p:nvSpPr>
        <p:spPr>
          <a:xfrm>
            <a:off x="581478" y="4113311"/>
            <a:ext cx="553357" cy="307777"/>
          </a:xfrm>
          <a:prstGeom prst="rect">
            <a:avLst/>
          </a:prstGeom>
          <a:noFill/>
        </p:spPr>
        <p:txBody>
          <a:bodyPr wrap="none" rtlCol="0">
            <a:spAutoFit/>
          </a:bodyPr>
          <a:lstStyle/>
          <a:p>
            <a:r>
              <a:rPr lang="en-US" b="1" dirty="0" smtClean="0">
                <a:solidFill>
                  <a:srgbClr val="FF0000"/>
                </a:solidFill>
              </a:rPr>
              <a:t>GLE</a:t>
            </a:r>
            <a:endParaRPr lang="en-US" b="1" dirty="0">
              <a:solidFill>
                <a:srgbClr val="FF0000"/>
              </a:solidFill>
            </a:endParaRPr>
          </a:p>
        </p:txBody>
      </p:sp>
      <p:sp>
        <p:nvSpPr>
          <p:cNvPr id="8" name="Right Arrow 7"/>
          <p:cNvSpPr/>
          <p:nvPr/>
        </p:nvSpPr>
        <p:spPr>
          <a:xfrm>
            <a:off x="1135443" y="4038600"/>
            <a:ext cx="4572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33600" y="3771040"/>
            <a:ext cx="990600" cy="990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740" y="3428999"/>
            <a:ext cx="813043" cy="307777"/>
          </a:xfrm>
          <a:prstGeom prst="rect">
            <a:avLst/>
          </a:prstGeom>
          <a:noFill/>
        </p:spPr>
        <p:txBody>
          <a:bodyPr wrap="none" rtlCol="0">
            <a:spAutoFit/>
          </a:bodyPr>
          <a:lstStyle/>
          <a:p>
            <a:r>
              <a:rPr lang="en-US" b="1" dirty="0" smtClean="0">
                <a:solidFill>
                  <a:schemeClr val="bg2"/>
                </a:solidFill>
              </a:rPr>
              <a:t>Prompt</a:t>
            </a:r>
            <a:endParaRPr lang="en-US" b="1" dirty="0">
              <a:solidFill>
                <a:schemeClr val="bg2"/>
              </a:solidFill>
            </a:endParaRPr>
          </a:p>
        </p:txBody>
      </p:sp>
      <p:cxnSp>
        <p:nvCxnSpPr>
          <p:cNvPr id="12" name="Straight Arrow Connector 11"/>
          <p:cNvCxnSpPr>
            <a:stCxn id="10" idx="3"/>
          </p:cNvCxnSpPr>
          <p:nvPr/>
        </p:nvCxnSpPr>
        <p:spPr>
          <a:xfrm flipV="1">
            <a:off x="881783" y="2292697"/>
            <a:ext cx="1556617" cy="1290191"/>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3"/>
          </p:cNvCxnSpPr>
          <p:nvPr/>
        </p:nvCxnSpPr>
        <p:spPr>
          <a:xfrm flipV="1">
            <a:off x="881783" y="3428999"/>
            <a:ext cx="1556617" cy="153889"/>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3"/>
          </p:cNvCxnSpPr>
          <p:nvPr/>
        </p:nvCxnSpPr>
        <p:spPr>
          <a:xfrm>
            <a:off x="881783" y="3582888"/>
            <a:ext cx="1556617" cy="530423"/>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flipV="1">
            <a:off x="5357815" y="5957889"/>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548311" y="6087100"/>
            <a:ext cx="628698" cy="276999"/>
          </a:xfrm>
          <a:prstGeom prst="rect">
            <a:avLst/>
          </a:prstGeom>
          <a:noFill/>
        </p:spPr>
        <p:txBody>
          <a:bodyPr wrap="none" rtlCol="0">
            <a:spAutoFit/>
          </a:bodyPr>
          <a:lstStyle/>
          <a:p>
            <a:r>
              <a:rPr lang="en-US" sz="1200" b="1" dirty="0" smtClean="0">
                <a:solidFill>
                  <a:schemeClr val="bg2"/>
                </a:solidFill>
              </a:rPr>
              <a:t>DMSP</a:t>
            </a:r>
            <a:endParaRPr lang="en-US" sz="1200" b="1" dirty="0">
              <a:solidFill>
                <a:schemeClr val="bg2"/>
              </a:solidFill>
            </a:endParaRPr>
          </a:p>
        </p:txBody>
      </p:sp>
      <p:cxnSp>
        <p:nvCxnSpPr>
          <p:cNvPr id="13" name="Straight Arrow Connector 12"/>
          <p:cNvCxnSpPr/>
          <p:nvPr/>
        </p:nvCxnSpPr>
        <p:spPr>
          <a:xfrm>
            <a:off x="2552700" y="2595562"/>
            <a:ext cx="0" cy="499392"/>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743200" y="4191000"/>
            <a:ext cx="2057400" cy="838200"/>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590800" y="3539208"/>
            <a:ext cx="0" cy="499392"/>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199053"/>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14-16 Jul 2000</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12</a:t>
            </a:fld>
            <a:endParaRPr lang="en-US" sz="1200" b="0" i="0" u="none" strike="noStrike" cap="none" baseline="0">
              <a:solidFill>
                <a:schemeClr val="lt1"/>
              </a:solidFill>
              <a:latin typeface="Calibri"/>
              <a:ea typeface="Calibri"/>
              <a:cs typeface="Calibri"/>
              <a:sym typeface="Calibri"/>
              <a:rtl val="0"/>
            </a:endParaRPr>
          </a:p>
        </p:txBody>
      </p:sp>
      <p:grpSp>
        <p:nvGrpSpPr>
          <p:cNvPr id="7" name="Group 6"/>
          <p:cNvGrpSpPr/>
          <p:nvPr/>
        </p:nvGrpSpPr>
        <p:grpSpPr>
          <a:xfrm>
            <a:off x="1371600" y="1484955"/>
            <a:ext cx="5486400" cy="4781702"/>
            <a:chOff x="1701590" y="1371600"/>
            <a:chExt cx="5486400" cy="4781702"/>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590" y="1371600"/>
              <a:ext cx="5486400" cy="397527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590" y="4889639"/>
              <a:ext cx="5486400" cy="1263663"/>
            </a:xfrm>
            <a:prstGeom prst="rect">
              <a:avLst/>
            </a:prstGeom>
          </p:spPr>
        </p:pic>
      </p:grpSp>
      <p:sp>
        <p:nvSpPr>
          <p:cNvPr id="8" name="TextBox 7"/>
          <p:cNvSpPr txBox="1"/>
          <p:nvPr/>
        </p:nvSpPr>
        <p:spPr>
          <a:xfrm>
            <a:off x="7265589" y="2155770"/>
            <a:ext cx="1784463" cy="1169551"/>
          </a:xfrm>
          <a:prstGeom prst="rect">
            <a:avLst/>
          </a:prstGeom>
          <a:noFill/>
        </p:spPr>
        <p:txBody>
          <a:bodyPr wrap="none" rtlCol="0">
            <a:spAutoFit/>
          </a:bodyPr>
          <a:lstStyle/>
          <a:p>
            <a:pPr>
              <a:spcBef>
                <a:spcPts val="300"/>
              </a:spcBef>
            </a:pPr>
            <a:r>
              <a:rPr lang="en-US" sz="1200" b="1" u="sng" dirty="0" smtClean="0">
                <a:solidFill>
                  <a:schemeClr val="bg2"/>
                </a:solidFill>
              </a:rPr>
              <a:t>Take </a:t>
            </a:r>
            <a:r>
              <a:rPr lang="en-US" sz="1200" b="1" u="sng" dirty="0" err="1" smtClean="0">
                <a:solidFill>
                  <a:schemeClr val="bg2"/>
                </a:solidFill>
              </a:rPr>
              <a:t>Aways</a:t>
            </a:r>
            <a:r>
              <a:rPr lang="en-US" sz="1200" b="1" u="sng" dirty="0" smtClean="0">
                <a:solidFill>
                  <a:schemeClr val="bg2"/>
                </a:solidFill>
              </a:rPr>
              <a:t>:</a:t>
            </a:r>
          </a:p>
          <a:p>
            <a:pPr>
              <a:spcBef>
                <a:spcPts val="300"/>
              </a:spcBef>
            </a:pPr>
            <a:r>
              <a:rPr lang="en-US" sz="1200" b="1" dirty="0" smtClean="0">
                <a:solidFill>
                  <a:schemeClr val="bg2"/>
                </a:solidFill>
              </a:rPr>
              <a:t>SPE: 24,000 </a:t>
            </a:r>
            <a:r>
              <a:rPr lang="en-US" sz="1200" b="1" dirty="0" err="1" smtClean="0">
                <a:solidFill>
                  <a:schemeClr val="bg2"/>
                </a:solidFill>
              </a:rPr>
              <a:t>pfus</a:t>
            </a:r>
            <a:endParaRPr lang="en-US" sz="1200" b="1" dirty="0" smtClean="0">
              <a:solidFill>
                <a:schemeClr val="bg2"/>
              </a:solidFill>
            </a:endParaRPr>
          </a:p>
          <a:p>
            <a:pPr>
              <a:spcBef>
                <a:spcPts val="300"/>
              </a:spcBef>
            </a:pPr>
            <a:r>
              <a:rPr lang="en-US" sz="1200" b="1" dirty="0" smtClean="0">
                <a:solidFill>
                  <a:schemeClr val="bg2"/>
                </a:solidFill>
              </a:rPr>
              <a:t>Prompt  rise</a:t>
            </a:r>
          </a:p>
          <a:p>
            <a:pPr>
              <a:spcBef>
                <a:spcPts val="300"/>
              </a:spcBef>
            </a:pPr>
            <a:r>
              <a:rPr lang="en-US" sz="1200" b="1" dirty="0" smtClean="0">
                <a:solidFill>
                  <a:schemeClr val="bg2"/>
                </a:solidFill>
              </a:rPr>
              <a:t>Ground Level Event</a:t>
            </a:r>
          </a:p>
          <a:p>
            <a:pPr>
              <a:spcBef>
                <a:spcPts val="300"/>
              </a:spcBef>
            </a:pPr>
            <a:r>
              <a:rPr lang="en-US" sz="1200" b="1" dirty="0" smtClean="0">
                <a:solidFill>
                  <a:schemeClr val="bg2"/>
                </a:solidFill>
              </a:rPr>
              <a:t>Ionospheric response</a:t>
            </a:r>
          </a:p>
        </p:txBody>
      </p:sp>
      <p:sp>
        <p:nvSpPr>
          <p:cNvPr id="9" name="TextBox 8"/>
          <p:cNvSpPr txBox="1"/>
          <p:nvPr/>
        </p:nvSpPr>
        <p:spPr>
          <a:xfrm>
            <a:off x="6781797" y="5148916"/>
            <a:ext cx="1954381" cy="523220"/>
          </a:xfrm>
          <a:prstGeom prst="rect">
            <a:avLst/>
          </a:prstGeom>
          <a:noFill/>
        </p:spPr>
        <p:txBody>
          <a:bodyPr wrap="none" rtlCol="0">
            <a:spAutoFit/>
          </a:bodyPr>
          <a:lstStyle/>
          <a:p>
            <a:r>
              <a:rPr lang="en-US" dirty="0" smtClean="0">
                <a:solidFill>
                  <a:schemeClr val="bg2"/>
                </a:solidFill>
              </a:rPr>
              <a:t>Morningside  drifts</a:t>
            </a:r>
          </a:p>
          <a:p>
            <a:r>
              <a:rPr lang="en-US" dirty="0" smtClean="0">
                <a:solidFill>
                  <a:schemeClr val="bg2"/>
                </a:solidFill>
              </a:rPr>
              <a:t>&gt; 3 km/s (~150 mV/m)</a:t>
            </a:r>
            <a:endParaRPr lang="en-US" dirty="0">
              <a:solidFill>
                <a:schemeClr val="bg2"/>
              </a:solidFill>
            </a:endParaRPr>
          </a:p>
        </p:txBody>
      </p:sp>
      <p:sp>
        <p:nvSpPr>
          <p:cNvPr id="10" name="TextBox 9"/>
          <p:cNvSpPr txBox="1"/>
          <p:nvPr/>
        </p:nvSpPr>
        <p:spPr>
          <a:xfrm>
            <a:off x="6781797" y="4343400"/>
            <a:ext cx="1548822" cy="523220"/>
          </a:xfrm>
          <a:prstGeom prst="rect">
            <a:avLst/>
          </a:prstGeom>
          <a:noFill/>
        </p:spPr>
        <p:txBody>
          <a:bodyPr wrap="none" rtlCol="0">
            <a:spAutoFit/>
          </a:bodyPr>
          <a:lstStyle/>
          <a:p>
            <a:r>
              <a:rPr lang="en-US" dirty="0" smtClean="0">
                <a:solidFill>
                  <a:schemeClr val="bg2"/>
                </a:solidFill>
              </a:rPr>
              <a:t>Region 1/2 FACs</a:t>
            </a:r>
          </a:p>
          <a:p>
            <a:r>
              <a:rPr lang="en-US" dirty="0" smtClean="0">
                <a:solidFill>
                  <a:schemeClr val="bg2"/>
                </a:solidFill>
              </a:rPr>
              <a:t>&gt;&gt; 1 </a:t>
            </a:r>
            <a:r>
              <a:rPr lang="en-US" dirty="0" smtClean="0">
                <a:solidFill>
                  <a:schemeClr val="bg2"/>
                </a:solidFill>
                <a:latin typeface="Symbol" panose="05050102010706020507" pitchFamily="18" charset="2"/>
              </a:rPr>
              <a:t>m</a:t>
            </a:r>
            <a:r>
              <a:rPr lang="en-US" dirty="0" smtClean="0">
                <a:solidFill>
                  <a:schemeClr val="bg2"/>
                </a:solidFill>
              </a:rPr>
              <a:t>A/m</a:t>
            </a:r>
            <a:r>
              <a:rPr lang="en-US" baseline="30000" dirty="0" smtClean="0">
                <a:solidFill>
                  <a:schemeClr val="bg2"/>
                </a:solidFill>
              </a:rPr>
              <a:t>2</a:t>
            </a:r>
            <a:endParaRPr lang="en-US" baseline="30000" dirty="0">
              <a:solidFill>
                <a:schemeClr val="bg2"/>
              </a:solidFill>
            </a:endParaRPr>
          </a:p>
        </p:txBody>
      </p:sp>
      <p:sp>
        <p:nvSpPr>
          <p:cNvPr id="4" name="TextBox 3"/>
          <p:cNvSpPr txBox="1"/>
          <p:nvPr/>
        </p:nvSpPr>
        <p:spPr>
          <a:xfrm>
            <a:off x="-54273" y="4343400"/>
            <a:ext cx="1568058" cy="523220"/>
          </a:xfrm>
          <a:prstGeom prst="rect">
            <a:avLst/>
          </a:prstGeom>
          <a:noFill/>
        </p:spPr>
        <p:txBody>
          <a:bodyPr wrap="none" rtlCol="0">
            <a:spAutoFit/>
          </a:bodyPr>
          <a:lstStyle/>
          <a:p>
            <a:pPr algn="r"/>
            <a:r>
              <a:rPr lang="en-US" b="1" dirty="0" smtClean="0">
                <a:solidFill>
                  <a:schemeClr val="bg2"/>
                </a:solidFill>
              </a:rPr>
              <a:t>Field-Aligned</a:t>
            </a:r>
          </a:p>
          <a:p>
            <a:pPr algn="r"/>
            <a:r>
              <a:rPr lang="en-US" b="1" dirty="0" smtClean="0">
                <a:solidFill>
                  <a:schemeClr val="bg2"/>
                </a:solidFill>
              </a:rPr>
              <a:t>Currents (FACs)</a:t>
            </a:r>
            <a:endParaRPr lang="en-US" b="1" dirty="0">
              <a:solidFill>
                <a:schemeClr val="bg2"/>
              </a:solidFill>
            </a:endParaRPr>
          </a:p>
        </p:txBody>
      </p:sp>
      <p:sp>
        <p:nvSpPr>
          <p:cNvPr id="11" name="TextBox 10"/>
          <p:cNvSpPr txBox="1"/>
          <p:nvPr/>
        </p:nvSpPr>
        <p:spPr>
          <a:xfrm>
            <a:off x="375333" y="5148916"/>
            <a:ext cx="1138452" cy="523220"/>
          </a:xfrm>
          <a:prstGeom prst="rect">
            <a:avLst/>
          </a:prstGeom>
          <a:noFill/>
        </p:spPr>
        <p:txBody>
          <a:bodyPr wrap="none" rtlCol="0">
            <a:spAutoFit/>
          </a:bodyPr>
          <a:lstStyle/>
          <a:p>
            <a:pPr algn="r"/>
            <a:r>
              <a:rPr lang="en-US" b="1" dirty="0" smtClean="0">
                <a:solidFill>
                  <a:schemeClr val="bg2"/>
                </a:solidFill>
              </a:rPr>
              <a:t>Convective</a:t>
            </a:r>
          </a:p>
          <a:p>
            <a:pPr algn="r"/>
            <a:r>
              <a:rPr lang="en-US" b="1" dirty="0" smtClean="0">
                <a:solidFill>
                  <a:schemeClr val="bg2"/>
                </a:solidFill>
              </a:rPr>
              <a:t>Drifts</a:t>
            </a:r>
            <a:endParaRPr lang="en-US" b="1" dirty="0">
              <a:solidFill>
                <a:schemeClr val="bg2"/>
              </a:solidFill>
            </a:endParaRPr>
          </a:p>
        </p:txBody>
      </p:sp>
      <p:sp>
        <p:nvSpPr>
          <p:cNvPr id="12" name="TextBox 11"/>
          <p:cNvSpPr txBox="1"/>
          <p:nvPr/>
        </p:nvSpPr>
        <p:spPr>
          <a:xfrm>
            <a:off x="2745802" y="4214485"/>
            <a:ext cx="380232" cy="276999"/>
          </a:xfrm>
          <a:prstGeom prst="rect">
            <a:avLst/>
          </a:prstGeom>
          <a:noFill/>
        </p:spPr>
        <p:txBody>
          <a:bodyPr wrap="none" rtlCol="0">
            <a:spAutoFit/>
          </a:bodyPr>
          <a:lstStyle/>
          <a:p>
            <a:r>
              <a:rPr lang="en-US" sz="1200" b="1" dirty="0" smtClean="0">
                <a:solidFill>
                  <a:schemeClr val="bg2"/>
                </a:solidFill>
              </a:rPr>
              <a:t>R1</a:t>
            </a:r>
            <a:endParaRPr lang="en-US" sz="1200" b="1" dirty="0">
              <a:solidFill>
                <a:schemeClr val="bg2"/>
              </a:solidFill>
            </a:endParaRPr>
          </a:p>
        </p:txBody>
      </p:sp>
      <p:sp>
        <p:nvSpPr>
          <p:cNvPr id="13" name="TextBox 12"/>
          <p:cNvSpPr txBox="1"/>
          <p:nvPr/>
        </p:nvSpPr>
        <p:spPr>
          <a:xfrm>
            <a:off x="2356045" y="4214485"/>
            <a:ext cx="380232" cy="276999"/>
          </a:xfrm>
          <a:prstGeom prst="rect">
            <a:avLst/>
          </a:prstGeom>
          <a:noFill/>
        </p:spPr>
        <p:txBody>
          <a:bodyPr wrap="none" rtlCol="0">
            <a:spAutoFit/>
          </a:bodyPr>
          <a:lstStyle/>
          <a:p>
            <a:r>
              <a:rPr lang="en-US" sz="1200" b="1" dirty="0" smtClean="0">
                <a:solidFill>
                  <a:schemeClr val="bg2"/>
                </a:solidFill>
              </a:rPr>
              <a:t>R2</a:t>
            </a:r>
            <a:endParaRPr lang="en-US" sz="1200" b="1" dirty="0">
              <a:solidFill>
                <a:schemeClr val="bg2"/>
              </a:solidFill>
            </a:endParaRPr>
          </a:p>
        </p:txBody>
      </p:sp>
      <p:sp>
        <p:nvSpPr>
          <p:cNvPr id="16" name="TextBox 15"/>
          <p:cNvSpPr txBox="1"/>
          <p:nvPr/>
        </p:nvSpPr>
        <p:spPr>
          <a:xfrm>
            <a:off x="5307643" y="4214485"/>
            <a:ext cx="380232" cy="276999"/>
          </a:xfrm>
          <a:prstGeom prst="rect">
            <a:avLst/>
          </a:prstGeom>
          <a:noFill/>
        </p:spPr>
        <p:txBody>
          <a:bodyPr wrap="none" rtlCol="0">
            <a:spAutoFit/>
          </a:bodyPr>
          <a:lstStyle/>
          <a:p>
            <a:r>
              <a:rPr lang="en-US" sz="1200" b="1" dirty="0" smtClean="0">
                <a:solidFill>
                  <a:schemeClr val="bg2"/>
                </a:solidFill>
              </a:rPr>
              <a:t>R1</a:t>
            </a:r>
            <a:endParaRPr lang="en-US" sz="1200" b="1" dirty="0">
              <a:solidFill>
                <a:schemeClr val="bg2"/>
              </a:solidFill>
            </a:endParaRPr>
          </a:p>
        </p:txBody>
      </p:sp>
      <p:cxnSp>
        <p:nvCxnSpPr>
          <p:cNvPr id="17" name="Straight Connector 16"/>
          <p:cNvCxnSpPr/>
          <p:nvPr/>
        </p:nvCxnSpPr>
        <p:spPr>
          <a:xfrm>
            <a:off x="2293713" y="1759036"/>
            <a:ext cx="0" cy="40321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50822" y="1524000"/>
            <a:ext cx="482825" cy="276999"/>
          </a:xfrm>
          <a:prstGeom prst="rect">
            <a:avLst/>
          </a:prstGeom>
          <a:noFill/>
        </p:spPr>
        <p:txBody>
          <a:bodyPr wrap="none" rtlCol="0">
            <a:spAutoFit/>
          </a:bodyPr>
          <a:lstStyle/>
          <a:p>
            <a:pPr algn="ctr"/>
            <a:r>
              <a:rPr lang="en-US" sz="1200" b="1" dirty="0" smtClean="0">
                <a:solidFill>
                  <a:srgbClr val="FF0000"/>
                </a:solidFill>
              </a:rPr>
              <a:t>53.1</a:t>
            </a:r>
            <a:endParaRPr lang="en-US" sz="1200" b="1" dirty="0">
              <a:solidFill>
                <a:srgbClr val="FF0000"/>
              </a:solidFill>
            </a:endParaRPr>
          </a:p>
        </p:txBody>
      </p:sp>
      <p:cxnSp>
        <p:nvCxnSpPr>
          <p:cNvPr id="19" name="Straight Connector 18"/>
          <p:cNvCxnSpPr/>
          <p:nvPr/>
        </p:nvCxnSpPr>
        <p:spPr>
          <a:xfrm>
            <a:off x="5856065" y="1759036"/>
            <a:ext cx="0" cy="40321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13174" y="1524000"/>
            <a:ext cx="482825" cy="276999"/>
          </a:xfrm>
          <a:prstGeom prst="rect">
            <a:avLst/>
          </a:prstGeom>
          <a:noFill/>
        </p:spPr>
        <p:txBody>
          <a:bodyPr wrap="none" rtlCol="0">
            <a:spAutoFit/>
          </a:bodyPr>
          <a:lstStyle/>
          <a:p>
            <a:pPr algn="ctr"/>
            <a:r>
              <a:rPr lang="en-US" sz="1200" b="1" dirty="0" smtClean="0">
                <a:solidFill>
                  <a:srgbClr val="FF0000"/>
                </a:solidFill>
              </a:rPr>
              <a:t>48.0</a:t>
            </a:r>
            <a:endParaRPr lang="en-US" sz="1200" b="1" dirty="0">
              <a:solidFill>
                <a:srgbClr val="FF0000"/>
              </a:solidFill>
            </a:endParaRPr>
          </a:p>
        </p:txBody>
      </p:sp>
      <p:sp>
        <p:nvSpPr>
          <p:cNvPr id="14" name="TextBox 13"/>
          <p:cNvSpPr txBox="1"/>
          <p:nvPr/>
        </p:nvSpPr>
        <p:spPr>
          <a:xfrm>
            <a:off x="5687875" y="4214485"/>
            <a:ext cx="380232" cy="276999"/>
          </a:xfrm>
          <a:prstGeom prst="rect">
            <a:avLst/>
          </a:prstGeom>
          <a:noFill/>
        </p:spPr>
        <p:txBody>
          <a:bodyPr wrap="none" rtlCol="0">
            <a:spAutoFit/>
          </a:bodyPr>
          <a:lstStyle/>
          <a:p>
            <a:r>
              <a:rPr lang="en-US" sz="1200" b="1" dirty="0" smtClean="0">
                <a:solidFill>
                  <a:schemeClr val="bg2"/>
                </a:solidFill>
              </a:rPr>
              <a:t>R2</a:t>
            </a:r>
            <a:endParaRPr lang="en-US" sz="1200" b="1" dirty="0">
              <a:solidFill>
                <a:schemeClr val="bg2"/>
              </a:solidFill>
            </a:endParaRPr>
          </a:p>
        </p:txBody>
      </p:sp>
    </p:spTree>
    <p:extLst>
      <p:ext uri="{BB962C8B-B14F-4D97-AF65-F5344CB8AC3E}">
        <p14:creationId xmlns:p14="http://schemas.microsoft.com/office/powerpoint/2010/main" val="1772501304"/>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10-Oct – 06 Nov 2003</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13</a:t>
            </a:fld>
            <a:endParaRPr lang="en-US" sz="1200" b="0" i="0" u="none" strike="noStrike" cap="none" baseline="0">
              <a:solidFill>
                <a:schemeClr val="lt1"/>
              </a:solidFill>
              <a:latin typeface="Calibri"/>
              <a:ea typeface="Calibri"/>
              <a:cs typeface="Calibri"/>
              <a:sym typeface="Calibri"/>
              <a:rtl val="0"/>
            </a:endParaRPr>
          </a:p>
        </p:txBody>
      </p:sp>
      <p:sp>
        <p:nvSpPr>
          <p:cNvPr id="5" name="Rectangle 4"/>
          <p:cNvSpPr/>
          <p:nvPr/>
        </p:nvSpPr>
        <p:spPr>
          <a:xfrm>
            <a:off x="1364043" y="1440243"/>
            <a:ext cx="6400800" cy="49498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447800"/>
            <a:ext cx="6400800" cy="4949872"/>
          </a:xfrm>
          <a:prstGeom prst="rect">
            <a:avLst/>
          </a:prstGeom>
        </p:spPr>
      </p:pic>
      <p:sp>
        <p:nvSpPr>
          <p:cNvPr id="6" name="TextBox 5"/>
          <p:cNvSpPr txBox="1"/>
          <p:nvPr/>
        </p:nvSpPr>
        <p:spPr>
          <a:xfrm>
            <a:off x="152400" y="1600200"/>
            <a:ext cx="944489" cy="1384995"/>
          </a:xfrm>
          <a:prstGeom prst="rect">
            <a:avLst/>
          </a:prstGeom>
          <a:noFill/>
        </p:spPr>
        <p:txBody>
          <a:bodyPr wrap="none" rtlCol="0">
            <a:spAutoFit/>
          </a:bodyPr>
          <a:lstStyle/>
          <a:p>
            <a:r>
              <a:rPr lang="en-US" sz="2800" b="1" dirty="0" smtClean="0">
                <a:solidFill>
                  <a:schemeClr val="bg2"/>
                </a:solidFill>
              </a:rPr>
              <a:t>R4/5</a:t>
            </a:r>
          </a:p>
          <a:p>
            <a:r>
              <a:rPr lang="en-US" sz="2800" b="1" dirty="0" smtClean="0">
                <a:solidFill>
                  <a:schemeClr val="bg2"/>
                </a:solidFill>
              </a:rPr>
              <a:t>S4</a:t>
            </a:r>
          </a:p>
          <a:p>
            <a:r>
              <a:rPr lang="en-US" sz="2800" b="1" dirty="0" smtClean="0">
                <a:solidFill>
                  <a:schemeClr val="bg2"/>
                </a:solidFill>
              </a:rPr>
              <a:t>G5</a:t>
            </a:r>
          </a:p>
        </p:txBody>
      </p:sp>
      <p:cxnSp>
        <p:nvCxnSpPr>
          <p:cNvPr id="8" name="Straight Arrow Connector 7"/>
          <p:cNvCxnSpPr/>
          <p:nvPr/>
        </p:nvCxnSpPr>
        <p:spPr>
          <a:xfrm>
            <a:off x="2133600" y="3733800"/>
            <a:ext cx="1066800" cy="1143000"/>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971800" y="3733800"/>
            <a:ext cx="990600" cy="1295400"/>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562600" y="3733800"/>
            <a:ext cx="609600" cy="1295400"/>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971800" y="2514600"/>
            <a:ext cx="0" cy="470595"/>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057400" y="2514600"/>
            <a:ext cx="0" cy="470595"/>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581400" y="2514600"/>
            <a:ext cx="0" cy="470595"/>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486400" y="2514600"/>
            <a:ext cx="0" cy="470595"/>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581400" y="3733800"/>
            <a:ext cx="1219200" cy="1295400"/>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823563" y="4875311"/>
            <a:ext cx="293670" cy="307777"/>
          </a:xfrm>
          <a:prstGeom prst="rect">
            <a:avLst/>
          </a:prstGeom>
          <a:noFill/>
        </p:spPr>
        <p:txBody>
          <a:bodyPr wrap="none" rtlCol="0">
            <a:spAutoFit/>
          </a:bodyPr>
          <a:lstStyle/>
          <a:p>
            <a:r>
              <a:rPr lang="en-US" b="1" dirty="0" smtClean="0">
                <a:solidFill>
                  <a:schemeClr val="bg2"/>
                </a:solidFill>
              </a:rPr>
              <a:t>?</a:t>
            </a:r>
            <a:endParaRPr lang="en-US" b="1" dirty="0">
              <a:solidFill>
                <a:schemeClr val="bg2"/>
              </a:solidFill>
            </a:endParaRPr>
          </a:p>
        </p:txBody>
      </p:sp>
      <p:sp>
        <p:nvSpPr>
          <p:cNvPr id="25" name="Down Arrow 24"/>
          <p:cNvSpPr/>
          <p:nvPr/>
        </p:nvSpPr>
        <p:spPr>
          <a:xfrm flipV="1">
            <a:off x="3462337" y="5957889"/>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flipV="1">
            <a:off x="3867156" y="5957889"/>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876548" y="6087100"/>
            <a:ext cx="628698" cy="276999"/>
          </a:xfrm>
          <a:prstGeom prst="rect">
            <a:avLst/>
          </a:prstGeom>
          <a:noFill/>
        </p:spPr>
        <p:txBody>
          <a:bodyPr wrap="none" rtlCol="0">
            <a:spAutoFit/>
          </a:bodyPr>
          <a:lstStyle/>
          <a:p>
            <a:r>
              <a:rPr lang="en-US" sz="1200" b="1" dirty="0" smtClean="0">
                <a:solidFill>
                  <a:schemeClr val="bg2"/>
                </a:solidFill>
              </a:rPr>
              <a:t>DMSP</a:t>
            </a:r>
            <a:endParaRPr lang="en-US" sz="1200" b="1" dirty="0">
              <a:solidFill>
                <a:schemeClr val="bg2"/>
              </a:solidFill>
            </a:endParaRPr>
          </a:p>
        </p:txBody>
      </p:sp>
    </p:spTree>
    <p:extLst>
      <p:ext uri="{BB962C8B-B14F-4D97-AF65-F5344CB8AC3E}">
        <p14:creationId xmlns:p14="http://schemas.microsoft.com/office/powerpoint/2010/main" val="1530199053"/>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828798" y="1524000"/>
            <a:ext cx="5486402" cy="4768029"/>
            <a:chOff x="1828798" y="1441364"/>
            <a:chExt cx="5486402" cy="4768029"/>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441364"/>
              <a:ext cx="5486400" cy="3975271"/>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98" y="4938711"/>
              <a:ext cx="5486400" cy="1270682"/>
            </a:xfrm>
            <a:prstGeom prst="rect">
              <a:avLst/>
            </a:prstGeom>
          </p:spPr>
        </p:pic>
      </p:grpSp>
      <p:sp>
        <p:nvSpPr>
          <p:cNvPr id="2" name="Title 1"/>
          <p:cNvSpPr>
            <a:spLocks noGrp="1"/>
          </p:cNvSpPr>
          <p:nvPr>
            <p:ph type="title"/>
          </p:nvPr>
        </p:nvSpPr>
        <p:spPr/>
        <p:txBody>
          <a:bodyPr/>
          <a:lstStyle/>
          <a:p>
            <a:r>
              <a:rPr lang="en-US" dirty="0"/>
              <a:t>10-Oct – 06 Nov 2003</a:t>
            </a:r>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14</a:t>
            </a:fld>
            <a:endParaRPr lang="en-US" sz="1200" b="0" i="0" u="none" strike="noStrike" cap="none" baseline="0">
              <a:solidFill>
                <a:schemeClr val="lt1"/>
              </a:solidFill>
              <a:latin typeface="Calibri"/>
              <a:ea typeface="Calibri"/>
              <a:cs typeface="Calibri"/>
              <a:sym typeface="Calibri"/>
              <a:rtl val="0"/>
            </a:endParaRPr>
          </a:p>
        </p:txBody>
      </p:sp>
      <p:grpSp>
        <p:nvGrpSpPr>
          <p:cNvPr id="7" name="Group 6"/>
          <p:cNvGrpSpPr/>
          <p:nvPr/>
        </p:nvGrpSpPr>
        <p:grpSpPr>
          <a:xfrm>
            <a:off x="1828798" y="1441364"/>
            <a:ext cx="5486402" cy="4768029"/>
            <a:chOff x="1828798" y="1441364"/>
            <a:chExt cx="5486402" cy="4768029"/>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441364"/>
              <a:ext cx="5486400" cy="397527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98" y="4938711"/>
              <a:ext cx="5486400" cy="1270682"/>
            </a:xfrm>
            <a:prstGeom prst="rect">
              <a:avLst/>
            </a:prstGeom>
          </p:spPr>
        </p:pic>
      </p:grpSp>
      <p:sp>
        <p:nvSpPr>
          <p:cNvPr id="8" name="TextBox 7"/>
          <p:cNvSpPr txBox="1"/>
          <p:nvPr/>
        </p:nvSpPr>
        <p:spPr>
          <a:xfrm>
            <a:off x="7265589" y="2155770"/>
            <a:ext cx="1922321" cy="946413"/>
          </a:xfrm>
          <a:prstGeom prst="rect">
            <a:avLst/>
          </a:prstGeom>
          <a:noFill/>
        </p:spPr>
        <p:txBody>
          <a:bodyPr wrap="none" rtlCol="0">
            <a:spAutoFit/>
          </a:bodyPr>
          <a:lstStyle/>
          <a:p>
            <a:pPr>
              <a:spcBef>
                <a:spcPts val="300"/>
              </a:spcBef>
            </a:pPr>
            <a:r>
              <a:rPr lang="en-US" sz="1200" b="1" u="sng" dirty="0" smtClean="0">
                <a:solidFill>
                  <a:schemeClr val="bg2"/>
                </a:solidFill>
              </a:rPr>
              <a:t>Take </a:t>
            </a:r>
            <a:r>
              <a:rPr lang="en-US" sz="1200" b="1" u="sng" dirty="0" err="1" smtClean="0">
                <a:solidFill>
                  <a:schemeClr val="bg2"/>
                </a:solidFill>
              </a:rPr>
              <a:t>Aways</a:t>
            </a:r>
            <a:r>
              <a:rPr lang="en-US" sz="1200" b="1" u="sng" dirty="0" smtClean="0">
                <a:solidFill>
                  <a:schemeClr val="bg2"/>
                </a:solidFill>
              </a:rPr>
              <a:t>::</a:t>
            </a:r>
          </a:p>
          <a:p>
            <a:pPr>
              <a:spcBef>
                <a:spcPts val="300"/>
              </a:spcBef>
            </a:pPr>
            <a:r>
              <a:rPr lang="en-US" sz="1200" b="1" dirty="0" smtClean="0">
                <a:solidFill>
                  <a:schemeClr val="bg2"/>
                </a:solidFill>
              </a:rPr>
              <a:t>Expanded </a:t>
            </a:r>
            <a:r>
              <a:rPr lang="en-US" sz="1200" b="1" dirty="0" err="1" smtClean="0">
                <a:solidFill>
                  <a:schemeClr val="bg2"/>
                </a:solidFill>
              </a:rPr>
              <a:t>Auroral</a:t>
            </a:r>
            <a:r>
              <a:rPr lang="en-US" sz="1200" b="1" dirty="0" smtClean="0">
                <a:solidFill>
                  <a:schemeClr val="bg2"/>
                </a:solidFill>
              </a:rPr>
              <a:t> Zone</a:t>
            </a:r>
          </a:p>
          <a:p>
            <a:pPr>
              <a:spcBef>
                <a:spcPts val="300"/>
              </a:spcBef>
            </a:pPr>
            <a:r>
              <a:rPr lang="en-US" sz="1200" b="1" dirty="0">
                <a:solidFill>
                  <a:schemeClr val="bg2"/>
                </a:solidFill>
              </a:rPr>
              <a:t> </a:t>
            </a:r>
            <a:r>
              <a:rPr lang="en-US" sz="1200" b="1" dirty="0" smtClean="0">
                <a:solidFill>
                  <a:schemeClr val="bg2"/>
                </a:solidFill>
              </a:rPr>
              <a:t> Typical  -IMF </a:t>
            </a:r>
            <a:r>
              <a:rPr lang="en-US" sz="1200" b="1" dirty="0" err="1" smtClean="0">
                <a:solidFill>
                  <a:schemeClr val="bg2"/>
                </a:solidFill>
              </a:rPr>
              <a:t>Bz</a:t>
            </a:r>
            <a:endParaRPr lang="en-US" sz="1200" b="1" dirty="0" smtClean="0">
              <a:solidFill>
                <a:schemeClr val="bg2"/>
              </a:solidFill>
            </a:endParaRPr>
          </a:p>
          <a:p>
            <a:pPr>
              <a:spcBef>
                <a:spcPts val="300"/>
              </a:spcBef>
            </a:pPr>
            <a:endParaRPr lang="en-US" sz="1200" b="1" dirty="0" smtClean="0">
              <a:solidFill>
                <a:schemeClr val="bg2"/>
              </a:solidFill>
            </a:endParaRPr>
          </a:p>
        </p:txBody>
      </p:sp>
      <p:sp>
        <p:nvSpPr>
          <p:cNvPr id="10" name="TextBox 9"/>
          <p:cNvSpPr txBox="1"/>
          <p:nvPr/>
        </p:nvSpPr>
        <p:spPr>
          <a:xfrm>
            <a:off x="3078793" y="4162430"/>
            <a:ext cx="380232" cy="276999"/>
          </a:xfrm>
          <a:prstGeom prst="rect">
            <a:avLst/>
          </a:prstGeom>
          <a:noFill/>
        </p:spPr>
        <p:txBody>
          <a:bodyPr wrap="none" rtlCol="0">
            <a:spAutoFit/>
          </a:bodyPr>
          <a:lstStyle/>
          <a:p>
            <a:r>
              <a:rPr lang="en-US" sz="1200" b="1" dirty="0" smtClean="0">
                <a:solidFill>
                  <a:schemeClr val="bg2"/>
                </a:solidFill>
              </a:rPr>
              <a:t>R1</a:t>
            </a:r>
            <a:endParaRPr lang="en-US" sz="1200" b="1" dirty="0">
              <a:solidFill>
                <a:schemeClr val="bg2"/>
              </a:solidFill>
            </a:endParaRPr>
          </a:p>
        </p:txBody>
      </p:sp>
      <p:sp>
        <p:nvSpPr>
          <p:cNvPr id="11" name="TextBox 10"/>
          <p:cNvSpPr txBox="1"/>
          <p:nvPr/>
        </p:nvSpPr>
        <p:spPr>
          <a:xfrm>
            <a:off x="5182368" y="4162430"/>
            <a:ext cx="380232" cy="276999"/>
          </a:xfrm>
          <a:prstGeom prst="rect">
            <a:avLst/>
          </a:prstGeom>
          <a:noFill/>
        </p:spPr>
        <p:txBody>
          <a:bodyPr wrap="none" rtlCol="0">
            <a:spAutoFit/>
          </a:bodyPr>
          <a:lstStyle/>
          <a:p>
            <a:r>
              <a:rPr lang="en-US" sz="1200" b="1" dirty="0" smtClean="0">
                <a:solidFill>
                  <a:schemeClr val="bg2"/>
                </a:solidFill>
              </a:rPr>
              <a:t>R1</a:t>
            </a:r>
            <a:endParaRPr lang="en-US" sz="1200" b="1" dirty="0">
              <a:solidFill>
                <a:schemeClr val="bg2"/>
              </a:solidFill>
            </a:endParaRPr>
          </a:p>
        </p:txBody>
      </p:sp>
      <p:sp>
        <p:nvSpPr>
          <p:cNvPr id="13" name="TextBox 12"/>
          <p:cNvSpPr txBox="1"/>
          <p:nvPr/>
        </p:nvSpPr>
        <p:spPr>
          <a:xfrm>
            <a:off x="3492362" y="5514201"/>
            <a:ext cx="1561646" cy="276999"/>
          </a:xfrm>
          <a:prstGeom prst="rect">
            <a:avLst/>
          </a:prstGeom>
          <a:noFill/>
        </p:spPr>
        <p:txBody>
          <a:bodyPr wrap="none" rtlCol="0">
            <a:spAutoFit/>
          </a:bodyPr>
          <a:lstStyle/>
          <a:p>
            <a:r>
              <a:rPr lang="en-US" sz="1200" b="1" dirty="0" err="1" smtClean="0">
                <a:solidFill>
                  <a:schemeClr val="bg2"/>
                </a:solidFill>
              </a:rPr>
              <a:t>Antisunward</a:t>
            </a:r>
            <a:r>
              <a:rPr lang="en-US" sz="1200" b="1" dirty="0" smtClean="0">
                <a:solidFill>
                  <a:schemeClr val="bg2"/>
                </a:solidFill>
              </a:rPr>
              <a:t> Drifts</a:t>
            </a:r>
            <a:endParaRPr lang="en-US" sz="1200" b="1" dirty="0">
              <a:solidFill>
                <a:schemeClr val="bg2"/>
              </a:solidFill>
            </a:endParaRPr>
          </a:p>
        </p:txBody>
      </p:sp>
      <p:grpSp>
        <p:nvGrpSpPr>
          <p:cNvPr id="49" name="Group 48"/>
          <p:cNvGrpSpPr/>
          <p:nvPr/>
        </p:nvGrpSpPr>
        <p:grpSpPr>
          <a:xfrm>
            <a:off x="2981709" y="1758127"/>
            <a:ext cx="2885691" cy="3961636"/>
            <a:chOff x="2981709" y="1676400"/>
            <a:chExt cx="2885691" cy="3867150"/>
          </a:xfrm>
        </p:grpSpPr>
        <p:cxnSp>
          <p:nvCxnSpPr>
            <p:cNvPr id="16" name="Straight Connector 15"/>
            <p:cNvCxnSpPr/>
            <p:nvPr/>
          </p:nvCxnSpPr>
          <p:spPr>
            <a:xfrm>
              <a:off x="2981709" y="1710124"/>
              <a:ext cx="0" cy="38334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67400" y="1676400"/>
              <a:ext cx="0" cy="38671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2724417" y="1481128"/>
            <a:ext cx="545341" cy="276999"/>
          </a:xfrm>
          <a:prstGeom prst="rect">
            <a:avLst/>
          </a:prstGeom>
          <a:noFill/>
        </p:spPr>
        <p:txBody>
          <a:bodyPr wrap="none" rtlCol="0">
            <a:spAutoFit/>
          </a:bodyPr>
          <a:lstStyle/>
          <a:p>
            <a:pPr algn="ctr"/>
            <a:r>
              <a:rPr lang="en-US" sz="1200" b="1" dirty="0" smtClean="0">
                <a:solidFill>
                  <a:srgbClr val="FF0000"/>
                </a:solidFill>
              </a:rPr>
              <a:t>52.4</a:t>
            </a:r>
            <a:r>
              <a:rPr lang="en-US" sz="1200" b="1" baseline="30000" dirty="0" smtClean="0">
                <a:solidFill>
                  <a:srgbClr val="FF0000"/>
                </a:solidFill>
              </a:rPr>
              <a:t>o</a:t>
            </a:r>
            <a:endParaRPr lang="en-US" sz="1200" b="1" baseline="30000" dirty="0">
              <a:solidFill>
                <a:srgbClr val="FF0000"/>
              </a:solidFill>
            </a:endParaRPr>
          </a:p>
        </p:txBody>
      </p:sp>
      <p:sp>
        <p:nvSpPr>
          <p:cNvPr id="34" name="TextBox 33"/>
          <p:cNvSpPr txBox="1"/>
          <p:nvPr/>
        </p:nvSpPr>
        <p:spPr>
          <a:xfrm>
            <a:off x="5598015" y="1481128"/>
            <a:ext cx="545341" cy="276999"/>
          </a:xfrm>
          <a:prstGeom prst="rect">
            <a:avLst/>
          </a:prstGeom>
          <a:noFill/>
        </p:spPr>
        <p:txBody>
          <a:bodyPr wrap="none" rtlCol="0">
            <a:spAutoFit/>
          </a:bodyPr>
          <a:lstStyle/>
          <a:p>
            <a:pPr algn="ctr"/>
            <a:r>
              <a:rPr lang="en-US" sz="1200" b="1" dirty="0" smtClean="0">
                <a:solidFill>
                  <a:srgbClr val="FF0000"/>
                </a:solidFill>
              </a:rPr>
              <a:t>51.6</a:t>
            </a:r>
            <a:r>
              <a:rPr lang="en-US" sz="1200" b="1" baseline="30000" dirty="0" smtClean="0">
                <a:solidFill>
                  <a:srgbClr val="FF0000"/>
                </a:solidFill>
              </a:rPr>
              <a:t>o</a:t>
            </a:r>
            <a:endParaRPr lang="en-US" sz="1200" b="1" baseline="30000" dirty="0">
              <a:solidFill>
                <a:srgbClr val="FF0000"/>
              </a:solidFill>
            </a:endParaRPr>
          </a:p>
        </p:txBody>
      </p:sp>
      <p:sp>
        <p:nvSpPr>
          <p:cNvPr id="35" name="TextBox 34"/>
          <p:cNvSpPr txBox="1"/>
          <p:nvPr/>
        </p:nvSpPr>
        <p:spPr>
          <a:xfrm>
            <a:off x="1400871" y="5057775"/>
            <a:ext cx="551754" cy="276999"/>
          </a:xfrm>
          <a:prstGeom prst="rect">
            <a:avLst/>
          </a:prstGeom>
          <a:noFill/>
        </p:spPr>
        <p:txBody>
          <a:bodyPr wrap="none" rtlCol="0">
            <a:spAutoFit/>
          </a:bodyPr>
          <a:lstStyle/>
          <a:p>
            <a:r>
              <a:rPr lang="en-US" sz="1200" b="1" dirty="0" smtClean="0">
                <a:solidFill>
                  <a:schemeClr val="bg2"/>
                </a:solidFill>
              </a:rPr>
              <a:t>SAID</a:t>
            </a:r>
            <a:endParaRPr lang="en-US" sz="1200" b="1" dirty="0">
              <a:solidFill>
                <a:schemeClr val="bg2"/>
              </a:solidFill>
            </a:endParaRPr>
          </a:p>
        </p:txBody>
      </p:sp>
      <p:cxnSp>
        <p:nvCxnSpPr>
          <p:cNvPr id="37" name="Straight Arrow Connector 36"/>
          <p:cNvCxnSpPr/>
          <p:nvPr/>
        </p:nvCxnSpPr>
        <p:spPr>
          <a:xfrm>
            <a:off x="1952625" y="5196274"/>
            <a:ext cx="8670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43968" y="4162430"/>
            <a:ext cx="380232" cy="276999"/>
          </a:xfrm>
          <a:prstGeom prst="rect">
            <a:avLst/>
          </a:prstGeom>
          <a:noFill/>
        </p:spPr>
        <p:txBody>
          <a:bodyPr wrap="none" rtlCol="0">
            <a:spAutoFit/>
          </a:bodyPr>
          <a:lstStyle/>
          <a:p>
            <a:r>
              <a:rPr lang="en-US" sz="1200" b="1" dirty="0" smtClean="0">
                <a:solidFill>
                  <a:schemeClr val="bg2"/>
                </a:solidFill>
              </a:rPr>
              <a:t>R2</a:t>
            </a:r>
            <a:endParaRPr lang="en-US" sz="1200" b="1" dirty="0">
              <a:solidFill>
                <a:schemeClr val="bg2"/>
              </a:solidFill>
            </a:endParaRPr>
          </a:p>
        </p:txBody>
      </p:sp>
      <p:sp>
        <p:nvSpPr>
          <p:cNvPr id="12" name="TextBox 11"/>
          <p:cNvSpPr txBox="1"/>
          <p:nvPr/>
        </p:nvSpPr>
        <p:spPr>
          <a:xfrm>
            <a:off x="5715000" y="4162430"/>
            <a:ext cx="380232" cy="276999"/>
          </a:xfrm>
          <a:prstGeom prst="rect">
            <a:avLst/>
          </a:prstGeom>
          <a:noFill/>
        </p:spPr>
        <p:txBody>
          <a:bodyPr wrap="none" rtlCol="0">
            <a:spAutoFit/>
          </a:bodyPr>
          <a:lstStyle/>
          <a:p>
            <a:r>
              <a:rPr lang="en-US" sz="1200" b="1" dirty="0" smtClean="0">
                <a:solidFill>
                  <a:schemeClr val="bg2"/>
                </a:solidFill>
              </a:rPr>
              <a:t>R2</a:t>
            </a:r>
            <a:endParaRPr lang="en-US" sz="1200" b="1" dirty="0">
              <a:solidFill>
                <a:schemeClr val="bg2"/>
              </a:solidFill>
            </a:endParaRPr>
          </a:p>
        </p:txBody>
      </p:sp>
      <p:sp>
        <p:nvSpPr>
          <p:cNvPr id="4" name="TextBox 3"/>
          <p:cNvSpPr txBox="1"/>
          <p:nvPr/>
        </p:nvSpPr>
        <p:spPr>
          <a:xfrm>
            <a:off x="2638429" y="4881571"/>
            <a:ext cx="835485" cy="276999"/>
          </a:xfrm>
          <a:prstGeom prst="rect">
            <a:avLst/>
          </a:prstGeom>
          <a:noFill/>
        </p:spPr>
        <p:txBody>
          <a:bodyPr wrap="none" rtlCol="0">
            <a:spAutoFit/>
          </a:bodyPr>
          <a:lstStyle/>
          <a:p>
            <a:r>
              <a:rPr lang="en-US" sz="1200" b="1" dirty="0" smtClean="0">
                <a:solidFill>
                  <a:schemeClr val="bg2"/>
                </a:solidFill>
              </a:rPr>
              <a:t>Sunward</a:t>
            </a:r>
            <a:endParaRPr lang="en-US" sz="1200" b="1" dirty="0">
              <a:solidFill>
                <a:schemeClr val="bg2"/>
              </a:solidFill>
            </a:endParaRPr>
          </a:p>
        </p:txBody>
      </p:sp>
      <p:sp>
        <p:nvSpPr>
          <p:cNvPr id="14" name="TextBox 13"/>
          <p:cNvSpPr txBox="1"/>
          <p:nvPr/>
        </p:nvSpPr>
        <p:spPr>
          <a:xfrm>
            <a:off x="5144857" y="4881571"/>
            <a:ext cx="835485" cy="276999"/>
          </a:xfrm>
          <a:prstGeom prst="rect">
            <a:avLst/>
          </a:prstGeom>
          <a:noFill/>
        </p:spPr>
        <p:txBody>
          <a:bodyPr wrap="none" rtlCol="0">
            <a:spAutoFit/>
          </a:bodyPr>
          <a:lstStyle/>
          <a:p>
            <a:r>
              <a:rPr lang="en-US" sz="1200" b="1" dirty="0" smtClean="0">
                <a:solidFill>
                  <a:schemeClr val="bg2"/>
                </a:solidFill>
              </a:rPr>
              <a:t>Sunward</a:t>
            </a:r>
            <a:endParaRPr lang="en-US" sz="1200" b="1" dirty="0">
              <a:solidFill>
                <a:schemeClr val="bg2"/>
              </a:solidFill>
            </a:endParaRPr>
          </a:p>
        </p:txBody>
      </p:sp>
    </p:spTree>
    <p:extLst>
      <p:ext uri="{BB962C8B-B14F-4D97-AF65-F5344CB8AC3E}">
        <p14:creationId xmlns:p14="http://schemas.microsoft.com/office/powerpoint/2010/main" val="3811804242"/>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828800" y="1441364"/>
            <a:ext cx="5486400" cy="4772545"/>
            <a:chOff x="1828800" y="1441364"/>
            <a:chExt cx="5486400" cy="4772545"/>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441364"/>
              <a:ext cx="5486400" cy="397527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4929186"/>
              <a:ext cx="5486400" cy="1284723"/>
            </a:xfrm>
            <a:prstGeom prst="rect">
              <a:avLst/>
            </a:prstGeom>
          </p:spPr>
        </p:pic>
      </p:grpSp>
      <p:sp>
        <p:nvSpPr>
          <p:cNvPr id="2" name="Title 1"/>
          <p:cNvSpPr>
            <a:spLocks noGrp="1"/>
          </p:cNvSpPr>
          <p:nvPr>
            <p:ph type="title"/>
          </p:nvPr>
        </p:nvSpPr>
        <p:spPr/>
        <p:txBody>
          <a:bodyPr/>
          <a:lstStyle/>
          <a:p>
            <a:r>
              <a:rPr lang="en-US" dirty="0"/>
              <a:t>10-Oct – 06 Nov 2003</a:t>
            </a:r>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15</a:t>
            </a:fld>
            <a:endParaRPr lang="en-US" sz="1200" b="0" i="0" u="none" strike="noStrike" cap="none" baseline="0">
              <a:solidFill>
                <a:schemeClr val="lt1"/>
              </a:solidFill>
              <a:latin typeface="Calibri"/>
              <a:ea typeface="Calibri"/>
              <a:cs typeface="Calibri"/>
              <a:sym typeface="Calibri"/>
              <a:rtl val="0"/>
            </a:endParaRPr>
          </a:p>
        </p:txBody>
      </p:sp>
      <p:sp>
        <p:nvSpPr>
          <p:cNvPr id="8" name="TextBox 7"/>
          <p:cNvSpPr txBox="1"/>
          <p:nvPr/>
        </p:nvSpPr>
        <p:spPr>
          <a:xfrm>
            <a:off x="7265589" y="2155770"/>
            <a:ext cx="1802211" cy="1500411"/>
          </a:xfrm>
          <a:prstGeom prst="rect">
            <a:avLst/>
          </a:prstGeom>
          <a:noFill/>
        </p:spPr>
        <p:txBody>
          <a:bodyPr wrap="square" rtlCol="0">
            <a:spAutoFit/>
          </a:bodyPr>
          <a:lstStyle/>
          <a:p>
            <a:pPr marL="114300" indent="-114300">
              <a:spcBef>
                <a:spcPts val="300"/>
              </a:spcBef>
            </a:pPr>
            <a:r>
              <a:rPr lang="en-US" sz="1200" b="1" u="sng" dirty="0" smtClean="0">
                <a:solidFill>
                  <a:schemeClr val="bg2"/>
                </a:solidFill>
              </a:rPr>
              <a:t>Take </a:t>
            </a:r>
            <a:r>
              <a:rPr lang="en-US" sz="1200" b="1" u="sng" dirty="0" err="1" smtClean="0">
                <a:solidFill>
                  <a:schemeClr val="bg2"/>
                </a:solidFill>
              </a:rPr>
              <a:t>Aways</a:t>
            </a:r>
            <a:r>
              <a:rPr lang="en-US" sz="1200" b="1" u="sng" dirty="0" smtClean="0">
                <a:solidFill>
                  <a:schemeClr val="bg2"/>
                </a:solidFill>
              </a:rPr>
              <a:t>::</a:t>
            </a:r>
          </a:p>
          <a:p>
            <a:pPr marL="114300" indent="-114300">
              <a:spcBef>
                <a:spcPts val="300"/>
              </a:spcBef>
            </a:pPr>
            <a:r>
              <a:rPr lang="en-US" sz="1200" b="1" dirty="0" smtClean="0">
                <a:solidFill>
                  <a:schemeClr val="bg2"/>
                </a:solidFill>
              </a:rPr>
              <a:t>Compressed polar cap</a:t>
            </a:r>
          </a:p>
          <a:p>
            <a:pPr marL="114300" indent="-114300">
              <a:spcBef>
                <a:spcPts val="300"/>
              </a:spcBef>
            </a:pPr>
            <a:r>
              <a:rPr lang="en-US" sz="1200" b="1" dirty="0" smtClean="0">
                <a:solidFill>
                  <a:schemeClr val="bg2"/>
                </a:solidFill>
              </a:rPr>
              <a:t>Very strong </a:t>
            </a:r>
            <a:r>
              <a:rPr lang="en-US" sz="1200" b="1" dirty="0">
                <a:solidFill>
                  <a:schemeClr val="bg2"/>
                </a:solidFill>
              </a:rPr>
              <a:t>s</a:t>
            </a:r>
            <a:r>
              <a:rPr lang="en-US" sz="1200" b="1" dirty="0" smtClean="0">
                <a:solidFill>
                  <a:schemeClr val="bg2"/>
                </a:solidFill>
              </a:rPr>
              <a:t>unward </a:t>
            </a:r>
            <a:r>
              <a:rPr lang="en-US" sz="1200" b="1" dirty="0">
                <a:solidFill>
                  <a:schemeClr val="bg2"/>
                </a:solidFill>
              </a:rPr>
              <a:t>c</a:t>
            </a:r>
            <a:r>
              <a:rPr lang="en-US" sz="1200" b="1" dirty="0" smtClean="0">
                <a:solidFill>
                  <a:schemeClr val="bg2"/>
                </a:solidFill>
              </a:rPr>
              <a:t>onvection in </a:t>
            </a:r>
            <a:r>
              <a:rPr lang="en-US" sz="1200" b="1" dirty="0">
                <a:solidFill>
                  <a:schemeClr val="bg2"/>
                </a:solidFill>
              </a:rPr>
              <a:t>p</a:t>
            </a:r>
            <a:r>
              <a:rPr lang="en-US" sz="1200" b="1" dirty="0" smtClean="0">
                <a:solidFill>
                  <a:schemeClr val="bg2"/>
                </a:solidFill>
              </a:rPr>
              <a:t>olar </a:t>
            </a:r>
            <a:r>
              <a:rPr lang="en-US" sz="1200" b="1" dirty="0">
                <a:solidFill>
                  <a:schemeClr val="bg2"/>
                </a:solidFill>
              </a:rPr>
              <a:t>c</a:t>
            </a:r>
            <a:r>
              <a:rPr lang="en-US" sz="1200" b="1" dirty="0" smtClean="0">
                <a:solidFill>
                  <a:schemeClr val="bg2"/>
                </a:solidFill>
              </a:rPr>
              <a:t>ap</a:t>
            </a:r>
          </a:p>
          <a:p>
            <a:pPr marL="114300" indent="-114300">
              <a:spcBef>
                <a:spcPts val="300"/>
              </a:spcBef>
            </a:pPr>
            <a:r>
              <a:rPr lang="en-US" sz="1200" b="1" dirty="0" smtClean="0">
                <a:solidFill>
                  <a:schemeClr val="bg2"/>
                </a:solidFill>
              </a:rPr>
              <a:t>+IMF </a:t>
            </a:r>
            <a:r>
              <a:rPr lang="en-US" sz="1200" b="1" dirty="0" err="1" smtClean="0">
                <a:solidFill>
                  <a:schemeClr val="bg2"/>
                </a:solidFill>
              </a:rPr>
              <a:t>Bz</a:t>
            </a:r>
            <a:endParaRPr lang="en-US" sz="1200" b="1" dirty="0" smtClean="0">
              <a:solidFill>
                <a:schemeClr val="bg2"/>
              </a:solidFill>
            </a:endParaRPr>
          </a:p>
        </p:txBody>
      </p:sp>
      <p:sp>
        <p:nvSpPr>
          <p:cNvPr id="9" name="TextBox 8"/>
          <p:cNvSpPr txBox="1"/>
          <p:nvPr/>
        </p:nvSpPr>
        <p:spPr>
          <a:xfrm>
            <a:off x="962025" y="4752970"/>
            <a:ext cx="1023036" cy="646331"/>
          </a:xfrm>
          <a:prstGeom prst="rect">
            <a:avLst/>
          </a:prstGeom>
          <a:noFill/>
        </p:spPr>
        <p:txBody>
          <a:bodyPr wrap="none" rtlCol="0">
            <a:spAutoFit/>
          </a:bodyPr>
          <a:lstStyle/>
          <a:p>
            <a:pPr algn="r"/>
            <a:r>
              <a:rPr lang="en-US" sz="1200" b="1" dirty="0" smtClean="0">
                <a:solidFill>
                  <a:schemeClr val="bg2"/>
                </a:solidFill>
              </a:rPr>
              <a:t>Reversed</a:t>
            </a:r>
          </a:p>
          <a:p>
            <a:pPr algn="r"/>
            <a:r>
              <a:rPr lang="en-US" sz="1200" b="1" dirty="0" smtClean="0">
                <a:solidFill>
                  <a:schemeClr val="bg2"/>
                </a:solidFill>
              </a:rPr>
              <a:t>Convection</a:t>
            </a:r>
          </a:p>
          <a:p>
            <a:pPr algn="r"/>
            <a:r>
              <a:rPr lang="en-US" sz="1200" b="1" dirty="0" smtClean="0">
                <a:solidFill>
                  <a:schemeClr val="bg2"/>
                </a:solidFill>
              </a:rPr>
              <a:t>(</a:t>
            </a:r>
            <a:r>
              <a:rPr lang="en-US" sz="1200" b="1" u="sng" dirty="0" err="1" smtClean="0">
                <a:solidFill>
                  <a:schemeClr val="bg2"/>
                </a:solidFill>
              </a:rPr>
              <a:t>E</a:t>
            </a:r>
            <a:r>
              <a:rPr lang="en-US" sz="800" b="1" baseline="-25000" dirty="0" err="1" smtClean="0">
                <a:solidFill>
                  <a:schemeClr val="bg2"/>
                </a:solidFill>
              </a:rPr>
              <a:t>Dusk</a:t>
            </a:r>
            <a:r>
              <a:rPr lang="en-US" sz="800" b="1" baseline="-25000" dirty="0" smtClean="0">
                <a:solidFill>
                  <a:schemeClr val="bg2"/>
                </a:solidFill>
              </a:rPr>
              <a:t>-to-Dawn</a:t>
            </a:r>
            <a:r>
              <a:rPr lang="en-US" sz="1200" b="1" dirty="0" smtClean="0">
                <a:solidFill>
                  <a:schemeClr val="bg2"/>
                </a:solidFill>
              </a:rPr>
              <a:t>)</a:t>
            </a:r>
            <a:endParaRPr lang="en-US" sz="1200" b="1" dirty="0">
              <a:solidFill>
                <a:schemeClr val="bg2"/>
              </a:solidFill>
            </a:endParaRPr>
          </a:p>
        </p:txBody>
      </p:sp>
      <p:cxnSp>
        <p:nvCxnSpPr>
          <p:cNvPr id="10" name="Straight Arrow Connector 9"/>
          <p:cNvCxnSpPr/>
          <p:nvPr/>
        </p:nvCxnSpPr>
        <p:spPr>
          <a:xfrm>
            <a:off x="1952625" y="5077210"/>
            <a:ext cx="26193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581400" y="1759036"/>
            <a:ext cx="0" cy="40321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62600" y="1759036"/>
            <a:ext cx="0" cy="40321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19695" y="1524000"/>
            <a:ext cx="482824" cy="276999"/>
          </a:xfrm>
          <a:prstGeom prst="rect">
            <a:avLst/>
          </a:prstGeom>
          <a:noFill/>
        </p:spPr>
        <p:txBody>
          <a:bodyPr wrap="none" rtlCol="0">
            <a:spAutoFit/>
          </a:bodyPr>
          <a:lstStyle/>
          <a:p>
            <a:pPr algn="ctr"/>
            <a:r>
              <a:rPr lang="en-US" sz="1200" b="1" dirty="0" smtClean="0">
                <a:solidFill>
                  <a:srgbClr val="FF0000"/>
                </a:solidFill>
              </a:rPr>
              <a:t>67.1</a:t>
            </a:r>
            <a:endParaRPr lang="en-US" sz="1200" b="1" dirty="0">
              <a:solidFill>
                <a:srgbClr val="FF0000"/>
              </a:solidFill>
            </a:endParaRPr>
          </a:p>
        </p:txBody>
      </p:sp>
      <p:sp>
        <p:nvSpPr>
          <p:cNvPr id="16" name="TextBox 15"/>
          <p:cNvSpPr txBox="1"/>
          <p:nvPr/>
        </p:nvSpPr>
        <p:spPr>
          <a:xfrm>
            <a:off x="3338510" y="1524000"/>
            <a:ext cx="482825" cy="276999"/>
          </a:xfrm>
          <a:prstGeom prst="rect">
            <a:avLst/>
          </a:prstGeom>
          <a:noFill/>
        </p:spPr>
        <p:txBody>
          <a:bodyPr wrap="none" rtlCol="0">
            <a:spAutoFit/>
          </a:bodyPr>
          <a:lstStyle/>
          <a:p>
            <a:pPr algn="ctr"/>
            <a:r>
              <a:rPr lang="en-US" sz="1200" b="1" dirty="0" smtClean="0">
                <a:solidFill>
                  <a:srgbClr val="FF0000"/>
                </a:solidFill>
              </a:rPr>
              <a:t>65.3</a:t>
            </a:r>
            <a:endParaRPr lang="en-US" sz="1200" b="1" dirty="0">
              <a:solidFill>
                <a:srgbClr val="FF0000"/>
              </a:solidFill>
            </a:endParaRPr>
          </a:p>
        </p:txBody>
      </p:sp>
      <p:sp>
        <p:nvSpPr>
          <p:cNvPr id="4" name="TextBox 3"/>
          <p:cNvSpPr txBox="1"/>
          <p:nvPr/>
        </p:nvSpPr>
        <p:spPr>
          <a:xfrm>
            <a:off x="4497304" y="4096458"/>
            <a:ext cx="303288" cy="215444"/>
          </a:xfrm>
          <a:prstGeom prst="rect">
            <a:avLst/>
          </a:prstGeom>
          <a:noFill/>
        </p:spPr>
        <p:txBody>
          <a:bodyPr wrap="none" rtlCol="0">
            <a:spAutoFit/>
          </a:bodyPr>
          <a:lstStyle/>
          <a:p>
            <a:r>
              <a:rPr lang="en-US" sz="800" b="1" dirty="0" err="1" smtClean="0">
                <a:solidFill>
                  <a:srgbClr val="FF0000"/>
                </a:solidFill>
              </a:rPr>
              <a:t>J</a:t>
            </a:r>
            <a:r>
              <a:rPr lang="en-US" sz="800" b="1" baseline="-25000" dirty="0" err="1" smtClean="0">
                <a:solidFill>
                  <a:srgbClr val="FF0000"/>
                </a:solidFill>
              </a:rPr>
              <a:t>in</a:t>
            </a:r>
            <a:endParaRPr lang="en-US" sz="800" b="1" baseline="-25000" dirty="0">
              <a:solidFill>
                <a:srgbClr val="FF0000"/>
              </a:solidFill>
            </a:endParaRPr>
          </a:p>
        </p:txBody>
      </p:sp>
      <p:sp>
        <p:nvSpPr>
          <p:cNvPr id="17" name="TextBox 16"/>
          <p:cNvSpPr txBox="1"/>
          <p:nvPr/>
        </p:nvSpPr>
        <p:spPr>
          <a:xfrm>
            <a:off x="4782298" y="4096458"/>
            <a:ext cx="348172" cy="215444"/>
          </a:xfrm>
          <a:prstGeom prst="rect">
            <a:avLst/>
          </a:prstGeom>
          <a:noFill/>
        </p:spPr>
        <p:txBody>
          <a:bodyPr wrap="none" rtlCol="0">
            <a:spAutoFit/>
          </a:bodyPr>
          <a:lstStyle/>
          <a:p>
            <a:r>
              <a:rPr lang="en-US" sz="800" b="1" dirty="0" err="1" smtClean="0">
                <a:solidFill>
                  <a:srgbClr val="FF0000"/>
                </a:solidFill>
              </a:rPr>
              <a:t>J</a:t>
            </a:r>
            <a:r>
              <a:rPr lang="en-US" sz="800" b="1" baseline="-25000" dirty="0" err="1" smtClean="0">
                <a:solidFill>
                  <a:srgbClr val="FF0000"/>
                </a:solidFill>
              </a:rPr>
              <a:t>out</a:t>
            </a:r>
            <a:endParaRPr lang="en-US" sz="800" b="1" baseline="-25000" dirty="0">
              <a:solidFill>
                <a:srgbClr val="FF0000"/>
              </a:solidFill>
            </a:endParaRPr>
          </a:p>
        </p:txBody>
      </p:sp>
    </p:spTree>
    <p:extLst>
      <p:ext uri="{BB962C8B-B14F-4D97-AF65-F5344CB8AC3E}">
        <p14:creationId xmlns:p14="http://schemas.microsoft.com/office/powerpoint/2010/main" val="752561131"/>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 15-22, 2015</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16</a:t>
            </a:fld>
            <a:endParaRPr lang="en-US" sz="1200" b="0" i="0" u="none" strike="noStrike" cap="none" baseline="0">
              <a:solidFill>
                <a:schemeClr val="lt1"/>
              </a:solidFill>
              <a:latin typeface="Calibri"/>
              <a:ea typeface="Calibri"/>
              <a:cs typeface="Calibri"/>
              <a:sym typeface="Calibri"/>
              <a:rtl val="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416942"/>
            <a:ext cx="6400800" cy="4950480"/>
          </a:xfrm>
          <a:prstGeom prst="rect">
            <a:avLst/>
          </a:prstGeom>
        </p:spPr>
      </p:pic>
      <p:sp>
        <p:nvSpPr>
          <p:cNvPr id="4" name="TextBox 3"/>
          <p:cNvSpPr txBox="1"/>
          <p:nvPr/>
        </p:nvSpPr>
        <p:spPr>
          <a:xfrm>
            <a:off x="2286000" y="1418086"/>
            <a:ext cx="663964" cy="276999"/>
          </a:xfrm>
          <a:prstGeom prst="rect">
            <a:avLst/>
          </a:prstGeom>
          <a:noFill/>
        </p:spPr>
        <p:txBody>
          <a:bodyPr wrap="none" rtlCol="0">
            <a:spAutoFit/>
          </a:bodyPr>
          <a:lstStyle/>
          <a:p>
            <a:r>
              <a:rPr lang="en-US" sz="1200" b="1" i="1" dirty="0" smtClean="0">
                <a:solidFill>
                  <a:srgbClr val="FF0000"/>
                </a:solidFill>
              </a:rPr>
              <a:t>Not so</a:t>
            </a:r>
            <a:endParaRPr lang="en-US" sz="1200" b="1" i="1" dirty="0">
              <a:solidFill>
                <a:srgbClr val="FF0000"/>
              </a:solidFill>
            </a:endParaRPr>
          </a:p>
        </p:txBody>
      </p:sp>
      <p:sp>
        <p:nvSpPr>
          <p:cNvPr id="7" name="TextBox 6"/>
          <p:cNvSpPr txBox="1"/>
          <p:nvPr/>
        </p:nvSpPr>
        <p:spPr>
          <a:xfrm>
            <a:off x="152400" y="1600200"/>
            <a:ext cx="1298753" cy="2970044"/>
          </a:xfrm>
          <a:prstGeom prst="rect">
            <a:avLst/>
          </a:prstGeom>
          <a:noFill/>
        </p:spPr>
        <p:txBody>
          <a:bodyPr wrap="none" rtlCol="0">
            <a:spAutoFit/>
          </a:bodyPr>
          <a:lstStyle/>
          <a:p>
            <a:r>
              <a:rPr lang="en-US" sz="2800" b="1" dirty="0" smtClean="0">
                <a:solidFill>
                  <a:schemeClr val="bg2"/>
                </a:solidFill>
              </a:rPr>
              <a:t>R1</a:t>
            </a:r>
          </a:p>
          <a:p>
            <a:r>
              <a:rPr lang="en-US" sz="2800" b="1" dirty="0" smtClean="0">
                <a:solidFill>
                  <a:schemeClr val="bg2"/>
                </a:solidFill>
              </a:rPr>
              <a:t>S0</a:t>
            </a:r>
          </a:p>
          <a:p>
            <a:r>
              <a:rPr lang="en-US" sz="2800" b="1" dirty="0" smtClean="0">
                <a:solidFill>
                  <a:schemeClr val="bg2"/>
                </a:solidFill>
              </a:rPr>
              <a:t>G4</a:t>
            </a:r>
          </a:p>
          <a:p>
            <a:endParaRPr lang="en-US" sz="2800" b="1" dirty="0" smtClean="0">
              <a:solidFill>
                <a:schemeClr val="bg2"/>
              </a:solidFill>
            </a:endParaRPr>
          </a:p>
          <a:p>
            <a:pPr>
              <a:spcBef>
                <a:spcPts val="600"/>
              </a:spcBef>
            </a:pPr>
            <a:r>
              <a:rPr lang="en-US" b="1" i="1" dirty="0" smtClean="0">
                <a:solidFill>
                  <a:schemeClr val="bg2"/>
                </a:solidFill>
              </a:rPr>
              <a:t>See</a:t>
            </a:r>
          </a:p>
          <a:p>
            <a:r>
              <a:rPr lang="en-US" b="1" i="1" dirty="0" smtClean="0">
                <a:solidFill>
                  <a:schemeClr val="bg2"/>
                </a:solidFill>
              </a:rPr>
              <a:t>Rob </a:t>
            </a:r>
            <a:r>
              <a:rPr lang="en-US" b="1" i="1" dirty="0" err="1" smtClean="0">
                <a:solidFill>
                  <a:schemeClr val="bg2"/>
                </a:solidFill>
              </a:rPr>
              <a:t>Redmon</a:t>
            </a:r>
            <a:endParaRPr lang="en-US" b="1" i="1" dirty="0" smtClean="0">
              <a:solidFill>
                <a:schemeClr val="bg2"/>
              </a:solidFill>
            </a:endParaRPr>
          </a:p>
          <a:p>
            <a:r>
              <a:rPr lang="en-US" b="1" i="1" dirty="0" smtClean="0">
                <a:solidFill>
                  <a:schemeClr val="bg2"/>
                </a:solidFill>
              </a:rPr>
              <a:t>SM41C-2499</a:t>
            </a:r>
          </a:p>
          <a:p>
            <a:r>
              <a:rPr lang="en-US" sz="2800" b="1" dirty="0" smtClean="0">
                <a:solidFill>
                  <a:schemeClr val="bg2"/>
                </a:solidFill>
              </a:rPr>
              <a:t> </a:t>
            </a:r>
            <a:endParaRPr lang="en-US" sz="2800" b="1" dirty="0">
              <a:solidFill>
                <a:schemeClr val="bg2"/>
              </a:solidFill>
            </a:endParaRPr>
          </a:p>
        </p:txBody>
      </p:sp>
      <p:sp>
        <p:nvSpPr>
          <p:cNvPr id="6" name="Right Arrow 5"/>
          <p:cNvSpPr/>
          <p:nvPr/>
        </p:nvSpPr>
        <p:spPr>
          <a:xfrm flipH="1">
            <a:off x="797851" y="1752600"/>
            <a:ext cx="569824" cy="233730"/>
          </a:xfrm>
          <a:prstGeom prst="rightArrow">
            <a:avLst/>
          </a:prstGeom>
          <a:solidFill>
            <a:srgbClr val="00B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flipH="1">
            <a:off x="797851" y="2167308"/>
            <a:ext cx="569824" cy="233730"/>
          </a:xfrm>
          <a:prstGeom prst="rightArrow">
            <a:avLst/>
          </a:prstGeom>
          <a:solidFill>
            <a:srgbClr val="00B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flipH="1">
            <a:off x="812976" y="2590800"/>
            <a:ext cx="569824" cy="233730"/>
          </a:xfrm>
          <a:prstGeom prst="rightArrow">
            <a:avLst/>
          </a:prstGeom>
          <a:solidFill>
            <a:srgbClr val="FFFF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245191"/>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17</a:t>
            </a:fld>
            <a:endParaRPr lang="en-US" sz="1200" b="0" i="0" u="none" strike="noStrike" cap="none" baseline="0">
              <a:solidFill>
                <a:schemeClr val="lt1"/>
              </a:solidFill>
              <a:latin typeface="Calibri"/>
              <a:ea typeface="Calibri"/>
              <a:cs typeface="Calibri"/>
              <a:sym typeface="Calibri"/>
              <a:rtl val="0"/>
            </a:endParaRPr>
          </a:p>
        </p:txBody>
      </p:sp>
      <p:sp>
        <p:nvSpPr>
          <p:cNvPr id="4" name="TextBox 3"/>
          <p:cNvSpPr txBox="1"/>
          <p:nvPr/>
        </p:nvSpPr>
        <p:spPr>
          <a:xfrm>
            <a:off x="914401" y="1837759"/>
            <a:ext cx="7315200" cy="3801041"/>
          </a:xfrm>
          <a:prstGeom prst="rect">
            <a:avLst/>
          </a:prstGeom>
          <a:noFill/>
        </p:spPr>
        <p:txBody>
          <a:bodyPr wrap="square" rtlCol="0">
            <a:spAutoFit/>
          </a:bodyPr>
          <a:lstStyle/>
          <a:p>
            <a:pPr marL="285750" indent="-285750" algn="just">
              <a:spcBef>
                <a:spcPts val="600"/>
              </a:spcBef>
              <a:buFont typeface="Wingdings" panose="05000000000000000000" pitchFamily="2" charset="2"/>
              <a:buChar char="§"/>
            </a:pPr>
            <a:r>
              <a:rPr lang="en-US" sz="1800" b="1" smtClean="0">
                <a:solidFill>
                  <a:schemeClr val="bg2"/>
                </a:solidFill>
              </a:rPr>
              <a:t>Long-term measurements </a:t>
            </a:r>
            <a:r>
              <a:rPr lang="en-US" sz="1800" b="1" dirty="0" smtClean="0">
                <a:solidFill>
                  <a:schemeClr val="bg2"/>
                </a:solidFill>
              </a:rPr>
              <a:t>of the space environment provide opportunities to compare / contrast extreme </a:t>
            </a:r>
            <a:r>
              <a:rPr lang="en-US" sz="1800" b="1" dirty="0" err="1" smtClean="0">
                <a:solidFill>
                  <a:schemeClr val="bg2"/>
                </a:solidFill>
              </a:rPr>
              <a:t>SWx</a:t>
            </a:r>
            <a:r>
              <a:rPr lang="en-US" sz="1800" b="1" dirty="0" smtClean="0">
                <a:solidFill>
                  <a:schemeClr val="bg2"/>
                </a:solidFill>
              </a:rPr>
              <a:t> events</a:t>
            </a:r>
          </a:p>
          <a:p>
            <a:pPr marL="285750" indent="-285750" algn="just">
              <a:spcBef>
                <a:spcPts val="600"/>
              </a:spcBef>
              <a:buFont typeface="Wingdings" panose="05000000000000000000" pitchFamily="2" charset="2"/>
              <a:buChar char="§"/>
            </a:pPr>
            <a:r>
              <a:rPr lang="en-US" sz="1800" b="1" dirty="0" smtClean="0">
                <a:solidFill>
                  <a:schemeClr val="bg2"/>
                </a:solidFill>
              </a:rPr>
              <a:t>Since the mid 1970s the NOAA GOES satellites have monitored the GEO environment in much the same way</a:t>
            </a:r>
          </a:p>
          <a:p>
            <a:pPr marL="285750" indent="-285750" algn="just">
              <a:spcBef>
                <a:spcPts val="600"/>
              </a:spcBef>
              <a:buFont typeface="Wingdings" panose="05000000000000000000" pitchFamily="2" charset="2"/>
              <a:buChar char="§"/>
            </a:pPr>
            <a:r>
              <a:rPr lang="en-US" sz="1800" b="1" dirty="0" smtClean="0">
                <a:solidFill>
                  <a:schemeClr val="bg2"/>
                </a:solidFill>
              </a:rPr>
              <a:t>The NOAA Space Weather Scales provide an easy way to characterize the impact of extreme events</a:t>
            </a:r>
          </a:p>
          <a:p>
            <a:pPr marL="285750" indent="-285750" algn="just">
              <a:spcBef>
                <a:spcPts val="600"/>
              </a:spcBef>
              <a:buFont typeface="Wingdings" panose="05000000000000000000" pitchFamily="2" charset="2"/>
              <a:buChar char="§"/>
            </a:pPr>
            <a:r>
              <a:rPr lang="en-US" sz="1800" b="1" dirty="0" smtClean="0">
                <a:solidFill>
                  <a:schemeClr val="bg2"/>
                </a:solidFill>
              </a:rPr>
              <a:t>When combined with data from polar-orbiting satellites these data can provide a synoptic view of the space environment</a:t>
            </a:r>
          </a:p>
          <a:p>
            <a:pPr marL="285750" indent="-285750" algn="just">
              <a:spcBef>
                <a:spcPts val="600"/>
              </a:spcBef>
              <a:buFont typeface="Wingdings" panose="05000000000000000000" pitchFamily="2" charset="2"/>
              <a:buChar char="§"/>
            </a:pPr>
            <a:r>
              <a:rPr lang="en-US" sz="1800" b="1" dirty="0" smtClean="0">
                <a:solidFill>
                  <a:schemeClr val="bg2"/>
                </a:solidFill>
              </a:rPr>
              <a:t>GOES satellites will provide continuity of measurements through 2036 (at least)</a:t>
            </a:r>
          </a:p>
          <a:p>
            <a:pPr marL="285750" indent="-285750" algn="just">
              <a:spcBef>
                <a:spcPts val="600"/>
              </a:spcBef>
              <a:buFont typeface="Wingdings" panose="05000000000000000000" pitchFamily="2" charset="2"/>
              <a:buChar char="§"/>
            </a:pPr>
            <a:r>
              <a:rPr lang="en-US" sz="1800" b="1" dirty="0" smtClean="0">
                <a:solidFill>
                  <a:schemeClr val="bg2"/>
                </a:solidFill>
              </a:rPr>
              <a:t>Well characterized </a:t>
            </a:r>
            <a:r>
              <a:rPr lang="en-US" sz="1800" b="1" dirty="0" err="1" smtClean="0">
                <a:solidFill>
                  <a:schemeClr val="bg2"/>
                </a:solidFill>
              </a:rPr>
              <a:t>auroral</a:t>
            </a:r>
            <a:r>
              <a:rPr lang="en-US" sz="1800" b="1" dirty="0" smtClean="0">
                <a:solidFill>
                  <a:schemeClr val="bg2"/>
                </a:solidFill>
              </a:rPr>
              <a:t> measurements will sunset when DMSP reaches its End-Of-Life (EOL) – possibly sooner </a:t>
            </a:r>
          </a:p>
        </p:txBody>
      </p:sp>
    </p:spTree>
    <p:extLst>
      <p:ext uri="{BB962C8B-B14F-4D97-AF65-F5344CB8AC3E}">
        <p14:creationId xmlns:p14="http://schemas.microsoft.com/office/powerpoint/2010/main" val="2286542147"/>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60"/>
        <p:cNvGrpSpPr/>
        <p:nvPr/>
      </p:nvGrpSpPr>
      <p:grpSpPr>
        <a:xfrm>
          <a:off x="0" y="0"/>
          <a:ext cx="0" cy="0"/>
          <a:chOff x="0" y="0"/>
          <a:chExt cx="0" cy="0"/>
        </a:xfrm>
      </p:grpSpPr>
      <p:sp>
        <p:nvSpPr>
          <p:cNvPr id="61" name="Shape 61"/>
          <p:cNvSpPr txBox="1">
            <a:spLocks noGrp="1"/>
          </p:cNvSpPr>
          <p:nvPr>
            <p:ph type="body" idx="1"/>
          </p:nvPr>
        </p:nvSpPr>
        <p:spPr>
          <a:xfrm>
            <a:off x="457200" y="1371600"/>
            <a:ext cx="7772400" cy="4908599"/>
          </a:xfrm>
          <a:prstGeom prst="rect">
            <a:avLst/>
          </a:prstGeom>
          <a:noFill/>
          <a:ln>
            <a:noFill/>
          </a:ln>
        </p:spPr>
        <p:txBody>
          <a:bodyPr lIns="91425" tIns="45700" rIns="91425" bIns="45700" anchor="t" anchorCtr="0">
            <a:noAutofit/>
          </a:bodyPr>
          <a:lstStyle/>
          <a:p>
            <a:pPr algn="just"/>
            <a:endParaRPr lang="en-US" sz="1800" dirty="0">
              <a:solidFill>
                <a:schemeClr val="bg2"/>
              </a:solidFill>
            </a:endParaRPr>
          </a:p>
          <a:p>
            <a:pPr indent="0" algn="just">
              <a:buNone/>
            </a:pPr>
            <a:r>
              <a:rPr lang="en-US" sz="1800" dirty="0" smtClean="0">
                <a:solidFill>
                  <a:schemeClr val="bg2"/>
                </a:solidFill>
              </a:rPr>
              <a:t>For </a:t>
            </a:r>
            <a:r>
              <a:rPr lang="en-US" sz="1800" dirty="0">
                <a:solidFill>
                  <a:schemeClr val="bg2"/>
                </a:solidFill>
              </a:rPr>
              <a:t>over 40 years the National Oceanic and Atmospheric Administration (NOAA) has continuously monitored the near-earth space environment in support of space weather operations. Data from this period have covered a wide range of geophysical conditions including periods of extreme space weather such as the great geomagnetic March 1989, the 2003 Halloween storm and the more recent St Patrick’s Day storm of 2015. While not specifically addressed here, these storms have stressed our technology infrastructure in unexpected and surprising ways. Space weather data from NOAA geostationary (GOES) and polar (POES) satellites along with supporting data from the Air Force are presented to compare and contrast the space environmental conditions measured during extreme events. </a:t>
            </a:r>
          </a:p>
        </p:txBody>
      </p:sp>
      <p:sp>
        <p:nvSpPr>
          <p:cNvPr id="62" name="Shape 62"/>
          <p:cNvSpPr txBox="1"/>
          <p:nvPr/>
        </p:nvSpPr>
        <p:spPr>
          <a:xfrm>
            <a:off x="6862760" y="6469062"/>
            <a:ext cx="1823999" cy="3047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a:solidFill>
                  <a:schemeClr val="lt1"/>
                </a:solidFill>
                <a:latin typeface="Calibri"/>
                <a:ea typeface="Calibri"/>
                <a:cs typeface="Calibri"/>
                <a:sym typeface="Calibri"/>
              </a:rPr>
              <a:t>2</a:t>
            </a:fld>
            <a:endParaRPr lang="en-US" sz="1200" b="0" i="0" u="none" strike="noStrike" cap="none" baseline="0">
              <a:solidFill>
                <a:schemeClr val="lt1"/>
              </a:solidFill>
              <a:latin typeface="Calibri"/>
              <a:ea typeface="Calibri"/>
              <a:cs typeface="Calibri"/>
              <a:sym typeface="Calibri"/>
            </a:endParaRPr>
          </a:p>
        </p:txBody>
      </p:sp>
      <p:sp>
        <p:nvSpPr>
          <p:cNvPr id="64" name="Shape 64"/>
          <p:cNvSpPr txBox="1">
            <a:spLocks noGrp="1"/>
          </p:cNvSpPr>
          <p:nvPr>
            <p:ph type="title"/>
          </p:nvPr>
        </p:nvSpPr>
        <p:spPr>
          <a:xfrm>
            <a:off x="1371600" y="464410"/>
            <a:ext cx="6418200" cy="898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800" b="1" dirty="0" smtClean="0">
                <a:solidFill>
                  <a:schemeClr val="lt1"/>
                </a:solidFill>
                <a:latin typeface="Calibri"/>
                <a:ea typeface="Calibri"/>
                <a:cs typeface="Calibri"/>
                <a:sym typeface="Calibri"/>
              </a:rPr>
              <a:t>SM32A-01 – Abstract</a:t>
            </a:r>
            <a:endParaRPr lang="en-US" sz="2800" b="1" i="0" u="none" strike="noStrike" cap="none" baseline="0" dirty="0">
              <a:solidFill>
                <a:schemeClr val="lt1"/>
              </a:solidFill>
              <a:latin typeface="Calibri"/>
              <a:ea typeface="Calibri"/>
              <a:cs typeface="Calibri"/>
              <a:sym typeface="Calibri"/>
            </a:endParaRPr>
          </a:p>
        </p:txBody>
      </p:sp>
      <p:pic>
        <p:nvPicPr>
          <p:cNvPr id="1026" name="Picture 2" descr="http://www.goes-r.gov/images/GOES-R_Color_h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030" y="4770372"/>
            <a:ext cx="24003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770372"/>
            <a:ext cx="1600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ea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1782763"/>
            <a:ext cx="4000500" cy="37147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ea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1630363"/>
            <a:ext cx="4000500"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979793"/>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8" name="Shape 68"/>
          <p:cNvSpPr txBox="1">
            <a:spLocks noGrp="1"/>
          </p:cNvSpPr>
          <p:nvPr>
            <p:ph type="title"/>
          </p:nvPr>
        </p:nvSpPr>
        <p:spPr>
          <a:xfrm>
            <a:off x="1371600" y="464410"/>
            <a:ext cx="6418200" cy="89849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800" b="1" dirty="0" smtClean="0">
                <a:solidFill>
                  <a:schemeClr val="lt1"/>
                </a:solidFill>
                <a:latin typeface="Calibri"/>
                <a:ea typeface="Calibri"/>
                <a:cs typeface="Calibri"/>
                <a:sym typeface="Calibri"/>
              </a:rPr>
              <a:t>GOES Overview (1983 – 2014)</a:t>
            </a:r>
            <a:endParaRPr lang="en-US" sz="2800" b="1" i="0" u="none" strike="noStrike" cap="none" baseline="0" dirty="0">
              <a:solidFill>
                <a:schemeClr val="lt1"/>
              </a:solidFill>
              <a:latin typeface="Calibri"/>
              <a:ea typeface="Calibri"/>
              <a:cs typeface="Calibri"/>
              <a:sym typeface="Calibri"/>
              <a:rtl val="0"/>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205" y="1428026"/>
            <a:ext cx="7996881" cy="4129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664" y="5638800"/>
            <a:ext cx="5795963" cy="74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2281240" y="1662108"/>
            <a:ext cx="0" cy="3733800"/>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957758" y="1662108"/>
            <a:ext cx="0" cy="3733800"/>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719758" y="1662108"/>
            <a:ext cx="0" cy="3733800"/>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99859" y="5595928"/>
            <a:ext cx="971741" cy="830997"/>
          </a:xfrm>
          <a:prstGeom prst="rect">
            <a:avLst/>
          </a:prstGeom>
          <a:noFill/>
        </p:spPr>
        <p:txBody>
          <a:bodyPr wrap="none" rtlCol="0">
            <a:spAutoFit/>
          </a:bodyPr>
          <a:lstStyle/>
          <a:p>
            <a:pPr algn="r"/>
            <a:r>
              <a:rPr lang="en-US" sz="1200" b="1" dirty="0" smtClean="0">
                <a:solidFill>
                  <a:srgbClr val="FF0000"/>
                </a:solidFill>
              </a:rPr>
              <a:t>Red Lines:</a:t>
            </a:r>
          </a:p>
          <a:p>
            <a:pPr algn="r"/>
            <a:r>
              <a:rPr lang="en-US" sz="1200" b="1" dirty="0" smtClean="0">
                <a:solidFill>
                  <a:srgbClr val="FF0000"/>
                </a:solidFill>
              </a:rPr>
              <a:t>Mar 1989</a:t>
            </a:r>
          </a:p>
          <a:p>
            <a:pPr algn="r"/>
            <a:r>
              <a:rPr lang="en-US" sz="1200" b="1" dirty="0" smtClean="0">
                <a:solidFill>
                  <a:srgbClr val="FF0000"/>
                </a:solidFill>
              </a:rPr>
              <a:t>Jul 2000</a:t>
            </a:r>
          </a:p>
          <a:p>
            <a:pPr algn="r"/>
            <a:r>
              <a:rPr lang="en-US" sz="1200" b="1" dirty="0" smtClean="0">
                <a:solidFill>
                  <a:srgbClr val="FF0000"/>
                </a:solidFill>
              </a:rPr>
              <a:t>Oct 2003</a:t>
            </a:r>
            <a:endParaRPr lang="en-US" sz="1200" b="1" dirty="0">
              <a:solidFill>
                <a:srgbClr val="FF0000"/>
              </a:solidFill>
            </a:endParaRPr>
          </a:p>
        </p:txBody>
      </p:sp>
    </p:spTree>
    <p:extLst>
      <p:ext uri="{BB962C8B-B14F-4D97-AF65-F5344CB8AC3E}">
        <p14:creationId xmlns:p14="http://schemas.microsoft.com/office/powerpoint/2010/main" val="500457404"/>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 Extreme Space </a:t>
            </a:r>
            <a:r>
              <a:rPr lang="en-US" dirty="0" err="1" smtClean="0"/>
              <a:t>Wx</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4</a:t>
            </a:fld>
            <a:endParaRPr lang="en-US" sz="1200" b="0" i="0" u="none" strike="noStrike" cap="none" baseline="0">
              <a:solidFill>
                <a:schemeClr val="lt1"/>
              </a:solidFill>
              <a:latin typeface="Calibri"/>
              <a:ea typeface="Calibri"/>
              <a:cs typeface="Calibri"/>
              <a:sym typeface="Calibri"/>
              <a:rtl val="0"/>
            </a:endParaRPr>
          </a:p>
        </p:txBody>
      </p:sp>
      <p:grpSp>
        <p:nvGrpSpPr>
          <p:cNvPr id="5" name="Group 4"/>
          <p:cNvGrpSpPr/>
          <p:nvPr/>
        </p:nvGrpSpPr>
        <p:grpSpPr>
          <a:xfrm>
            <a:off x="196482" y="1403089"/>
            <a:ext cx="8705088" cy="4847811"/>
            <a:chOff x="68013" y="1524001"/>
            <a:chExt cx="8705088" cy="4847811"/>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228078"/>
              <a:ext cx="8686800" cy="1143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13" y="3959250"/>
              <a:ext cx="8705088" cy="1286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3" y="1524001"/>
              <a:ext cx="8686800" cy="244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Rectangle 6"/>
          <p:cNvSpPr/>
          <p:nvPr/>
        </p:nvSpPr>
        <p:spPr>
          <a:xfrm>
            <a:off x="381000" y="2027172"/>
            <a:ext cx="8347364" cy="4230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50507" y="6246911"/>
            <a:ext cx="3082895" cy="246221"/>
          </a:xfrm>
          <a:prstGeom prst="rect">
            <a:avLst/>
          </a:prstGeom>
          <a:noFill/>
        </p:spPr>
        <p:txBody>
          <a:bodyPr wrap="none" rtlCol="0">
            <a:spAutoFit/>
          </a:bodyPr>
          <a:lstStyle/>
          <a:p>
            <a:pPr algn="r"/>
            <a:r>
              <a:rPr lang="en-US" sz="1000" dirty="0">
                <a:hlinkClick r:id="rId5"/>
              </a:rPr>
              <a:t>http://</a:t>
            </a:r>
            <a:r>
              <a:rPr lang="en-US" sz="1000" dirty="0" smtClean="0">
                <a:hlinkClick r:id="rId5"/>
              </a:rPr>
              <a:t>www.swpc.noaa.gov/noaa-scales-explanation</a:t>
            </a:r>
            <a:endParaRPr lang="en-US" sz="1000" dirty="0" smtClean="0"/>
          </a:p>
        </p:txBody>
      </p:sp>
    </p:spTree>
    <p:extLst>
      <p:ext uri="{BB962C8B-B14F-4D97-AF65-F5344CB8AC3E}">
        <p14:creationId xmlns:p14="http://schemas.microsoft.com/office/powerpoint/2010/main" val="3920965578"/>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Events</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5</a:t>
            </a:fld>
            <a:endParaRPr lang="en-US" sz="1200" b="0" i="0" u="none" strike="noStrike" cap="none" baseline="0">
              <a:solidFill>
                <a:schemeClr val="lt1"/>
              </a:solidFill>
              <a:latin typeface="Calibri"/>
              <a:ea typeface="Calibri"/>
              <a:cs typeface="Calibri"/>
              <a:sym typeface="Calibri"/>
              <a:rtl val="0"/>
            </a:endParaRPr>
          </a:p>
        </p:txBody>
      </p:sp>
      <p:graphicFrame>
        <p:nvGraphicFramePr>
          <p:cNvPr id="5" name="Table 4"/>
          <p:cNvGraphicFramePr>
            <a:graphicFrameLocks noGrp="1"/>
          </p:cNvGraphicFramePr>
          <p:nvPr>
            <p:extLst>
              <p:ext uri="{D42A27DB-BD31-4B8C-83A1-F6EECF244321}">
                <p14:modId xmlns:p14="http://schemas.microsoft.com/office/powerpoint/2010/main" val="2356966056"/>
              </p:ext>
            </p:extLst>
          </p:nvPr>
        </p:nvGraphicFramePr>
        <p:xfrm>
          <a:off x="348252" y="1418202"/>
          <a:ext cx="8763001" cy="4742868"/>
        </p:xfrm>
        <a:graphic>
          <a:graphicData uri="http://schemas.openxmlformats.org/drawingml/2006/table">
            <a:tbl>
              <a:tblPr firstRow="1" bandRow="1">
                <a:tableStyleId>{3C2FFA5D-87B4-456A-9821-1D502468CF0F}</a:tableStyleId>
              </a:tblPr>
              <a:tblGrid>
                <a:gridCol w="2072347"/>
                <a:gridCol w="872694"/>
                <a:gridCol w="872694"/>
                <a:gridCol w="872694"/>
                <a:gridCol w="872694"/>
                <a:gridCol w="945419"/>
                <a:gridCol w="1090867"/>
                <a:gridCol w="1163592"/>
              </a:tblGrid>
              <a:tr h="364836">
                <a:tc>
                  <a:txBody>
                    <a:bodyPr/>
                    <a:lstStyle/>
                    <a:p>
                      <a:r>
                        <a:rPr lang="en-US" dirty="0" smtClean="0"/>
                        <a:t>Extreme</a:t>
                      </a:r>
                      <a:r>
                        <a:rPr lang="en-US" baseline="0" dirty="0" smtClean="0"/>
                        <a:t> Event</a:t>
                      </a:r>
                      <a:endParaRPr lang="en-US" dirty="0"/>
                    </a:p>
                  </a:txBody>
                  <a:tcPr/>
                </a:tc>
                <a:tc>
                  <a:txBody>
                    <a:bodyPr/>
                    <a:lstStyle/>
                    <a:p>
                      <a:pPr algn="ctr"/>
                      <a:r>
                        <a:rPr lang="en-US" dirty="0" smtClean="0"/>
                        <a:t>G-scale</a:t>
                      </a:r>
                      <a:endParaRPr lang="en-US" dirty="0"/>
                    </a:p>
                  </a:txBody>
                  <a:tcPr/>
                </a:tc>
                <a:tc>
                  <a:txBody>
                    <a:bodyPr/>
                    <a:lstStyle/>
                    <a:p>
                      <a:pPr algn="ctr"/>
                      <a:r>
                        <a:rPr lang="en-US" dirty="0" smtClean="0"/>
                        <a:t>R-scale</a:t>
                      </a:r>
                      <a:endParaRPr lang="en-US" dirty="0"/>
                    </a:p>
                  </a:txBody>
                  <a:tcPr/>
                </a:tc>
                <a:tc>
                  <a:txBody>
                    <a:bodyPr/>
                    <a:lstStyle/>
                    <a:p>
                      <a:pPr algn="ctr"/>
                      <a:r>
                        <a:rPr lang="en-US" dirty="0" smtClean="0"/>
                        <a:t>S-scale</a:t>
                      </a:r>
                      <a:endParaRPr lang="en-US" dirty="0"/>
                    </a:p>
                  </a:txBody>
                  <a:tcPr/>
                </a:tc>
                <a:tc>
                  <a:txBody>
                    <a:bodyPr/>
                    <a:lstStyle/>
                    <a:p>
                      <a:pPr algn="ctr"/>
                      <a:r>
                        <a:rPr lang="en-US" dirty="0" err="1" smtClean="0"/>
                        <a:t>Kp</a:t>
                      </a:r>
                      <a:endParaRPr lang="en-US" dirty="0"/>
                    </a:p>
                  </a:txBody>
                  <a:tcPr/>
                </a:tc>
                <a:tc>
                  <a:txBody>
                    <a:bodyPr/>
                    <a:lstStyle/>
                    <a:p>
                      <a:pPr algn="ctr"/>
                      <a:r>
                        <a:rPr lang="en-US" dirty="0" err="1" smtClean="0"/>
                        <a:t>Ap</a:t>
                      </a:r>
                      <a:r>
                        <a:rPr lang="en-US" dirty="0" smtClean="0"/>
                        <a:t>*</a:t>
                      </a:r>
                      <a:endParaRPr lang="en-US" dirty="0"/>
                    </a:p>
                  </a:txBody>
                  <a:tcPr/>
                </a:tc>
                <a:tc>
                  <a:txBody>
                    <a:bodyPr/>
                    <a:lstStyle/>
                    <a:p>
                      <a:pPr algn="ctr"/>
                      <a:r>
                        <a:rPr lang="en-US" dirty="0" smtClean="0"/>
                        <a:t>X-ray</a:t>
                      </a:r>
                      <a:endParaRPr lang="en-US" dirty="0"/>
                    </a:p>
                  </a:txBody>
                  <a:tcPr/>
                </a:tc>
                <a:tc>
                  <a:txBody>
                    <a:bodyPr/>
                    <a:lstStyle/>
                    <a:p>
                      <a:pPr algn="ctr"/>
                      <a:r>
                        <a:rPr lang="en-US" dirty="0" smtClean="0"/>
                        <a:t>SPE (</a:t>
                      </a:r>
                      <a:r>
                        <a:rPr lang="en-US" dirty="0" err="1" smtClean="0"/>
                        <a:t>pfu</a:t>
                      </a:r>
                      <a:r>
                        <a:rPr lang="en-US" dirty="0" smtClean="0"/>
                        <a:t>)</a:t>
                      </a:r>
                      <a:endParaRPr lang="en-US" dirty="0"/>
                    </a:p>
                  </a:txBody>
                  <a:tcPr/>
                </a:tc>
              </a:tr>
              <a:tr h="364836">
                <a:tc>
                  <a:txBody>
                    <a:bodyPr/>
                    <a:lstStyle/>
                    <a:p>
                      <a:r>
                        <a:rPr lang="en-US" i="1" dirty="0" smtClean="0"/>
                        <a:t>01-Aug – 14-Aug 1972</a:t>
                      </a:r>
                      <a:endParaRPr lang="en-US" i="1" dirty="0"/>
                    </a:p>
                  </a:txBody>
                  <a:tcPr/>
                </a:tc>
                <a:tc>
                  <a:txBody>
                    <a:bodyPr/>
                    <a:lstStyle/>
                    <a:p>
                      <a:pPr algn="ctr"/>
                      <a:r>
                        <a:rPr lang="en-US" b="1" i="1" dirty="0" smtClean="0">
                          <a:solidFill>
                            <a:schemeClr val="bg2"/>
                          </a:solidFill>
                        </a:rPr>
                        <a:t>G4</a:t>
                      </a:r>
                      <a:endParaRPr lang="en-US" b="1" i="1" dirty="0">
                        <a:solidFill>
                          <a:schemeClr val="bg2"/>
                        </a:solidFill>
                      </a:endParaRPr>
                    </a:p>
                  </a:txBody>
                  <a:tcPr/>
                </a:tc>
                <a:tc>
                  <a:txBody>
                    <a:bodyPr/>
                    <a:lstStyle/>
                    <a:p>
                      <a:pPr algn="ctr"/>
                      <a:r>
                        <a:rPr lang="en-US" b="1" i="1" dirty="0" smtClean="0">
                          <a:solidFill>
                            <a:schemeClr val="bg2"/>
                          </a:solidFill>
                        </a:rPr>
                        <a:t>&gt;R3</a:t>
                      </a:r>
                      <a:endParaRPr lang="en-US" b="1" i="1" dirty="0">
                        <a:solidFill>
                          <a:schemeClr val="bg2"/>
                        </a:solidFill>
                      </a:endParaRPr>
                    </a:p>
                  </a:txBody>
                  <a:tcPr/>
                </a:tc>
                <a:tc>
                  <a:txBody>
                    <a:bodyPr/>
                    <a:lstStyle/>
                    <a:p>
                      <a:pPr algn="ctr"/>
                      <a:r>
                        <a:rPr lang="en-US" b="1" i="1" dirty="0" smtClean="0">
                          <a:solidFill>
                            <a:schemeClr val="bg2"/>
                          </a:solidFill>
                        </a:rPr>
                        <a:t>~S5</a:t>
                      </a:r>
                      <a:endParaRPr lang="en-US" b="1" i="1" dirty="0">
                        <a:solidFill>
                          <a:schemeClr val="bg2"/>
                        </a:solidFill>
                      </a:endParaRPr>
                    </a:p>
                  </a:txBody>
                  <a:tcPr/>
                </a:tc>
                <a:tc>
                  <a:txBody>
                    <a:bodyPr/>
                    <a:lstStyle/>
                    <a:p>
                      <a:pPr algn="ctr"/>
                      <a:r>
                        <a:rPr lang="en-US" b="1" i="1" dirty="0" smtClean="0">
                          <a:solidFill>
                            <a:schemeClr val="bg2"/>
                          </a:solidFill>
                        </a:rPr>
                        <a:t>8o</a:t>
                      </a:r>
                      <a:endParaRPr lang="en-US" b="1" i="1" dirty="0">
                        <a:solidFill>
                          <a:schemeClr val="bg2"/>
                        </a:solidFill>
                      </a:endParaRPr>
                    </a:p>
                  </a:txBody>
                  <a:tcPr/>
                </a:tc>
                <a:tc>
                  <a:txBody>
                    <a:bodyPr/>
                    <a:lstStyle/>
                    <a:p>
                      <a:pPr algn="ctr"/>
                      <a:r>
                        <a:rPr lang="en-US" b="1" i="1" dirty="0" smtClean="0">
                          <a:solidFill>
                            <a:schemeClr val="bg2"/>
                          </a:solidFill>
                        </a:rPr>
                        <a:t>223</a:t>
                      </a:r>
                      <a:endParaRPr lang="en-US" b="1" i="1" dirty="0">
                        <a:solidFill>
                          <a:schemeClr val="bg2"/>
                        </a:solidFill>
                      </a:endParaRPr>
                    </a:p>
                  </a:txBody>
                  <a:tcPr/>
                </a:tc>
                <a:tc>
                  <a:txBody>
                    <a:bodyPr/>
                    <a:lstStyle/>
                    <a:p>
                      <a:pPr algn="ctr"/>
                      <a:r>
                        <a:rPr lang="en-US" b="1" i="1" dirty="0" smtClean="0">
                          <a:solidFill>
                            <a:schemeClr val="bg2"/>
                          </a:solidFill>
                        </a:rPr>
                        <a:t>&gt;X5</a:t>
                      </a:r>
                      <a:r>
                        <a:rPr lang="en-US" b="1" i="1" baseline="30000" dirty="0" smtClean="0">
                          <a:solidFill>
                            <a:schemeClr val="bg2"/>
                          </a:solidFill>
                        </a:rPr>
                        <a:t>1</a:t>
                      </a:r>
                      <a:endParaRPr lang="en-US" b="1" i="1" baseline="30000" dirty="0">
                        <a:solidFill>
                          <a:schemeClr val="bg2"/>
                        </a:solidFill>
                      </a:endParaRPr>
                    </a:p>
                  </a:txBody>
                  <a:tcPr/>
                </a:tc>
                <a:tc>
                  <a:txBody>
                    <a:bodyPr/>
                    <a:lstStyle/>
                    <a:p>
                      <a:pPr algn="ctr"/>
                      <a:r>
                        <a:rPr lang="en-US" b="1" i="1" baseline="0" dirty="0" smtClean="0">
                          <a:solidFill>
                            <a:schemeClr val="bg2"/>
                          </a:solidFill>
                        </a:rPr>
                        <a:t>90000</a:t>
                      </a:r>
                      <a:r>
                        <a:rPr lang="en-US" b="1" i="1" baseline="30000" dirty="0" smtClean="0">
                          <a:solidFill>
                            <a:schemeClr val="bg2"/>
                          </a:solidFill>
                        </a:rPr>
                        <a:t>2</a:t>
                      </a:r>
                      <a:endParaRPr lang="en-US" b="1" i="1" baseline="30000" dirty="0">
                        <a:solidFill>
                          <a:schemeClr val="bg2"/>
                        </a:solidFill>
                      </a:endParaRPr>
                    </a:p>
                  </a:txBody>
                  <a:tcPr/>
                </a:tc>
              </a:tr>
              <a:tr h="364836">
                <a:tc>
                  <a:txBody>
                    <a:bodyPr/>
                    <a:lstStyle/>
                    <a:p>
                      <a:r>
                        <a:rPr lang="en-US" b="1" baseline="0" dirty="0" smtClean="0">
                          <a:solidFill>
                            <a:srgbClr val="FF0000"/>
                          </a:solidFill>
                        </a:rPr>
                        <a:t>10-Mar – 15-</a:t>
                      </a:r>
                      <a:r>
                        <a:rPr lang="en-US" b="1" dirty="0" smtClean="0">
                          <a:solidFill>
                            <a:srgbClr val="FF0000"/>
                          </a:solidFill>
                        </a:rPr>
                        <a:t>Mar 1989</a:t>
                      </a:r>
                    </a:p>
                  </a:txBody>
                  <a:tcPr/>
                </a:tc>
                <a:tc>
                  <a:txBody>
                    <a:bodyPr/>
                    <a:lstStyle/>
                    <a:p>
                      <a:pPr algn="ctr"/>
                      <a:r>
                        <a:rPr lang="en-US" b="1" dirty="0" smtClean="0">
                          <a:solidFill>
                            <a:srgbClr val="FF0000"/>
                          </a:solidFill>
                        </a:rPr>
                        <a:t>G5</a:t>
                      </a:r>
                      <a:endParaRPr lang="en-US" b="1" dirty="0">
                        <a:solidFill>
                          <a:srgbClr val="FF0000"/>
                        </a:solidFill>
                      </a:endParaRPr>
                    </a:p>
                  </a:txBody>
                  <a:tcPr/>
                </a:tc>
                <a:tc>
                  <a:txBody>
                    <a:bodyPr/>
                    <a:lstStyle/>
                    <a:p>
                      <a:pPr algn="ctr"/>
                      <a:r>
                        <a:rPr lang="en-US" b="1" dirty="0" smtClean="0">
                          <a:solidFill>
                            <a:srgbClr val="FF0000"/>
                          </a:solidFill>
                        </a:rPr>
                        <a:t>R5</a:t>
                      </a:r>
                      <a:endParaRPr lang="en-US" b="1" dirty="0">
                        <a:solidFill>
                          <a:srgbClr val="FF0000"/>
                        </a:solidFill>
                      </a:endParaRPr>
                    </a:p>
                  </a:txBody>
                  <a:tcPr/>
                </a:tc>
                <a:tc>
                  <a:txBody>
                    <a:bodyPr/>
                    <a:lstStyle/>
                    <a:p>
                      <a:pPr algn="ctr"/>
                      <a:r>
                        <a:rPr lang="en-US" b="1" dirty="0" smtClean="0">
                          <a:solidFill>
                            <a:srgbClr val="FF0000"/>
                          </a:solidFill>
                        </a:rPr>
                        <a:t>S3</a:t>
                      </a:r>
                      <a:endParaRPr lang="en-US" b="1" dirty="0">
                        <a:solidFill>
                          <a:srgbClr val="FF0000"/>
                        </a:solidFill>
                      </a:endParaRPr>
                    </a:p>
                  </a:txBody>
                  <a:tcPr/>
                </a:tc>
                <a:tc>
                  <a:txBody>
                    <a:bodyPr/>
                    <a:lstStyle/>
                    <a:p>
                      <a:pPr algn="ctr"/>
                      <a:r>
                        <a:rPr lang="en-US" b="1" dirty="0" smtClean="0">
                          <a:solidFill>
                            <a:srgbClr val="FF0000"/>
                          </a:solidFill>
                        </a:rPr>
                        <a:t>9o</a:t>
                      </a:r>
                      <a:endParaRPr lang="en-US" b="1" dirty="0">
                        <a:solidFill>
                          <a:srgbClr val="FF0000"/>
                        </a:solidFill>
                      </a:endParaRPr>
                    </a:p>
                  </a:txBody>
                  <a:tcPr/>
                </a:tc>
                <a:tc>
                  <a:txBody>
                    <a:bodyPr/>
                    <a:lstStyle/>
                    <a:p>
                      <a:pPr algn="ctr"/>
                      <a:r>
                        <a:rPr lang="en-US" b="1" dirty="0" smtClean="0">
                          <a:solidFill>
                            <a:srgbClr val="FF0000"/>
                          </a:solidFill>
                        </a:rPr>
                        <a:t>285</a:t>
                      </a:r>
                      <a:endParaRPr lang="en-US" b="1" dirty="0">
                        <a:solidFill>
                          <a:srgbClr val="FF0000"/>
                        </a:solidFill>
                      </a:endParaRPr>
                    </a:p>
                  </a:txBody>
                  <a:tcPr/>
                </a:tc>
                <a:tc>
                  <a:txBody>
                    <a:bodyPr/>
                    <a:lstStyle/>
                    <a:p>
                      <a:pPr algn="ctr"/>
                      <a:r>
                        <a:rPr lang="en-US" b="1" dirty="0" smtClean="0">
                          <a:solidFill>
                            <a:srgbClr val="FF0000"/>
                          </a:solidFill>
                        </a:rPr>
                        <a:t>X15</a:t>
                      </a:r>
                      <a:endParaRPr lang="en-US" b="1" dirty="0">
                        <a:solidFill>
                          <a:srgbClr val="FF0000"/>
                        </a:solidFill>
                      </a:endParaRPr>
                    </a:p>
                  </a:txBody>
                  <a:tcPr/>
                </a:tc>
                <a:tc>
                  <a:txBody>
                    <a:bodyPr/>
                    <a:lstStyle/>
                    <a:p>
                      <a:pPr algn="ctr"/>
                      <a:r>
                        <a:rPr lang="en-US" b="1" dirty="0" smtClean="0">
                          <a:solidFill>
                            <a:srgbClr val="FF0000"/>
                          </a:solidFill>
                        </a:rPr>
                        <a:t>3500</a:t>
                      </a:r>
                      <a:endParaRPr lang="en-US" b="1" dirty="0">
                        <a:solidFill>
                          <a:srgbClr val="FF0000"/>
                        </a:solidFill>
                      </a:endParaRPr>
                    </a:p>
                  </a:txBody>
                  <a:tcPr/>
                </a:tc>
              </a:tr>
              <a:tr h="364836">
                <a:tc>
                  <a:txBody>
                    <a:bodyPr/>
                    <a:lstStyle/>
                    <a:p>
                      <a:r>
                        <a:rPr lang="en-US" dirty="0" smtClean="0"/>
                        <a:t>26-Sep – 31-Sep</a:t>
                      </a:r>
                      <a:r>
                        <a:rPr lang="en-US" baseline="0" dirty="0" smtClean="0"/>
                        <a:t> 1989</a:t>
                      </a:r>
                      <a:endParaRPr lang="en-US" dirty="0"/>
                    </a:p>
                  </a:txBody>
                  <a:tcPr/>
                </a:tc>
                <a:tc>
                  <a:txBody>
                    <a:bodyPr/>
                    <a:lstStyle/>
                    <a:p>
                      <a:pPr algn="ctr"/>
                      <a:r>
                        <a:rPr lang="en-US" b="1" dirty="0" smtClean="0">
                          <a:solidFill>
                            <a:schemeClr val="bg2"/>
                          </a:solidFill>
                        </a:rPr>
                        <a:t>G3</a:t>
                      </a:r>
                      <a:endParaRPr lang="en-US" b="1" dirty="0">
                        <a:solidFill>
                          <a:schemeClr val="bg2"/>
                        </a:solidFill>
                      </a:endParaRPr>
                    </a:p>
                  </a:txBody>
                  <a:tcPr/>
                </a:tc>
                <a:tc>
                  <a:txBody>
                    <a:bodyPr/>
                    <a:lstStyle/>
                    <a:p>
                      <a:pPr algn="ctr"/>
                      <a:r>
                        <a:rPr lang="en-US" b="1" dirty="0" smtClean="0">
                          <a:solidFill>
                            <a:schemeClr val="bg2"/>
                          </a:solidFill>
                        </a:rPr>
                        <a:t>R3</a:t>
                      </a:r>
                      <a:endParaRPr lang="en-US" b="1" dirty="0">
                        <a:solidFill>
                          <a:schemeClr val="bg2"/>
                        </a:solidFill>
                      </a:endParaRPr>
                    </a:p>
                  </a:txBody>
                  <a:tcPr/>
                </a:tc>
                <a:tc>
                  <a:txBody>
                    <a:bodyPr/>
                    <a:lstStyle/>
                    <a:p>
                      <a:pPr algn="ctr"/>
                      <a:r>
                        <a:rPr lang="en-US" b="1" dirty="0" smtClean="0">
                          <a:solidFill>
                            <a:schemeClr val="bg2"/>
                          </a:solidFill>
                        </a:rPr>
                        <a:t>S3</a:t>
                      </a:r>
                      <a:endParaRPr lang="en-US" b="1" dirty="0">
                        <a:solidFill>
                          <a:schemeClr val="bg2"/>
                        </a:solidFill>
                      </a:endParaRPr>
                    </a:p>
                  </a:txBody>
                  <a:tcPr/>
                </a:tc>
                <a:tc>
                  <a:txBody>
                    <a:bodyPr/>
                    <a:lstStyle/>
                    <a:p>
                      <a:pPr algn="ctr"/>
                      <a:r>
                        <a:rPr lang="en-US" b="1" dirty="0" smtClean="0">
                          <a:solidFill>
                            <a:schemeClr val="bg2"/>
                          </a:solidFill>
                        </a:rPr>
                        <a:t>7o</a:t>
                      </a:r>
                      <a:endParaRPr lang="en-US" b="1" dirty="0">
                        <a:solidFill>
                          <a:schemeClr val="bg2"/>
                        </a:solidFill>
                      </a:endParaRPr>
                    </a:p>
                  </a:txBody>
                  <a:tcPr/>
                </a:tc>
                <a:tc>
                  <a:txBody>
                    <a:bodyPr/>
                    <a:lstStyle/>
                    <a:p>
                      <a:pPr algn="ctr"/>
                      <a:r>
                        <a:rPr lang="en-US" b="1" dirty="0" smtClean="0">
                          <a:solidFill>
                            <a:schemeClr val="bg2"/>
                          </a:solidFill>
                        </a:rPr>
                        <a:t>104</a:t>
                      </a:r>
                      <a:endParaRPr lang="en-US" b="1" dirty="0">
                        <a:solidFill>
                          <a:schemeClr val="bg2"/>
                        </a:solidFill>
                      </a:endParaRPr>
                    </a:p>
                  </a:txBody>
                  <a:tcPr/>
                </a:tc>
                <a:tc>
                  <a:txBody>
                    <a:bodyPr/>
                    <a:lstStyle/>
                    <a:p>
                      <a:pPr algn="ctr"/>
                      <a:r>
                        <a:rPr lang="en-US" b="1" dirty="0" smtClean="0">
                          <a:solidFill>
                            <a:schemeClr val="bg2"/>
                          </a:solidFill>
                        </a:rPr>
                        <a:t>X9</a:t>
                      </a:r>
                      <a:endParaRPr lang="en-US" b="1" dirty="0">
                        <a:solidFill>
                          <a:schemeClr val="bg2"/>
                        </a:solidFill>
                      </a:endParaRPr>
                    </a:p>
                  </a:txBody>
                  <a:tcPr/>
                </a:tc>
                <a:tc>
                  <a:txBody>
                    <a:bodyPr/>
                    <a:lstStyle/>
                    <a:p>
                      <a:pPr algn="ctr"/>
                      <a:r>
                        <a:rPr lang="en-US" b="1" dirty="0" smtClean="0">
                          <a:solidFill>
                            <a:schemeClr val="bg2"/>
                          </a:solidFill>
                        </a:rPr>
                        <a:t>4500</a:t>
                      </a:r>
                      <a:endParaRPr lang="en-US" b="1" dirty="0">
                        <a:solidFill>
                          <a:schemeClr val="bg2"/>
                        </a:solidFill>
                      </a:endParaRPr>
                    </a:p>
                  </a:txBody>
                  <a:tcPr/>
                </a:tc>
              </a:tr>
              <a:tr h="364836">
                <a:tc>
                  <a:txBody>
                    <a:bodyPr/>
                    <a:lstStyle/>
                    <a:p>
                      <a:r>
                        <a:rPr lang="en-US" baseline="0" dirty="0" smtClean="0"/>
                        <a:t>18-Oct – 31-Oct 1989</a:t>
                      </a:r>
                      <a:endParaRPr lang="en-US" dirty="0"/>
                    </a:p>
                  </a:txBody>
                  <a:tcPr/>
                </a:tc>
                <a:tc>
                  <a:txBody>
                    <a:bodyPr/>
                    <a:lstStyle/>
                    <a:p>
                      <a:pPr algn="ctr"/>
                      <a:r>
                        <a:rPr lang="en-US" b="1" dirty="0" smtClean="0">
                          <a:solidFill>
                            <a:schemeClr val="bg2"/>
                          </a:solidFill>
                        </a:rPr>
                        <a:t>G4</a:t>
                      </a:r>
                      <a:endParaRPr lang="en-US" b="1" dirty="0">
                        <a:solidFill>
                          <a:schemeClr val="bg2"/>
                        </a:solidFill>
                      </a:endParaRPr>
                    </a:p>
                  </a:txBody>
                  <a:tcPr/>
                </a:tc>
                <a:tc>
                  <a:txBody>
                    <a:bodyPr/>
                    <a:lstStyle/>
                    <a:p>
                      <a:pPr algn="ctr"/>
                      <a:r>
                        <a:rPr lang="en-US" b="1" dirty="0" smtClean="0">
                          <a:solidFill>
                            <a:schemeClr val="bg2"/>
                          </a:solidFill>
                        </a:rPr>
                        <a:t>R4</a:t>
                      </a:r>
                      <a:endParaRPr lang="en-US" b="1" dirty="0">
                        <a:solidFill>
                          <a:schemeClr val="bg2"/>
                        </a:solidFill>
                      </a:endParaRPr>
                    </a:p>
                  </a:txBody>
                  <a:tcPr/>
                </a:tc>
                <a:tc>
                  <a:txBody>
                    <a:bodyPr/>
                    <a:lstStyle/>
                    <a:p>
                      <a:pPr algn="ctr"/>
                      <a:r>
                        <a:rPr lang="en-US" b="1" dirty="0" smtClean="0">
                          <a:solidFill>
                            <a:schemeClr val="bg2"/>
                          </a:solidFill>
                        </a:rPr>
                        <a:t>S4</a:t>
                      </a:r>
                      <a:endParaRPr lang="en-US" b="1" dirty="0">
                        <a:solidFill>
                          <a:schemeClr val="bg2"/>
                        </a:solidFill>
                      </a:endParaRPr>
                    </a:p>
                  </a:txBody>
                  <a:tcPr/>
                </a:tc>
                <a:tc>
                  <a:txBody>
                    <a:bodyPr/>
                    <a:lstStyle/>
                    <a:p>
                      <a:pPr algn="ctr"/>
                      <a:r>
                        <a:rPr lang="en-US" b="1" dirty="0" smtClean="0">
                          <a:solidFill>
                            <a:schemeClr val="bg2"/>
                          </a:solidFill>
                        </a:rPr>
                        <a:t>8+</a:t>
                      </a:r>
                      <a:endParaRPr lang="en-US" b="1" dirty="0">
                        <a:solidFill>
                          <a:schemeClr val="bg2"/>
                        </a:solidFill>
                      </a:endParaRPr>
                    </a:p>
                  </a:txBody>
                  <a:tcPr/>
                </a:tc>
                <a:tc>
                  <a:txBody>
                    <a:bodyPr/>
                    <a:lstStyle/>
                    <a:p>
                      <a:pPr algn="ctr"/>
                      <a:r>
                        <a:rPr lang="en-US" b="1" dirty="0" smtClean="0">
                          <a:solidFill>
                            <a:schemeClr val="bg2"/>
                          </a:solidFill>
                        </a:rPr>
                        <a:t>162</a:t>
                      </a:r>
                      <a:endParaRPr lang="en-US" b="1" dirty="0">
                        <a:solidFill>
                          <a:schemeClr val="bg2"/>
                        </a:solidFill>
                      </a:endParaRPr>
                    </a:p>
                  </a:txBody>
                  <a:tcPr/>
                </a:tc>
                <a:tc>
                  <a:txBody>
                    <a:bodyPr/>
                    <a:lstStyle/>
                    <a:p>
                      <a:pPr algn="ctr"/>
                      <a:r>
                        <a:rPr lang="en-US" b="1" dirty="0" smtClean="0">
                          <a:solidFill>
                            <a:schemeClr val="bg2"/>
                          </a:solidFill>
                        </a:rPr>
                        <a:t>X13</a:t>
                      </a:r>
                      <a:endParaRPr lang="en-US" b="1" dirty="0">
                        <a:solidFill>
                          <a:schemeClr val="bg2"/>
                        </a:solidFill>
                      </a:endParaRPr>
                    </a:p>
                  </a:txBody>
                  <a:tcPr/>
                </a:tc>
                <a:tc>
                  <a:txBody>
                    <a:bodyPr/>
                    <a:lstStyle/>
                    <a:p>
                      <a:pPr algn="ctr"/>
                      <a:r>
                        <a:rPr lang="en-US" b="1" dirty="0" smtClean="0">
                          <a:solidFill>
                            <a:schemeClr val="bg2"/>
                          </a:solidFill>
                        </a:rPr>
                        <a:t>40000</a:t>
                      </a:r>
                      <a:endParaRPr lang="en-US" b="1" dirty="0">
                        <a:solidFill>
                          <a:schemeClr val="bg2"/>
                        </a:solidFill>
                      </a:endParaRPr>
                    </a:p>
                  </a:txBody>
                  <a:tcPr/>
                </a:tc>
              </a:tr>
              <a:tr h="364836">
                <a:tc>
                  <a:txBody>
                    <a:bodyPr/>
                    <a:lstStyle/>
                    <a:p>
                      <a:r>
                        <a:rPr lang="en-US" dirty="0" smtClean="0"/>
                        <a:t>22-Mar –</a:t>
                      </a:r>
                      <a:r>
                        <a:rPr lang="en-US" baseline="0" dirty="0" smtClean="0"/>
                        <a:t> </a:t>
                      </a:r>
                      <a:r>
                        <a:rPr lang="en-US" dirty="0" smtClean="0"/>
                        <a:t>28-Mar 1991</a:t>
                      </a:r>
                      <a:endParaRPr lang="en-US" dirty="0"/>
                    </a:p>
                  </a:txBody>
                  <a:tcPr/>
                </a:tc>
                <a:tc>
                  <a:txBody>
                    <a:bodyPr/>
                    <a:lstStyle/>
                    <a:p>
                      <a:pPr algn="ctr"/>
                      <a:r>
                        <a:rPr lang="en-US" b="1" dirty="0" smtClean="0">
                          <a:solidFill>
                            <a:schemeClr val="bg2"/>
                          </a:solidFill>
                        </a:rPr>
                        <a:t>G5</a:t>
                      </a:r>
                      <a:endParaRPr lang="en-US" b="1" dirty="0">
                        <a:solidFill>
                          <a:schemeClr val="bg2"/>
                        </a:solidFill>
                      </a:endParaRPr>
                    </a:p>
                  </a:txBody>
                  <a:tcPr/>
                </a:tc>
                <a:tc>
                  <a:txBody>
                    <a:bodyPr/>
                    <a:lstStyle/>
                    <a:p>
                      <a:pPr algn="ctr"/>
                      <a:r>
                        <a:rPr lang="en-US" b="1" dirty="0" smtClean="0">
                          <a:solidFill>
                            <a:schemeClr val="bg2"/>
                          </a:solidFill>
                        </a:rPr>
                        <a:t>R3</a:t>
                      </a:r>
                      <a:endParaRPr lang="en-US" b="1" dirty="0">
                        <a:solidFill>
                          <a:schemeClr val="bg2"/>
                        </a:solidFill>
                      </a:endParaRPr>
                    </a:p>
                  </a:txBody>
                  <a:tcPr/>
                </a:tc>
                <a:tc>
                  <a:txBody>
                    <a:bodyPr/>
                    <a:lstStyle/>
                    <a:p>
                      <a:pPr algn="ctr"/>
                      <a:r>
                        <a:rPr lang="en-US" b="1" dirty="0" smtClean="0">
                          <a:solidFill>
                            <a:schemeClr val="bg2"/>
                          </a:solidFill>
                        </a:rPr>
                        <a:t>S4</a:t>
                      </a:r>
                      <a:endParaRPr lang="en-US" b="1" dirty="0">
                        <a:solidFill>
                          <a:schemeClr val="bg2"/>
                        </a:solidFill>
                      </a:endParaRPr>
                    </a:p>
                  </a:txBody>
                  <a:tcPr/>
                </a:tc>
                <a:tc>
                  <a:txBody>
                    <a:bodyPr/>
                    <a:lstStyle/>
                    <a:p>
                      <a:pPr algn="ctr"/>
                      <a:r>
                        <a:rPr lang="en-US" b="1" dirty="0" smtClean="0">
                          <a:solidFill>
                            <a:schemeClr val="bg2"/>
                          </a:solidFill>
                        </a:rPr>
                        <a:t>9o</a:t>
                      </a:r>
                      <a:endParaRPr lang="en-US" b="1" dirty="0">
                        <a:solidFill>
                          <a:schemeClr val="bg2"/>
                        </a:solidFill>
                      </a:endParaRPr>
                    </a:p>
                  </a:txBody>
                  <a:tcPr/>
                </a:tc>
                <a:tc>
                  <a:txBody>
                    <a:bodyPr/>
                    <a:lstStyle/>
                    <a:p>
                      <a:pPr algn="ctr"/>
                      <a:r>
                        <a:rPr lang="en-US" b="1" dirty="0" smtClean="0">
                          <a:solidFill>
                            <a:schemeClr val="bg2"/>
                          </a:solidFill>
                        </a:rPr>
                        <a:t>181</a:t>
                      </a:r>
                      <a:endParaRPr lang="en-US" b="1" dirty="0">
                        <a:solidFill>
                          <a:schemeClr val="bg2"/>
                        </a:solidFill>
                      </a:endParaRPr>
                    </a:p>
                  </a:txBody>
                  <a:tcPr/>
                </a:tc>
                <a:tc>
                  <a:txBody>
                    <a:bodyPr/>
                    <a:lstStyle/>
                    <a:p>
                      <a:pPr algn="ctr"/>
                      <a:r>
                        <a:rPr lang="en-US" b="1" dirty="0" smtClean="0">
                          <a:solidFill>
                            <a:schemeClr val="bg2"/>
                          </a:solidFill>
                        </a:rPr>
                        <a:t>X9</a:t>
                      </a:r>
                      <a:endParaRPr lang="en-US" b="1" dirty="0">
                        <a:solidFill>
                          <a:schemeClr val="bg2"/>
                        </a:solidFill>
                      </a:endParaRPr>
                    </a:p>
                  </a:txBody>
                  <a:tcPr/>
                </a:tc>
                <a:tc>
                  <a:txBody>
                    <a:bodyPr/>
                    <a:lstStyle/>
                    <a:p>
                      <a:pPr algn="ctr"/>
                      <a:r>
                        <a:rPr lang="en-US" b="1" dirty="0" smtClean="0">
                          <a:solidFill>
                            <a:schemeClr val="bg2"/>
                          </a:solidFill>
                        </a:rPr>
                        <a:t>43000</a:t>
                      </a:r>
                    </a:p>
                  </a:txBody>
                  <a:tcPr/>
                </a:tc>
              </a:tr>
              <a:tr h="364836">
                <a:tc>
                  <a:txBody>
                    <a:bodyPr/>
                    <a:lstStyle/>
                    <a:p>
                      <a:r>
                        <a:rPr lang="en-US" dirty="0" smtClean="0"/>
                        <a:t> 01-Jun</a:t>
                      </a:r>
                      <a:r>
                        <a:rPr lang="en-US" baseline="0" dirty="0" smtClean="0"/>
                        <a:t> – </a:t>
                      </a:r>
                      <a:r>
                        <a:rPr lang="en-US" dirty="0" smtClean="0"/>
                        <a:t>20-Jun 1991</a:t>
                      </a:r>
                      <a:endParaRPr lang="en-US" dirty="0"/>
                    </a:p>
                  </a:txBody>
                  <a:tcPr/>
                </a:tc>
                <a:tc>
                  <a:txBody>
                    <a:bodyPr/>
                    <a:lstStyle/>
                    <a:p>
                      <a:pPr algn="ctr"/>
                      <a:r>
                        <a:rPr lang="en-US" b="1" dirty="0" smtClean="0">
                          <a:solidFill>
                            <a:schemeClr val="bg2"/>
                          </a:solidFill>
                        </a:rPr>
                        <a:t>G5</a:t>
                      </a:r>
                      <a:endParaRPr lang="en-US" b="1" dirty="0">
                        <a:solidFill>
                          <a:schemeClr val="bg2"/>
                        </a:solidFill>
                      </a:endParaRPr>
                    </a:p>
                  </a:txBody>
                  <a:tcPr/>
                </a:tc>
                <a:tc>
                  <a:txBody>
                    <a:bodyPr/>
                    <a:lstStyle/>
                    <a:p>
                      <a:pPr algn="ctr"/>
                      <a:r>
                        <a:rPr lang="en-US" b="1" dirty="0" smtClean="0">
                          <a:solidFill>
                            <a:schemeClr val="bg2"/>
                          </a:solidFill>
                        </a:rPr>
                        <a:t>R4</a:t>
                      </a:r>
                      <a:endParaRPr lang="en-US" b="1" dirty="0">
                        <a:solidFill>
                          <a:schemeClr val="bg2"/>
                        </a:solidFill>
                      </a:endParaRPr>
                    </a:p>
                  </a:txBody>
                  <a:tcPr/>
                </a:tc>
                <a:tc>
                  <a:txBody>
                    <a:bodyPr/>
                    <a:lstStyle/>
                    <a:p>
                      <a:pPr algn="ctr"/>
                      <a:r>
                        <a:rPr lang="en-US" b="1" dirty="0" smtClean="0">
                          <a:solidFill>
                            <a:schemeClr val="bg2"/>
                          </a:solidFill>
                        </a:rPr>
                        <a:t>S3</a:t>
                      </a:r>
                      <a:endParaRPr lang="en-US" b="1" dirty="0">
                        <a:solidFill>
                          <a:schemeClr val="bg2"/>
                        </a:solidFill>
                      </a:endParaRPr>
                    </a:p>
                  </a:txBody>
                  <a:tcPr/>
                </a:tc>
                <a:tc>
                  <a:txBody>
                    <a:bodyPr/>
                    <a:lstStyle/>
                    <a:p>
                      <a:pPr algn="ctr"/>
                      <a:r>
                        <a:rPr lang="en-US" b="1" dirty="0" smtClean="0">
                          <a:solidFill>
                            <a:schemeClr val="bg2"/>
                          </a:solidFill>
                        </a:rPr>
                        <a:t>9o</a:t>
                      </a:r>
                      <a:endParaRPr lang="en-US" b="1" dirty="0">
                        <a:solidFill>
                          <a:schemeClr val="bg2"/>
                        </a:solidFill>
                      </a:endParaRPr>
                    </a:p>
                  </a:txBody>
                  <a:tcPr/>
                </a:tc>
                <a:tc>
                  <a:txBody>
                    <a:bodyPr/>
                    <a:lstStyle/>
                    <a:p>
                      <a:pPr algn="ctr"/>
                      <a:r>
                        <a:rPr lang="en-US" b="1" dirty="0" smtClean="0">
                          <a:solidFill>
                            <a:schemeClr val="bg2"/>
                          </a:solidFill>
                        </a:rPr>
                        <a:t>196 / 149</a:t>
                      </a:r>
                      <a:endParaRPr lang="en-US" b="1" dirty="0">
                        <a:solidFill>
                          <a:schemeClr val="bg2"/>
                        </a:solidFill>
                      </a:endParaRPr>
                    </a:p>
                  </a:txBody>
                  <a:tcPr/>
                </a:tc>
                <a:tc>
                  <a:txBody>
                    <a:bodyPr/>
                    <a:lstStyle/>
                    <a:p>
                      <a:pPr algn="ctr"/>
                      <a:r>
                        <a:rPr lang="en-US" b="1" dirty="0" smtClean="0">
                          <a:solidFill>
                            <a:schemeClr val="bg2"/>
                          </a:solidFill>
                        </a:rPr>
                        <a:t>X12 / X</a:t>
                      </a:r>
                      <a:r>
                        <a:rPr lang="en-US" b="1" baseline="0" dirty="0" smtClean="0">
                          <a:solidFill>
                            <a:schemeClr val="bg2"/>
                          </a:solidFill>
                        </a:rPr>
                        <a:t>12</a:t>
                      </a:r>
                      <a:endParaRPr lang="en-US" b="1" dirty="0">
                        <a:solidFill>
                          <a:schemeClr val="bg2"/>
                        </a:solidFill>
                      </a:endParaRPr>
                    </a:p>
                  </a:txBody>
                  <a:tcPr/>
                </a:tc>
                <a:tc>
                  <a:txBody>
                    <a:bodyPr/>
                    <a:lstStyle/>
                    <a:p>
                      <a:pPr algn="ctr"/>
                      <a:r>
                        <a:rPr lang="en-US" b="1" dirty="0" smtClean="0">
                          <a:solidFill>
                            <a:schemeClr val="bg2"/>
                          </a:solidFill>
                        </a:rPr>
                        <a:t>3000 / 1400</a:t>
                      </a:r>
                      <a:endParaRPr lang="en-US" b="1" dirty="0">
                        <a:solidFill>
                          <a:schemeClr val="bg2"/>
                        </a:solidFill>
                      </a:endParaRPr>
                    </a:p>
                  </a:txBody>
                  <a:tcPr/>
                </a:tc>
              </a:tr>
              <a:tr h="364836">
                <a:tc>
                  <a:txBody>
                    <a:bodyPr/>
                    <a:lstStyle/>
                    <a:p>
                      <a:r>
                        <a:rPr lang="en-US" b="1" dirty="0" smtClean="0">
                          <a:solidFill>
                            <a:srgbClr val="FF0000"/>
                          </a:solidFill>
                        </a:rPr>
                        <a:t>14-Jul –</a:t>
                      </a:r>
                      <a:r>
                        <a:rPr lang="en-US" b="1" baseline="0" dirty="0" smtClean="0">
                          <a:solidFill>
                            <a:srgbClr val="FF0000"/>
                          </a:solidFill>
                        </a:rPr>
                        <a:t> </a:t>
                      </a:r>
                      <a:r>
                        <a:rPr lang="en-US" b="1" dirty="0" smtClean="0">
                          <a:solidFill>
                            <a:srgbClr val="FF0000"/>
                          </a:solidFill>
                        </a:rPr>
                        <a:t>16-Jul 2000</a:t>
                      </a:r>
                      <a:endParaRPr lang="en-US" b="1" dirty="0">
                        <a:solidFill>
                          <a:srgbClr val="FF0000"/>
                        </a:solidFill>
                      </a:endParaRPr>
                    </a:p>
                  </a:txBody>
                  <a:tcPr/>
                </a:tc>
                <a:tc>
                  <a:txBody>
                    <a:bodyPr/>
                    <a:lstStyle/>
                    <a:p>
                      <a:pPr algn="ctr"/>
                      <a:r>
                        <a:rPr lang="en-US" b="1" dirty="0" smtClean="0">
                          <a:solidFill>
                            <a:srgbClr val="FF0000"/>
                          </a:solidFill>
                        </a:rPr>
                        <a:t>G5</a:t>
                      </a:r>
                      <a:endParaRPr lang="en-US" b="1" dirty="0">
                        <a:solidFill>
                          <a:srgbClr val="FF0000"/>
                        </a:solidFill>
                      </a:endParaRPr>
                    </a:p>
                  </a:txBody>
                  <a:tcPr/>
                </a:tc>
                <a:tc>
                  <a:txBody>
                    <a:bodyPr/>
                    <a:lstStyle/>
                    <a:p>
                      <a:pPr algn="ctr"/>
                      <a:r>
                        <a:rPr lang="en-US" b="1" dirty="0" smtClean="0">
                          <a:solidFill>
                            <a:srgbClr val="FF0000"/>
                          </a:solidFill>
                        </a:rPr>
                        <a:t>R3</a:t>
                      </a:r>
                      <a:endParaRPr lang="en-US" b="1" dirty="0">
                        <a:solidFill>
                          <a:srgbClr val="FF0000"/>
                        </a:solidFill>
                      </a:endParaRPr>
                    </a:p>
                  </a:txBody>
                  <a:tcPr/>
                </a:tc>
                <a:tc>
                  <a:txBody>
                    <a:bodyPr/>
                    <a:lstStyle/>
                    <a:p>
                      <a:pPr algn="ctr"/>
                      <a:r>
                        <a:rPr lang="en-US" b="1" dirty="0" smtClean="0">
                          <a:solidFill>
                            <a:srgbClr val="FF0000"/>
                          </a:solidFill>
                        </a:rPr>
                        <a:t>S4</a:t>
                      </a:r>
                      <a:endParaRPr lang="en-US" b="1" dirty="0">
                        <a:solidFill>
                          <a:srgbClr val="FF0000"/>
                        </a:solidFill>
                      </a:endParaRPr>
                    </a:p>
                  </a:txBody>
                  <a:tcPr/>
                </a:tc>
                <a:tc>
                  <a:txBody>
                    <a:bodyPr/>
                    <a:lstStyle/>
                    <a:p>
                      <a:pPr algn="ctr"/>
                      <a:r>
                        <a:rPr lang="en-US" b="1" dirty="0" smtClean="0">
                          <a:solidFill>
                            <a:srgbClr val="FF0000"/>
                          </a:solidFill>
                        </a:rPr>
                        <a:t>9o</a:t>
                      </a:r>
                      <a:endParaRPr lang="en-US" b="1" dirty="0">
                        <a:solidFill>
                          <a:srgbClr val="FF0000"/>
                        </a:solidFill>
                      </a:endParaRPr>
                    </a:p>
                  </a:txBody>
                  <a:tcPr/>
                </a:tc>
                <a:tc>
                  <a:txBody>
                    <a:bodyPr/>
                    <a:lstStyle/>
                    <a:p>
                      <a:pPr algn="ctr"/>
                      <a:r>
                        <a:rPr lang="en-US" b="1" dirty="0" smtClean="0">
                          <a:solidFill>
                            <a:srgbClr val="FF0000"/>
                          </a:solidFill>
                        </a:rPr>
                        <a:t>192</a:t>
                      </a:r>
                      <a:endParaRPr lang="en-US" b="1" dirty="0">
                        <a:solidFill>
                          <a:srgbClr val="FF0000"/>
                        </a:solidFill>
                      </a:endParaRPr>
                    </a:p>
                  </a:txBody>
                  <a:tcPr/>
                </a:tc>
                <a:tc>
                  <a:txBody>
                    <a:bodyPr/>
                    <a:lstStyle/>
                    <a:p>
                      <a:pPr algn="ctr"/>
                      <a:r>
                        <a:rPr lang="en-US" b="1" dirty="0" smtClean="0">
                          <a:solidFill>
                            <a:srgbClr val="FF0000"/>
                          </a:solidFill>
                        </a:rPr>
                        <a:t>X5</a:t>
                      </a:r>
                      <a:endParaRPr lang="en-US" b="1" dirty="0">
                        <a:solidFill>
                          <a:srgbClr val="FF0000"/>
                        </a:solidFill>
                      </a:endParaRPr>
                    </a:p>
                  </a:txBody>
                  <a:tcPr/>
                </a:tc>
                <a:tc>
                  <a:txBody>
                    <a:bodyPr/>
                    <a:lstStyle/>
                    <a:p>
                      <a:pPr algn="ctr"/>
                      <a:r>
                        <a:rPr lang="en-US" b="1" dirty="0" smtClean="0">
                          <a:solidFill>
                            <a:srgbClr val="FF0000"/>
                          </a:solidFill>
                        </a:rPr>
                        <a:t>24000</a:t>
                      </a:r>
                      <a:endParaRPr lang="en-US" b="1" dirty="0">
                        <a:solidFill>
                          <a:srgbClr val="FF0000"/>
                        </a:solidFill>
                      </a:endParaRPr>
                    </a:p>
                  </a:txBody>
                  <a:tcPr/>
                </a:tc>
              </a:tr>
              <a:tr h="364836">
                <a:tc>
                  <a:txBody>
                    <a:bodyPr/>
                    <a:lstStyle/>
                    <a:p>
                      <a:r>
                        <a:rPr lang="en-US" dirty="0" smtClean="0"/>
                        <a:t>04-Nov</a:t>
                      </a:r>
                      <a:r>
                        <a:rPr lang="en-US" baseline="0" dirty="0" smtClean="0"/>
                        <a:t> – </a:t>
                      </a:r>
                      <a:r>
                        <a:rPr lang="en-US" dirty="0" smtClean="0"/>
                        <a:t>08-Nov 2001</a:t>
                      </a:r>
                      <a:endParaRPr lang="en-US" dirty="0"/>
                    </a:p>
                  </a:txBody>
                  <a:tcPr/>
                </a:tc>
                <a:tc>
                  <a:txBody>
                    <a:bodyPr/>
                    <a:lstStyle/>
                    <a:p>
                      <a:pPr algn="ctr"/>
                      <a:r>
                        <a:rPr lang="en-US" b="1" dirty="0" smtClean="0">
                          <a:solidFill>
                            <a:schemeClr val="bg2"/>
                          </a:solidFill>
                        </a:rPr>
                        <a:t>G4</a:t>
                      </a:r>
                      <a:endParaRPr lang="en-US" b="1" dirty="0">
                        <a:solidFill>
                          <a:schemeClr val="bg2"/>
                        </a:solidFill>
                      </a:endParaRPr>
                    </a:p>
                  </a:txBody>
                  <a:tcPr/>
                </a:tc>
                <a:tc>
                  <a:txBody>
                    <a:bodyPr/>
                    <a:lstStyle/>
                    <a:p>
                      <a:pPr algn="ctr"/>
                      <a:r>
                        <a:rPr lang="en-US" b="1" dirty="0" smtClean="0">
                          <a:solidFill>
                            <a:schemeClr val="bg2"/>
                          </a:solidFill>
                        </a:rPr>
                        <a:t>R3</a:t>
                      </a:r>
                      <a:endParaRPr lang="en-US" b="1" dirty="0">
                        <a:solidFill>
                          <a:schemeClr val="bg2"/>
                        </a:solidFill>
                      </a:endParaRPr>
                    </a:p>
                  </a:txBody>
                  <a:tcPr/>
                </a:tc>
                <a:tc>
                  <a:txBody>
                    <a:bodyPr/>
                    <a:lstStyle/>
                    <a:p>
                      <a:pPr algn="ctr"/>
                      <a:r>
                        <a:rPr lang="en-US" b="1" dirty="0" smtClean="0">
                          <a:solidFill>
                            <a:schemeClr val="bg2"/>
                          </a:solidFill>
                        </a:rPr>
                        <a:t>S4</a:t>
                      </a:r>
                      <a:endParaRPr lang="en-US" b="1" dirty="0">
                        <a:solidFill>
                          <a:schemeClr val="bg2"/>
                        </a:solidFill>
                      </a:endParaRPr>
                    </a:p>
                  </a:txBody>
                  <a:tcPr/>
                </a:tc>
                <a:tc>
                  <a:txBody>
                    <a:bodyPr/>
                    <a:lstStyle/>
                    <a:p>
                      <a:pPr algn="ctr"/>
                      <a:r>
                        <a:rPr lang="en-US" b="1" dirty="0" smtClean="0">
                          <a:solidFill>
                            <a:schemeClr val="bg2"/>
                          </a:solidFill>
                        </a:rPr>
                        <a:t>9-</a:t>
                      </a:r>
                      <a:endParaRPr lang="en-US" b="1" dirty="0">
                        <a:solidFill>
                          <a:schemeClr val="bg2"/>
                        </a:solidFill>
                      </a:endParaRPr>
                    </a:p>
                  </a:txBody>
                  <a:tcPr/>
                </a:tc>
                <a:tc>
                  <a:txBody>
                    <a:bodyPr/>
                    <a:lstStyle/>
                    <a:p>
                      <a:pPr algn="ctr"/>
                      <a:r>
                        <a:rPr lang="en-US" b="1" dirty="0" smtClean="0">
                          <a:solidFill>
                            <a:schemeClr val="bg2"/>
                          </a:solidFill>
                        </a:rPr>
                        <a:t>141</a:t>
                      </a:r>
                      <a:endParaRPr lang="en-US" b="1" dirty="0">
                        <a:solidFill>
                          <a:schemeClr val="bg2"/>
                        </a:solidFill>
                      </a:endParaRPr>
                    </a:p>
                  </a:txBody>
                  <a:tcPr/>
                </a:tc>
                <a:tc>
                  <a:txBody>
                    <a:bodyPr/>
                    <a:lstStyle/>
                    <a:p>
                      <a:pPr algn="ctr"/>
                      <a:r>
                        <a:rPr lang="en-US" b="1" dirty="0" smtClean="0">
                          <a:solidFill>
                            <a:schemeClr val="bg2"/>
                          </a:solidFill>
                        </a:rPr>
                        <a:t>X1</a:t>
                      </a:r>
                      <a:endParaRPr lang="en-US" b="1" dirty="0">
                        <a:solidFill>
                          <a:schemeClr val="bg2"/>
                        </a:solidFill>
                      </a:endParaRPr>
                    </a:p>
                  </a:txBody>
                  <a:tcPr/>
                </a:tc>
                <a:tc>
                  <a:txBody>
                    <a:bodyPr/>
                    <a:lstStyle/>
                    <a:p>
                      <a:pPr algn="ctr"/>
                      <a:r>
                        <a:rPr lang="en-US" b="1" dirty="0" smtClean="0">
                          <a:solidFill>
                            <a:schemeClr val="bg2"/>
                          </a:solidFill>
                        </a:rPr>
                        <a:t>31,700</a:t>
                      </a:r>
                      <a:endParaRPr lang="en-US" b="1" dirty="0">
                        <a:solidFill>
                          <a:schemeClr val="bg2"/>
                        </a:solidFill>
                      </a:endParaRPr>
                    </a:p>
                  </a:txBody>
                  <a:tcPr/>
                </a:tc>
              </a:tr>
              <a:tr h="364836">
                <a:tc>
                  <a:txBody>
                    <a:bodyPr/>
                    <a:lstStyle/>
                    <a:p>
                      <a:r>
                        <a:rPr lang="en-US" b="1" dirty="0" smtClean="0">
                          <a:solidFill>
                            <a:srgbClr val="FF0000"/>
                          </a:solidFill>
                        </a:rPr>
                        <a:t>10-Oct – 06-Nov 2003</a:t>
                      </a:r>
                      <a:endParaRPr lang="en-US" b="1" dirty="0">
                        <a:solidFill>
                          <a:srgbClr val="FF0000"/>
                        </a:solidFill>
                      </a:endParaRPr>
                    </a:p>
                  </a:txBody>
                  <a:tcPr/>
                </a:tc>
                <a:tc>
                  <a:txBody>
                    <a:bodyPr/>
                    <a:lstStyle/>
                    <a:p>
                      <a:pPr algn="ctr"/>
                      <a:r>
                        <a:rPr lang="en-US" b="1" dirty="0" smtClean="0">
                          <a:solidFill>
                            <a:srgbClr val="FF0000"/>
                          </a:solidFill>
                        </a:rPr>
                        <a:t>G5</a:t>
                      </a:r>
                      <a:endParaRPr lang="en-US" b="1" dirty="0">
                        <a:solidFill>
                          <a:srgbClr val="FF0000"/>
                        </a:solidFill>
                      </a:endParaRPr>
                    </a:p>
                  </a:txBody>
                  <a:tcPr/>
                </a:tc>
                <a:tc>
                  <a:txBody>
                    <a:bodyPr/>
                    <a:lstStyle/>
                    <a:p>
                      <a:pPr algn="ctr"/>
                      <a:r>
                        <a:rPr lang="en-US" b="1" dirty="0" smtClean="0">
                          <a:solidFill>
                            <a:srgbClr val="FF0000"/>
                          </a:solidFill>
                        </a:rPr>
                        <a:t>R4/R5</a:t>
                      </a:r>
                      <a:endParaRPr lang="en-US" b="1" dirty="0">
                        <a:solidFill>
                          <a:srgbClr val="FF0000"/>
                        </a:solidFill>
                      </a:endParaRPr>
                    </a:p>
                  </a:txBody>
                  <a:tcPr/>
                </a:tc>
                <a:tc>
                  <a:txBody>
                    <a:bodyPr/>
                    <a:lstStyle/>
                    <a:p>
                      <a:pPr algn="ctr"/>
                      <a:r>
                        <a:rPr lang="en-US" b="1" dirty="0" smtClean="0">
                          <a:solidFill>
                            <a:srgbClr val="FF0000"/>
                          </a:solidFill>
                        </a:rPr>
                        <a:t>S4</a:t>
                      </a:r>
                      <a:endParaRPr lang="en-US" b="1" dirty="0">
                        <a:solidFill>
                          <a:srgbClr val="FF0000"/>
                        </a:solidFill>
                      </a:endParaRPr>
                    </a:p>
                  </a:txBody>
                  <a:tcPr/>
                </a:tc>
                <a:tc>
                  <a:txBody>
                    <a:bodyPr/>
                    <a:lstStyle/>
                    <a:p>
                      <a:pPr algn="ctr"/>
                      <a:r>
                        <a:rPr lang="en-US" b="1" dirty="0" smtClean="0">
                          <a:solidFill>
                            <a:srgbClr val="FF0000"/>
                          </a:solidFill>
                        </a:rPr>
                        <a:t>9o</a:t>
                      </a:r>
                      <a:endParaRPr lang="en-US" b="1" dirty="0">
                        <a:solidFill>
                          <a:srgbClr val="FF0000"/>
                        </a:solidFill>
                      </a:endParaRPr>
                    </a:p>
                  </a:txBody>
                  <a:tcPr/>
                </a:tc>
                <a:tc>
                  <a:txBody>
                    <a:bodyPr/>
                    <a:lstStyle/>
                    <a:p>
                      <a:pPr algn="ctr"/>
                      <a:r>
                        <a:rPr lang="en-US" b="1" dirty="0" smtClean="0">
                          <a:solidFill>
                            <a:srgbClr val="FF0000"/>
                          </a:solidFill>
                        </a:rPr>
                        <a:t>252</a:t>
                      </a:r>
                      <a:endParaRPr lang="en-US" b="1" dirty="0">
                        <a:solidFill>
                          <a:srgbClr val="FF0000"/>
                        </a:solidFill>
                      </a:endParaRPr>
                    </a:p>
                  </a:txBody>
                  <a:tcPr/>
                </a:tc>
                <a:tc>
                  <a:txBody>
                    <a:bodyPr/>
                    <a:lstStyle/>
                    <a:p>
                      <a:pPr algn="ctr"/>
                      <a:r>
                        <a:rPr lang="en-US" b="1" dirty="0" smtClean="0">
                          <a:solidFill>
                            <a:srgbClr val="FF0000"/>
                          </a:solidFill>
                        </a:rPr>
                        <a:t>X17 / X28</a:t>
                      </a:r>
                      <a:endParaRPr lang="en-US" b="1" dirty="0">
                        <a:solidFill>
                          <a:srgbClr val="FF0000"/>
                        </a:solidFill>
                      </a:endParaRPr>
                    </a:p>
                  </a:txBody>
                  <a:tcPr/>
                </a:tc>
                <a:tc>
                  <a:txBody>
                    <a:bodyPr/>
                    <a:lstStyle/>
                    <a:p>
                      <a:pPr algn="ctr"/>
                      <a:r>
                        <a:rPr lang="en-US" b="1" dirty="0" smtClean="0">
                          <a:solidFill>
                            <a:srgbClr val="FF0000"/>
                          </a:solidFill>
                        </a:rPr>
                        <a:t>29500 / 353 </a:t>
                      </a:r>
                      <a:endParaRPr lang="en-US" b="1" dirty="0">
                        <a:solidFill>
                          <a:srgbClr val="FF0000"/>
                        </a:solidFill>
                      </a:endParaRPr>
                    </a:p>
                  </a:txBody>
                  <a:tcPr/>
                </a:tc>
              </a:tr>
              <a:tr h="364836">
                <a:tc>
                  <a:txBody>
                    <a:bodyPr/>
                    <a:lstStyle/>
                    <a:p>
                      <a:r>
                        <a:rPr lang="en-US" dirty="0" smtClean="0"/>
                        <a:t>15-Jan – 24-Jan 2005</a:t>
                      </a:r>
                      <a:endParaRPr lang="en-US" dirty="0"/>
                    </a:p>
                  </a:txBody>
                  <a:tcPr/>
                </a:tc>
                <a:tc>
                  <a:txBody>
                    <a:bodyPr/>
                    <a:lstStyle/>
                    <a:p>
                      <a:pPr algn="ctr"/>
                      <a:r>
                        <a:rPr lang="en-US" b="1" dirty="0" smtClean="0">
                          <a:solidFill>
                            <a:schemeClr val="bg2"/>
                          </a:solidFill>
                        </a:rPr>
                        <a:t>G4</a:t>
                      </a:r>
                      <a:endParaRPr lang="en-US" b="1" dirty="0">
                        <a:solidFill>
                          <a:schemeClr val="bg2"/>
                        </a:solidFill>
                      </a:endParaRPr>
                    </a:p>
                  </a:txBody>
                  <a:tcPr/>
                </a:tc>
                <a:tc>
                  <a:txBody>
                    <a:bodyPr/>
                    <a:lstStyle/>
                    <a:p>
                      <a:pPr algn="ctr"/>
                      <a:r>
                        <a:rPr lang="en-US" b="1" dirty="0" smtClean="0">
                          <a:solidFill>
                            <a:schemeClr val="bg2"/>
                          </a:solidFill>
                        </a:rPr>
                        <a:t>R3</a:t>
                      </a:r>
                      <a:endParaRPr lang="en-US" b="1" dirty="0">
                        <a:solidFill>
                          <a:schemeClr val="bg2"/>
                        </a:solidFill>
                      </a:endParaRPr>
                    </a:p>
                  </a:txBody>
                  <a:tcPr/>
                </a:tc>
                <a:tc>
                  <a:txBody>
                    <a:bodyPr/>
                    <a:lstStyle/>
                    <a:p>
                      <a:pPr algn="ctr"/>
                      <a:r>
                        <a:rPr lang="en-US" b="1" dirty="0" smtClean="0">
                          <a:solidFill>
                            <a:schemeClr val="bg2"/>
                          </a:solidFill>
                        </a:rPr>
                        <a:t>S3</a:t>
                      </a:r>
                      <a:endParaRPr lang="en-US" b="1" dirty="0">
                        <a:solidFill>
                          <a:schemeClr val="bg2"/>
                        </a:solidFill>
                      </a:endParaRPr>
                    </a:p>
                  </a:txBody>
                  <a:tcPr/>
                </a:tc>
                <a:tc>
                  <a:txBody>
                    <a:bodyPr/>
                    <a:lstStyle/>
                    <a:p>
                      <a:pPr algn="ctr"/>
                      <a:r>
                        <a:rPr lang="en-US" b="1" dirty="0" smtClean="0">
                          <a:solidFill>
                            <a:schemeClr val="bg2"/>
                          </a:solidFill>
                        </a:rPr>
                        <a:t>8o</a:t>
                      </a:r>
                      <a:endParaRPr lang="en-US" b="1" dirty="0">
                        <a:solidFill>
                          <a:schemeClr val="bg2"/>
                        </a:solidFill>
                      </a:endParaRPr>
                    </a:p>
                  </a:txBody>
                  <a:tcPr/>
                </a:tc>
                <a:tc>
                  <a:txBody>
                    <a:bodyPr/>
                    <a:lstStyle/>
                    <a:p>
                      <a:pPr algn="ctr"/>
                      <a:r>
                        <a:rPr lang="en-US" b="1" dirty="0" smtClean="0">
                          <a:solidFill>
                            <a:schemeClr val="bg2"/>
                          </a:solidFill>
                        </a:rPr>
                        <a:t>91</a:t>
                      </a:r>
                      <a:endParaRPr lang="en-US" b="1" dirty="0">
                        <a:solidFill>
                          <a:schemeClr val="bg2"/>
                        </a:solidFill>
                      </a:endParaRPr>
                    </a:p>
                  </a:txBody>
                  <a:tcPr/>
                </a:tc>
                <a:tc>
                  <a:txBody>
                    <a:bodyPr/>
                    <a:lstStyle/>
                    <a:p>
                      <a:pPr algn="ctr"/>
                      <a:r>
                        <a:rPr lang="en-US" b="1" dirty="0" smtClean="0">
                          <a:solidFill>
                            <a:schemeClr val="bg2"/>
                          </a:solidFill>
                        </a:rPr>
                        <a:t>X2</a:t>
                      </a:r>
                      <a:endParaRPr lang="en-US" b="1" dirty="0">
                        <a:solidFill>
                          <a:schemeClr val="bg2"/>
                        </a:solidFill>
                      </a:endParaRPr>
                    </a:p>
                  </a:txBody>
                  <a:tcPr/>
                </a:tc>
                <a:tc>
                  <a:txBody>
                    <a:bodyPr/>
                    <a:lstStyle/>
                    <a:p>
                      <a:pPr algn="ctr"/>
                      <a:r>
                        <a:rPr lang="en-US" b="1" dirty="0" smtClean="0">
                          <a:solidFill>
                            <a:schemeClr val="bg2"/>
                          </a:solidFill>
                        </a:rPr>
                        <a:t>5040</a:t>
                      </a:r>
                      <a:endParaRPr lang="en-US" b="1" dirty="0">
                        <a:solidFill>
                          <a:schemeClr val="bg2"/>
                        </a:solidFill>
                      </a:endParaRPr>
                    </a:p>
                  </a:txBody>
                  <a:tcPr/>
                </a:tc>
              </a:tr>
              <a:tr h="364836">
                <a:tc>
                  <a:txBody>
                    <a:bodyPr/>
                    <a:lstStyle/>
                    <a:p>
                      <a:r>
                        <a:rPr lang="en-US" dirty="0" smtClean="0"/>
                        <a:t>05-Dec – 17-Dec</a:t>
                      </a:r>
                      <a:r>
                        <a:rPr lang="en-US" baseline="0" dirty="0" smtClean="0"/>
                        <a:t> 2006</a:t>
                      </a:r>
                      <a:endParaRPr lang="en-US" dirty="0"/>
                    </a:p>
                  </a:txBody>
                  <a:tcPr/>
                </a:tc>
                <a:tc>
                  <a:txBody>
                    <a:bodyPr/>
                    <a:lstStyle/>
                    <a:p>
                      <a:pPr algn="ctr"/>
                      <a:r>
                        <a:rPr lang="en-US" b="1" dirty="0" smtClean="0">
                          <a:solidFill>
                            <a:schemeClr val="bg2"/>
                          </a:solidFill>
                        </a:rPr>
                        <a:t>G4</a:t>
                      </a:r>
                      <a:endParaRPr lang="en-US" b="1" dirty="0">
                        <a:solidFill>
                          <a:schemeClr val="bg2"/>
                        </a:solidFill>
                      </a:endParaRPr>
                    </a:p>
                  </a:txBody>
                  <a:tcPr/>
                </a:tc>
                <a:tc>
                  <a:txBody>
                    <a:bodyPr/>
                    <a:lstStyle/>
                    <a:p>
                      <a:pPr algn="ctr"/>
                      <a:r>
                        <a:rPr lang="en-US" b="1" dirty="0" smtClean="0">
                          <a:solidFill>
                            <a:schemeClr val="bg2"/>
                          </a:solidFill>
                        </a:rPr>
                        <a:t>R3</a:t>
                      </a:r>
                      <a:endParaRPr lang="en-US" b="1" dirty="0">
                        <a:solidFill>
                          <a:schemeClr val="bg2"/>
                        </a:solidFill>
                      </a:endParaRPr>
                    </a:p>
                  </a:txBody>
                  <a:tcPr/>
                </a:tc>
                <a:tc>
                  <a:txBody>
                    <a:bodyPr/>
                    <a:lstStyle/>
                    <a:p>
                      <a:pPr algn="ctr"/>
                      <a:r>
                        <a:rPr lang="en-US" b="1" dirty="0" smtClean="0">
                          <a:solidFill>
                            <a:schemeClr val="bg2"/>
                          </a:solidFill>
                        </a:rPr>
                        <a:t>S3</a:t>
                      </a:r>
                      <a:endParaRPr lang="en-US" b="1" dirty="0">
                        <a:solidFill>
                          <a:schemeClr val="bg2"/>
                        </a:solidFill>
                      </a:endParaRPr>
                    </a:p>
                  </a:txBody>
                  <a:tcPr/>
                </a:tc>
                <a:tc>
                  <a:txBody>
                    <a:bodyPr/>
                    <a:lstStyle/>
                    <a:p>
                      <a:pPr algn="ctr"/>
                      <a:r>
                        <a:rPr lang="en-US" b="1" dirty="0" smtClean="0">
                          <a:solidFill>
                            <a:schemeClr val="bg2"/>
                          </a:solidFill>
                        </a:rPr>
                        <a:t>8+</a:t>
                      </a:r>
                      <a:endParaRPr lang="en-US" b="1" dirty="0">
                        <a:solidFill>
                          <a:schemeClr val="bg2"/>
                        </a:solidFill>
                      </a:endParaRPr>
                    </a:p>
                  </a:txBody>
                  <a:tcPr/>
                </a:tc>
                <a:tc>
                  <a:txBody>
                    <a:bodyPr/>
                    <a:lstStyle/>
                    <a:p>
                      <a:pPr algn="ctr"/>
                      <a:r>
                        <a:rPr lang="en-US" b="1" dirty="0" smtClean="0">
                          <a:solidFill>
                            <a:schemeClr val="bg2"/>
                          </a:solidFill>
                        </a:rPr>
                        <a:t>120</a:t>
                      </a:r>
                      <a:endParaRPr lang="en-US" b="1" dirty="0">
                        <a:solidFill>
                          <a:schemeClr val="bg2"/>
                        </a:solidFill>
                      </a:endParaRPr>
                    </a:p>
                  </a:txBody>
                  <a:tcPr/>
                </a:tc>
                <a:tc>
                  <a:txBody>
                    <a:bodyPr/>
                    <a:lstStyle/>
                    <a:p>
                      <a:pPr algn="ctr"/>
                      <a:r>
                        <a:rPr lang="en-US" b="1" dirty="0" smtClean="0">
                          <a:solidFill>
                            <a:schemeClr val="bg2"/>
                          </a:solidFill>
                        </a:rPr>
                        <a:t>X9</a:t>
                      </a:r>
                      <a:endParaRPr lang="en-US" b="1" dirty="0">
                        <a:solidFill>
                          <a:schemeClr val="bg2"/>
                        </a:solidFill>
                      </a:endParaRPr>
                    </a:p>
                  </a:txBody>
                  <a:tcPr/>
                </a:tc>
                <a:tc>
                  <a:txBody>
                    <a:bodyPr/>
                    <a:lstStyle/>
                    <a:p>
                      <a:pPr algn="ctr"/>
                      <a:r>
                        <a:rPr lang="en-US" b="1" dirty="0" smtClean="0">
                          <a:solidFill>
                            <a:schemeClr val="bg2"/>
                          </a:solidFill>
                        </a:rPr>
                        <a:t>1980</a:t>
                      </a:r>
                      <a:endParaRPr lang="en-US" b="1" dirty="0">
                        <a:solidFill>
                          <a:schemeClr val="bg2"/>
                        </a:solidFill>
                      </a:endParaRPr>
                    </a:p>
                  </a:txBody>
                  <a:tcPr/>
                </a:tc>
              </a:tr>
              <a:tr h="364836">
                <a:tc>
                  <a:txBody>
                    <a:bodyPr/>
                    <a:lstStyle/>
                    <a:p>
                      <a:r>
                        <a:rPr lang="en-US" dirty="0" smtClean="0"/>
                        <a:t>08-Mar – 17-Mar 2012</a:t>
                      </a:r>
                      <a:endParaRPr lang="en-US" dirty="0"/>
                    </a:p>
                  </a:txBody>
                  <a:tcPr/>
                </a:tc>
                <a:tc>
                  <a:txBody>
                    <a:bodyPr/>
                    <a:lstStyle/>
                    <a:p>
                      <a:pPr algn="ctr"/>
                      <a:r>
                        <a:rPr lang="en-US" b="1" dirty="0" smtClean="0">
                          <a:solidFill>
                            <a:schemeClr val="bg2"/>
                          </a:solidFill>
                        </a:rPr>
                        <a:t>G4</a:t>
                      </a:r>
                      <a:endParaRPr lang="en-US" b="1" dirty="0">
                        <a:solidFill>
                          <a:schemeClr val="bg2"/>
                        </a:solidFill>
                      </a:endParaRPr>
                    </a:p>
                  </a:txBody>
                  <a:tcPr/>
                </a:tc>
                <a:tc>
                  <a:txBody>
                    <a:bodyPr/>
                    <a:lstStyle/>
                    <a:p>
                      <a:pPr algn="ctr"/>
                      <a:r>
                        <a:rPr lang="en-US" b="1" dirty="0" smtClean="0">
                          <a:solidFill>
                            <a:schemeClr val="bg2"/>
                          </a:solidFill>
                        </a:rPr>
                        <a:t>R3</a:t>
                      </a:r>
                      <a:endParaRPr lang="en-US" b="1" dirty="0">
                        <a:solidFill>
                          <a:schemeClr val="bg2"/>
                        </a:solidFill>
                      </a:endParaRPr>
                    </a:p>
                  </a:txBody>
                  <a:tcPr/>
                </a:tc>
                <a:tc>
                  <a:txBody>
                    <a:bodyPr/>
                    <a:lstStyle/>
                    <a:p>
                      <a:pPr algn="ctr"/>
                      <a:r>
                        <a:rPr lang="en-US" b="1" dirty="0" smtClean="0">
                          <a:solidFill>
                            <a:schemeClr val="bg2"/>
                          </a:solidFill>
                        </a:rPr>
                        <a:t>S3</a:t>
                      </a:r>
                      <a:endParaRPr lang="en-US" b="1" dirty="0">
                        <a:solidFill>
                          <a:schemeClr val="bg2"/>
                        </a:solidFill>
                      </a:endParaRPr>
                    </a:p>
                  </a:txBody>
                  <a:tcPr/>
                </a:tc>
                <a:tc>
                  <a:txBody>
                    <a:bodyPr/>
                    <a:lstStyle/>
                    <a:p>
                      <a:pPr algn="ctr"/>
                      <a:r>
                        <a:rPr lang="en-US" b="1" dirty="0" smtClean="0">
                          <a:solidFill>
                            <a:schemeClr val="bg2"/>
                          </a:solidFill>
                        </a:rPr>
                        <a:t>8o</a:t>
                      </a:r>
                      <a:endParaRPr lang="en-US" b="1" dirty="0">
                        <a:solidFill>
                          <a:schemeClr val="bg2"/>
                        </a:solidFill>
                      </a:endParaRPr>
                    </a:p>
                  </a:txBody>
                  <a:tcPr/>
                </a:tc>
                <a:tc>
                  <a:txBody>
                    <a:bodyPr/>
                    <a:lstStyle/>
                    <a:p>
                      <a:pPr algn="ctr"/>
                      <a:r>
                        <a:rPr lang="en-US" b="1" dirty="0" smtClean="0">
                          <a:solidFill>
                            <a:schemeClr val="bg2"/>
                          </a:solidFill>
                        </a:rPr>
                        <a:t>90</a:t>
                      </a:r>
                      <a:endParaRPr lang="en-US" b="1" dirty="0">
                        <a:solidFill>
                          <a:schemeClr val="bg2"/>
                        </a:solidFill>
                      </a:endParaRPr>
                    </a:p>
                  </a:txBody>
                  <a:tcPr/>
                </a:tc>
                <a:tc>
                  <a:txBody>
                    <a:bodyPr/>
                    <a:lstStyle/>
                    <a:p>
                      <a:pPr algn="ctr"/>
                      <a:r>
                        <a:rPr lang="en-US" b="1" dirty="0" smtClean="0">
                          <a:solidFill>
                            <a:schemeClr val="bg2"/>
                          </a:solidFill>
                        </a:rPr>
                        <a:t>X5</a:t>
                      </a:r>
                      <a:endParaRPr lang="en-US" b="1" dirty="0">
                        <a:solidFill>
                          <a:schemeClr val="bg2"/>
                        </a:solidFill>
                      </a:endParaRPr>
                    </a:p>
                  </a:txBody>
                  <a:tcPr/>
                </a:tc>
                <a:tc>
                  <a:txBody>
                    <a:bodyPr/>
                    <a:lstStyle/>
                    <a:p>
                      <a:pPr algn="ctr"/>
                      <a:r>
                        <a:rPr lang="en-US" b="1" dirty="0" smtClean="0">
                          <a:solidFill>
                            <a:schemeClr val="bg2"/>
                          </a:solidFill>
                        </a:rPr>
                        <a:t>6530</a:t>
                      </a:r>
                      <a:endParaRPr lang="en-US" b="1" dirty="0">
                        <a:solidFill>
                          <a:schemeClr val="bg2"/>
                        </a:solidFill>
                      </a:endParaRPr>
                    </a:p>
                  </a:txBody>
                  <a:tcPr/>
                </a:tc>
              </a:tr>
            </a:tbl>
          </a:graphicData>
        </a:graphic>
      </p:graphicFrame>
      <p:sp>
        <p:nvSpPr>
          <p:cNvPr id="4" name="TextBox 3"/>
          <p:cNvSpPr txBox="1"/>
          <p:nvPr/>
        </p:nvSpPr>
        <p:spPr>
          <a:xfrm>
            <a:off x="533400" y="6170711"/>
            <a:ext cx="7465505" cy="307777"/>
          </a:xfrm>
          <a:prstGeom prst="rect">
            <a:avLst/>
          </a:prstGeom>
          <a:noFill/>
        </p:spPr>
        <p:txBody>
          <a:bodyPr wrap="none" rtlCol="0">
            <a:spAutoFit/>
          </a:bodyPr>
          <a:lstStyle/>
          <a:p>
            <a:r>
              <a:rPr lang="en-US" i="1" baseline="30000" dirty="0" smtClean="0">
                <a:solidFill>
                  <a:schemeClr val="bg2"/>
                </a:solidFill>
              </a:rPr>
              <a:t>1</a:t>
            </a:r>
            <a:r>
              <a:rPr lang="en-US" i="1" dirty="0" smtClean="0">
                <a:solidFill>
                  <a:schemeClr val="bg2"/>
                </a:solidFill>
              </a:rPr>
              <a:t>SOLRAD9 </a:t>
            </a:r>
            <a:r>
              <a:rPr lang="en-US" i="1" dirty="0">
                <a:solidFill>
                  <a:schemeClr val="bg2"/>
                </a:solidFill>
              </a:rPr>
              <a:t>(</a:t>
            </a:r>
            <a:r>
              <a:rPr lang="en-US" i="1" dirty="0" err="1">
                <a:solidFill>
                  <a:schemeClr val="bg2"/>
                </a:solidFill>
              </a:rPr>
              <a:t>Dere</a:t>
            </a:r>
            <a:r>
              <a:rPr lang="en-US" i="1" dirty="0">
                <a:solidFill>
                  <a:schemeClr val="bg2"/>
                </a:solidFill>
              </a:rPr>
              <a:t> et al. [1973</a:t>
            </a:r>
            <a:r>
              <a:rPr lang="en-US" i="1" dirty="0" smtClean="0">
                <a:solidFill>
                  <a:schemeClr val="bg2"/>
                </a:solidFill>
              </a:rPr>
              <a:t>]) //  </a:t>
            </a:r>
            <a:r>
              <a:rPr lang="en-US" i="1" baseline="30000" dirty="0" smtClean="0">
                <a:solidFill>
                  <a:schemeClr val="bg2"/>
                </a:solidFill>
              </a:rPr>
              <a:t>2</a:t>
            </a:r>
            <a:r>
              <a:rPr lang="en-US" i="1" dirty="0" smtClean="0">
                <a:solidFill>
                  <a:schemeClr val="bg2"/>
                </a:solidFill>
              </a:rPr>
              <a:t>IMP6 (Kohl et al. [ 1973])  // See </a:t>
            </a:r>
            <a:r>
              <a:rPr lang="en-US" i="1" dirty="0" smtClean="0">
                <a:solidFill>
                  <a:schemeClr val="bg2"/>
                </a:solidFill>
                <a:hlinkClick r:id="rId3"/>
              </a:rPr>
              <a:t>UAG-28</a:t>
            </a:r>
            <a:r>
              <a:rPr lang="en-US" i="1" dirty="0" smtClean="0">
                <a:solidFill>
                  <a:schemeClr val="bg2"/>
                </a:solidFill>
              </a:rPr>
              <a:t> – NGDC[1973] </a:t>
            </a:r>
            <a:endParaRPr lang="en-US" i="1" dirty="0">
              <a:solidFill>
                <a:schemeClr val="bg2"/>
              </a:solidFill>
            </a:endParaRPr>
          </a:p>
        </p:txBody>
      </p:sp>
    </p:spTree>
    <p:extLst>
      <p:ext uri="{BB962C8B-B14F-4D97-AF65-F5344CB8AC3E}">
        <p14:creationId xmlns:p14="http://schemas.microsoft.com/office/powerpoint/2010/main" val="1161312482"/>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10-15 Mar 1989</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6</a:t>
            </a:fld>
            <a:endParaRPr lang="en-US" sz="1200" b="0" i="0" u="none" strike="noStrike" cap="none" baseline="0">
              <a:solidFill>
                <a:schemeClr val="lt1"/>
              </a:solidFill>
              <a:latin typeface="Calibri"/>
              <a:ea typeface="Calibri"/>
              <a:cs typeface="Calibri"/>
              <a:sym typeface="Calibri"/>
              <a:rtl val="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043" y="1440243"/>
            <a:ext cx="6400800" cy="4949872"/>
          </a:xfrm>
          <a:prstGeom prst="rect">
            <a:avLst/>
          </a:prstGeom>
          <a:ln>
            <a:solidFill>
              <a:schemeClr val="accent1"/>
            </a:solidFill>
          </a:ln>
        </p:spPr>
      </p:pic>
      <p:sp>
        <p:nvSpPr>
          <p:cNvPr id="7" name="TextBox 6"/>
          <p:cNvSpPr txBox="1"/>
          <p:nvPr/>
        </p:nvSpPr>
        <p:spPr>
          <a:xfrm>
            <a:off x="152400" y="1600200"/>
            <a:ext cx="644728" cy="954107"/>
          </a:xfrm>
          <a:prstGeom prst="rect">
            <a:avLst/>
          </a:prstGeom>
          <a:noFill/>
        </p:spPr>
        <p:txBody>
          <a:bodyPr wrap="none" rtlCol="0">
            <a:spAutoFit/>
          </a:bodyPr>
          <a:lstStyle/>
          <a:p>
            <a:r>
              <a:rPr lang="en-US" sz="2800" b="1" dirty="0" smtClean="0">
                <a:solidFill>
                  <a:srgbClr val="FF0000"/>
                </a:solidFill>
              </a:rPr>
              <a:t>R5</a:t>
            </a:r>
          </a:p>
          <a:p>
            <a:r>
              <a:rPr lang="en-US" sz="2800" b="1" dirty="0" smtClean="0">
                <a:solidFill>
                  <a:srgbClr val="FF0000"/>
                </a:solidFill>
              </a:rPr>
              <a:t> </a:t>
            </a:r>
            <a:endParaRPr lang="en-US" sz="2800" b="1" dirty="0">
              <a:solidFill>
                <a:srgbClr val="FF0000"/>
              </a:solidFill>
            </a:endParaRPr>
          </a:p>
        </p:txBody>
      </p:sp>
      <p:sp>
        <p:nvSpPr>
          <p:cNvPr id="4" name="Oval 3"/>
          <p:cNvSpPr/>
          <p:nvPr/>
        </p:nvSpPr>
        <p:spPr>
          <a:xfrm>
            <a:off x="2133600" y="1797397"/>
            <a:ext cx="990600" cy="990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850059"/>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10-15 Mar 1989</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7</a:t>
            </a:fld>
            <a:endParaRPr lang="en-US" sz="1200" b="0" i="0" u="none" strike="noStrike" cap="none" baseline="0">
              <a:solidFill>
                <a:schemeClr val="lt1"/>
              </a:solidFill>
              <a:latin typeface="Calibri"/>
              <a:ea typeface="Calibri"/>
              <a:cs typeface="Calibri"/>
              <a:sym typeface="Calibri"/>
              <a:rtl val="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043" y="1440243"/>
            <a:ext cx="6400800" cy="4949872"/>
          </a:xfrm>
          <a:prstGeom prst="rect">
            <a:avLst/>
          </a:prstGeom>
          <a:ln>
            <a:solidFill>
              <a:schemeClr val="accent1"/>
            </a:solidFill>
          </a:ln>
        </p:spPr>
      </p:pic>
      <p:sp>
        <p:nvSpPr>
          <p:cNvPr id="7" name="TextBox 6"/>
          <p:cNvSpPr txBox="1"/>
          <p:nvPr/>
        </p:nvSpPr>
        <p:spPr>
          <a:xfrm>
            <a:off x="152400" y="1600200"/>
            <a:ext cx="723275" cy="954107"/>
          </a:xfrm>
          <a:prstGeom prst="rect">
            <a:avLst/>
          </a:prstGeom>
          <a:noFill/>
        </p:spPr>
        <p:txBody>
          <a:bodyPr wrap="none" rtlCol="0">
            <a:spAutoFit/>
          </a:bodyPr>
          <a:lstStyle/>
          <a:p>
            <a:r>
              <a:rPr lang="en-US" sz="2800" b="1" dirty="0" smtClean="0">
                <a:solidFill>
                  <a:schemeClr val="bg2"/>
                </a:solidFill>
              </a:rPr>
              <a:t>R5</a:t>
            </a:r>
          </a:p>
          <a:p>
            <a:r>
              <a:rPr lang="en-US" sz="2800" b="1" dirty="0" smtClean="0">
                <a:solidFill>
                  <a:srgbClr val="FF0000"/>
                </a:solidFill>
              </a:rPr>
              <a:t>S3</a:t>
            </a:r>
            <a:r>
              <a:rPr lang="en-US" sz="2800" b="1" dirty="0" smtClean="0">
                <a:solidFill>
                  <a:schemeClr val="bg2"/>
                </a:solidFill>
              </a:rPr>
              <a:t> </a:t>
            </a:r>
            <a:endParaRPr lang="en-US" sz="2800" b="1" dirty="0">
              <a:solidFill>
                <a:schemeClr val="bg2"/>
              </a:solidFill>
            </a:endParaRPr>
          </a:p>
        </p:txBody>
      </p:sp>
      <p:sp>
        <p:nvSpPr>
          <p:cNvPr id="8" name="Oval 7"/>
          <p:cNvSpPr/>
          <p:nvPr/>
        </p:nvSpPr>
        <p:spPr>
          <a:xfrm>
            <a:off x="4419600" y="2787997"/>
            <a:ext cx="990600" cy="990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33600" y="1797397"/>
            <a:ext cx="990600" cy="990600"/>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57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10-15 Mar 1989</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8</a:t>
            </a:fld>
            <a:endParaRPr lang="en-US" sz="1200" b="0" i="0" u="none" strike="noStrike" cap="none" baseline="0">
              <a:solidFill>
                <a:schemeClr val="lt1"/>
              </a:solidFill>
              <a:latin typeface="Calibri"/>
              <a:ea typeface="Calibri"/>
              <a:cs typeface="Calibri"/>
              <a:sym typeface="Calibri"/>
              <a:rtl val="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043" y="1440243"/>
            <a:ext cx="6400800" cy="4949872"/>
          </a:xfrm>
          <a:prstGeom prst="rect">
            <a:avLst/>
          </a:prstGeom>
          <a:ln>
            <a:solidFill>
              <a:schemeClr val="accent1"/>
            </a:solidFill>
          </a:ln>
        </p:spPr>
      </p:pic>
      <p:sp>
        <p:nvSpPr>
          <p:cNvPr id="7" name="TextBox 6"/>
          <p:cNvSpPr txBox="1"/>
          <p:nvPr/>
        </p:nvSpPr>
        <p:spPr>
          <a:xfrm>
            <a:off x="152400" y="1600200"/>
            <a:ext cx="763351" cy="1384995"/>
          </a:xfrm>
          <a:prstGeom prst="rect">
            <a:avLst/>
          </a:prstGeom>
          <a:noFill/>
        </p:spPr>
        <p:txBody>
          <a:bodyPr wrap="none" rtlCol="0">
            <a:spAutoFit/>
          </a:bodyPr>
          <a:lstStyle/>
          <a:p>
            <a:r>
              <a:rPr lang="en-US" sz="2800" b="1" dirty="0" smtClean="0">
                <a:solidFill>
                  <a:schemeClr val="bg2"/>
                </a:solidFill>
              </a:rPr>
              <a:t>R5</a:t>
            </a:r>
          </a:p>
          <a:p>
            <a:r>
              <a:rPr lang="en-US" sz="2800" b="1" dirty="0" smtClean="0">
                <a:solidFill>
                  <a:schemeClr val="bg2"/>
                </a:solidFill>
              </a:rPr>
              <a:t>S3</a:t>
            </a:r>
          </a:p>
          <a:p>
            <a:r>
              <a:rPr lang="en-US" sz="2800" b="1" dirty="0" smtClean="0">
                <a:solidFill>
                  <a:srgbClr val="FF0000"/>
                </a:solidFill>
              </a:rPr>
              <a:t>G5</a:t>
            </a:r>
            <a:r>
              <a:rPr lang="en-US" sz="2800" b="1" dirty="0" smtClean="0">
                <a:solidFill>
                  <a:schemeClr val="bg2"/>
                </a:solidFill>
              </a:rPr>
              <a:t> </a:t>
            </a:r>
            <a:endParaRPr lang="en-US" sz="2800" b="1" dirty="0">
              <a:solidFill>
                <a:schemeClr val="bg2"/>
              </a:solidFill>
            </a:endParaRPr>
          </a:p>
        </p:txBody>
      </p:sp>
      <p:sp>
        <p:nvSpPr>
          <p:cNvPr id="6" name="Oval 5"/>
          <p:cNvSpPr/>
          <p:nvPr/>
        </p:nvSpPr>
        <p:spPr>
          <a:xfrm>
            <a:off x="4953000" y="4876800"/>
            <a:ext cx="990600" cy="990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133600" y="1797397"/>
            <a:ext cx="990600" cy="990600"/>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19600" y="2787997"/>
            <a:ext cx="990600" cy="990600"/>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57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10-15 Mar 1989</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smtClean="0">
                <a:solidFill>
                  <a:schemeClr val="lt1"/>
                </a:solidFill>
                <a:latin typeface="Calibri"/>
                <a:ea typeface="Calibri"/>
                <a:cs typeface="Calibri"/>
                <a:sym typeface="Calibri"/>
                <a:rtl val="0"/>
              </a:rPr>
              <a:t>9</a:t>
            </a:fld>
            <a:endParaRPr lang="en-US" sz="1200" b="0" i="0" u="none" strike="noStrike" cap="none" baseline="0">
              <a:solidFill>
                <a:schemeClr val="lt1"/>
              </a:solidFill>
              <a:latin typeface="Calibri"/>
              <a:ea typeface="Calibri"/>
              <a:cs typeface="Calibri"/>
              <a:sym typeface="Calibri"/>
              <a:rtl val="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043" y="1440243"/>
            <a:ext cx="6400800" cy="4949872"/>
          </a:xfrm>
          <a:prstGeom prst="rect">
            <a:avLst/>
          </a:prstGeom>
          <a:ln>
            <a:solidFill>
              <a:schemeClr val="accent1"/>
            </a:solidFill>
          </a:ln>
        </p:spPr>
      </p:pic>
      <p:sp>
        <p:nvSpPr>
          <p:cNvPr id="7" name="TextBox 6"/>
          <p:cNvSpPr txBox="1"/>
          <p:nvPr/>
        </p:nvSpPr>
        <p:spPr>
          <a:xfrm>
            <a:off x="152400" y="1600200"/>
            <a:ext cx="763351" cy="1384995"/>
          </a:xfrm>
          <a:prstGeom prst="rect">
            <a:avLst/>
          </a:prstGeom>
          <a:noFill/>
        </p:spPr>
        <p:txBody>
          <a:bodyPr wrap="none" rtlCol="0">
            <a:spAutoFit/>
          </a:bodyPr>
          <a:lstStyle/>
          <a:p>
            <a:r>
              <a:rPr lang="en-US" sz="2800" b="1" dirty="0" smtClean="0">
                <a:solidFill>
                  <a:schemeClr val="bg2"/>
                </a:solidFill>
              </a:rPr>
              <a:t>R5</a:t>
            </a:r>
          </a:p>
          <a:p>
            <a:r>
              <a:rPr lang="en-US" sz="2800" b="1" dirty="0" smtClean="0">
                <a:solidFill>
                  <a:schemeClr val="bg2"/>
                </a:solidFill>
              </a:rPr>
              <a:t>S3</a:t>
            </a:r>
          </a:p>
          <a:p>
            <a:r>
              <a:rPr lang="en-US" sz="2800" b="1" dirty="0" smtClean="0">
                <a:solidFill>
                  <a:schemeClr val="bg2"/>
                </a:solidFill>
              </a:rPr>
              <a:t>G5 </a:t>
            </a:r>
            <a:endParaRPr lang="en-US" sz="2800" b="1" dirty="0">
              <a:solidFill>
                <a:schemeClr val="bg2"/>
              </a:solidFill>
            </a:endParaRPr>
          </a:p>
        </p:txBody>
      </p:sp>
      <p:sp>
        <p:nvSpPr>
          <p:cNvPr id="6" name="Oval 5"/>
          <p:cNvSpPr/>
          <p:nvPr/>
        </p:nvSpPr>
        <p:spPr>
          <a:xfrm>
            <a:off x="4953000" y="4876800"/>
            <a:ext cx="990600" cy="990600"/>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Oval 7"/>
          <p:cNvSpPr/>
          <p:nvPr/>
        </p:nvSpPr>
        <p:spPr>
          <a:xfrm>
            <a:off x="2133600" y="1797397"/>
            <a:ext cx="990600" cy="990600"/>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19600" y="2787997"/>
            <a:ext cx="990600" cy="990600"/>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062086" y="4222803"/>
            <a:ext cx="981359" cy="523220"/>
          </a:xfrm>
          <a:prstGeom prst="rect">
            <a:avLst/>
          </a:prstGeom>
          <a:noFill/>
        </p:spPr>
        <p:txBody>
          <a:bodyPr wrap="none" rtlCol="0">
            <a:spAutoFit/>
          </a:bodyPr>
          <a:lstStyle/>
          <a:p>
            <a:r>
              <a:rPr lang="en-US" b="1" dirty="0" err="1" smtClean="0">
                <a:solidFill>
                  <a:srgbClr val="FF0000"/>
                </a:solidFill>
              </a:rPr>
              <a:t>Forbush</a:t>
            </a:r>
            <a:endParaRPr lang="en-US" b="1" dirty="0">
              <a:solidFill>
                <a:srgbClr val="FF0000"/>
              </a:solidFill>
            </a:endParaRPr>
          </a:p>
          <a:p>
            <a:r>
              <a:rPr lang="en-US" b="1" dirty="0" smtClean="0">
                <a:solidFill>
                  <a:srgbClr val="FF0000"/>
                </a:solidFill>
              </a:rPr>
              <a:t>Decrease</a:t>
            </a:r>
            <a:endParaRPr lang="en-US" b="1" dirty="0">
              <a:solidFill>
                <a:srgbClr val="FF0000"/>
              </a:solidFill>
            </a:endParaRPr>
          </a:p>
        </p:txBody>
      </p:sp>
      <p:sp>
        <p:nvSpPr>
          <p:cNvPr id="10" name="Right Arrow 9"/>
          <p:cNvSpPr/>
          <p:nvPr/>
        </p:nvSpPr>
        <p:spPr>
          <a:xfrm flipH="1">
            <a:off x="7604886" y="4255813"/>
            <a:ext cx="4572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610100" y="3886200"/>
            <a:ext cx="990600" cy="990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flipV="1">
            <a:off x="5486400" y="5957889"/>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76896" y="6087100"/>
            <a:ext cx="628698" cy="276999"/>
          </a:xfrm>
          <a:prstGeom prst="rect">
            <a:avLst/>
          </a:prstGeom>
          <a:noFill/>
        </p:spPr>
        <p:txBody>
          <a:bodyPr wrap="none" rtlCol="0">
            <a:spAutoFit/>
          </a:bodyPr>
          <a:lstStyle/>
          <a:p>
            <a:r>
              <a:rPr lang="en-US" sz="1200" b="1" dirty="0" smtClean="0">
                <a:solidFill>
                  <a:schemeClr val="bg2"/>
                </a:solidFill>
              </a:rPr>
              <a:t>DMSP</a:t>
            </a:r>
            <a:endParaRPr lang="en-US" sz="1200" b="1" dirty="0">
              <a:solidFill>
                <a:schemeClr val="bg2"/>
              </a:solidFill>
            </a:endParaRPr>
          </a:p>
        </p:txBody>
      </p:sp>
    </p:spTree>
    <p:extLst>
      <p:ext uri="{BB962C8B-B14F-4D97-AF65-F5344CB8AC3E}">
        <p14:creationId xmlns:p14="http://schemas.microsoft.com/office/powerpoint/2010/main" val="219426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9_NCDCv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4146</TotalTime>
  <Words>814</Words>
  <Application>Microsoft Office PowerPoint</Application>
  <PresentationFormat>On-screen Show (4:3)</PresentationFormat>
  <Paragraphs>254</Paragraphs>
  <Slides>17</Slides>
  <Notes>4</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Trebuchet MS</vt:lpstr>
      <vt:lpstr>Noto Symbol</vt:lpstr>
      <vt:lpstr>Calibri</vt:lpstr>
      <vt:lpstr>Symbol</vt:lpstr>
      <vt:lpstr>Wingdings</vt:lpstr>
      <vt:lpstr>9_NCDCv3</vt:lpstr>
      <vt:lpstr>  NOAA Environmental Satellite Measurements of Extreme Space Weather Events  </vt:lpstr>
      <vt:lpstr>SM32A-01 – Abstract</vt:lpstr>
      <vt:lpstr>GOES Overview (1983 – 2014)</vt:lpstr>
      <vt:lpstr>NOAA Extreme Space Wx</vt:lpstr>
      <vt:lpstr>Extreme Events</vt:lpstr>
      <vt:lpstr>10-15 Mar 1989</vt:lpstr>
      <vt:lpstr>10-15 Mar 1989</vt:lpstr>
      <vt:lpstr>10-15 Mar 1989</vt:lpstr>
      <vt:lpstr>10-15 Mar 1989</vt:lpstr>
      <vt:lpstr>10-15 Mar 1989</vt:lpstr>
      <vt:lpstr>14-16 Jul 2000</vt:lpstr>
      <vt:lpstr>14-16 Jul 2000</vt:lpstr>
      <vt:lpstr>10-Oct – 06 Nov 2003</vt:lpstr>
      <vt:lpstr>10-Oct – 06 Nov 2003</vt:lpstr>
      <vt:lpstr>10-Oct – 06 Nov 2003</vt:lpstr>
      <vt:lpstr>March 15-22, 2015</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Name Program Overview</dc:title>
  <dc:creator>William Denig</dc:creator>
  <cp:lastModifiedBy>William Denig</cp:lastModifiedBy>
  <cp:revision>175</cp:revision>
  <cp:lastPrinted>2015-12-07T00:39:07Z</cp:lastPrinted>
  <dcterms:modified xsi:type="dcterms:W3CDTF">2015-12-16T00:06:17Z</dcterms:modified>
</cp:coreProperties>
</file>