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92" r:id="rId2"/>
  </p:sldMasterIdLst>
  <p:notesMasterIdLst>
    <p:notesMasterId r:id="rId19"/>
  </p:notesMasterIdLst>
  <p:handoutMasterIdLst>
    <p:handoutMasterId r:id="rId20"/>
  </p:handoutMasterIdLst>
  <p:sldIdLst>
    <p:sldId id="614" r:id="rId3"/>
    <p:sldId id="1147" r:id="rId4"/>
    <p:sldId id="1176" r:id="rId5"/>
    <p:sldId id="1179" r:id="rId6"/>
    <p:sldId id="1177" r:id="rId7"/>
    <p:sldId id="1180" r:id="rId8"/>
    <p:sldId id="1181" r:id="rId9"/>
    <p:sldId id="1182" r:id="rId10"/>
    <p:sldId id="1183" r:id="rId11"/>
    <p:sldId id="1187" r:id="rId12"/>
    <p:sldId id="1186" r:id="rId13"/>
    <p:sldId id="1185" r:id="rId14"/>
    <p:sldId id="1190" r:id="rId15"/>
    <p:sldId id="1191" r:id="rId16"/>
    <p:sldId id="1192" r:id="rId17"/>
    <p:sldId id="1169" r:id="rId18"/>
  </p:sldIdLst>
  <p:sldSz cx="9144000" cy="6858000" type="screen4x3"/>
  <p:notesSz cx="7010400" cy="9236075"/>
  <p:defaultTextStyle>
    <a:defPPr>
      <a:defRPr lang="en-US"/>
    </a:defPPr>
    <a:lvl1pPr algn="l" rtl="0" fontAlgn="base">
      <a:spcBef>
        <a:spcPct val="0"/>
      </a:spcBef>
      <a:spcAft>
        <a:spcPct val="0"/>
      </a:spcAft>
      <a:defRPr sz="1600" b="1" kern="1200">
        <a:solidFill>
          <a:schemeClr val="tx1"/>
        </a:solidFill>
        <a:latin typeface="Arial" pitchFamily="34" charset="0"/>
        <a:ea typeface="+mn-ea"/>
        <a:cs typeface="+mn-cs"/>
      </a:defRPr>
    </a:lvl1pPr>
    <a:lvl2pPr marL="457200" algn="l" rtl="0" fontAlgn="base">
      <a:spcBef>
        <a:spcPct val="0"/>
      </a:spcBef>
      <a:spcAft>
        <a:spcPct val="0"/>
      </a:spcAft>
      <a:defRPr sz="1600" b="1" kern="1200">
        <a:solidFill>
          <a:schemeClr val="tx1"/>
        </a:solidFill>
        <a:latin typeface="Arial" pitchFamily="34" charset="0"/>
        <a:ea typeface="+mn-ea"/>
        <a:cs typeface="+mn-cs"/>
      </a:defRPr>
    </a:lvl2pPr>
    <a:lvl3pPr marL="914400" algn="l" rtl="0" fontAlgn="base">
      <a:spcBef>
        <a:spcPct val="0"/>
      </a:spcBef>
      <a:spcAft>
        <a:spcPct val="0"/>
      </a:spcAft>
      <a:defRPr sz="1600" b="1" kern="1200">
        <a:solidFill>
          <a:schemeClr val="tx1"/>
        </a:solidFill>
        <a:latin typeface="Arial" pitchFamily="34" charset="0"/>
        <a:ea typeface="+mn-ea"/>
        <a:cs typeface="+mn-cs"/>
      </a:defRPr>
    </a:lvl3pPr>
    <a:lvl4pPr marL="1371600" algn="l" rtl="0" fontAlgn="base">
      <a:spcBef>
        <a:spcPct val="0"/>
      </a:spcBef>
      <a:spcAft>
        <a:spcPct val="0"/>
      </a:spcAft>
      <a:defRPr sz="1600" b="1" kern="1200">
        <a:solidFill>
          <a:schemeClr val="tx1"/>
        </a:solidFill>
        <a:latin typeface="Arial" pitchFamily="34" charset="0"/>
        <a:ea typeface="+mn-ea"/>
        <a:cs typeface="+mn-cs"/>
      </a:defRPr>
    </a:lvl4pPr>
    <a:lvl5pPr marL="1828800" algn="l" rtl="0" fontAlgn="base">
      <a:spcBef>
        <a:spcPct val="0"/>
      </a:spcBef>
      <a:spcAft>
        <a:spcPct val="0"/>
      </a:spcAft>
      <a:defRPr sz="1600" b="1" kern="1200">
        <a:solidFill>
          <a:schemeClr val="tx1"/>
        </a:solidFill>
        <a:latin typeface="Arial" pitchFamily="34" charset="0"/>
        <a:ea typeface="+mn-ea"/>
        <a:cs typeface="+mn-cs"/>
      </a:defRPr>
    </a:lvl5pPr>
    <a:lvl6pPr marL="2286000" algn="l" defTabSz="914400" rtl="0" eaLnBrk="1" latinLnBrk="0" hangingPunct="1">
      <a:defRPr sz="1600" b="1" kern="1200">
        <a:solidFill>
          <a:schemeClr val="tx1"/>
        </a:solidFill>
        <a:latin typeface="Arial" pitchFamily="34" charset="0"/>
        <a:ea typeface="+mn-ea"/>
        <a:cs typeface="+mn-cs"/>
      </a:defRPr>
    </a:lvl6pPr>
    <a:lvl7pPr marL="2743200" algn="l" defTabSz="914400" rtl="0" eaLnBrk="1" latinLnBrk="0" hangingPunct="1">
      <a:defRPr sz="1600" b="1" kern="1200">
        <a:solidFill>
          <a:schemeClr val="tx1"/>
        </a:solidFill>
        <a:latin typeface="Arial" pitchFamily="34" charset="0"/>
        <a:ea typeface="+mn-ea"/>
        <a:cs typeface="+mn-cs"/>
      </a:defRPr>
    </a:lvl7pPr>
    <a:lvl8pPr marL="3200400" algn="l" defTabSz="914400" rtl="0" eaLnBrk="1" latinLnBrk="0" hangingPunct="1">
      <a:defRPr sz="1600" b="1" kern="1200">
        <a:solidFill>
          <a:schemeClr val="tx1"/>
        </a:solidFill>
        <a:latin typeface="Arial" pitchFamily="34" charset="0"/>
        <a:ea typeface="+mn-ea"/>
        <a:cs typeface="+mn-cs"/>
      </a:defRPr>
    </a:lvl8pPr>
    <a:lvl9pPr marL="3657600" algn="l" defTabSz="914400" rtl="0" eaLnBrk="1" latinLnBrk="0" hangingPunct="1">
      <a:defRPr sz="16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4A7D"/>
    <a:srgbClr val="000099"/>
    <a:srgbClr val="003399"/>
    <a:srgbClr val="990000"/>
    <a:srgbClr val="006600"/>
    <a:srgbClr val="0000FF"/>
    <a:srgbClr val="1BE533"/>
    <a:srgbClr val="FFFF00"/>
    <a:srgbClr val="00CC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42" autoAdjust="0"/>
    <p:restoredTop sz="85301" autoAdjust="0"/>
  </p:normalViewPr>
  <p:slideViewPr>
    <p:cSldViewPr snapToGrid="0">
      <p:cViewPr varScale="1">
        <p:scale>
          <a:sx n="109" d="100"/>
          <a:sy n="109" d="100"/>
        </p:scale>
        <p:origin x="-1596" y="-84"/>
      </p:cViewPr>
      <p:guideLst>
        <p:guide orient="horz" pos="1259"/>
        <p:guide pos="2016"/>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1" y="1"/>
            <a:ext cx="3035300" cy="457200"/>
          </a:xfrm>
          <a:prstGeom prst="rect">
            <a:avLst/>
          </a:prstGeom>
          <a:noFill/>
          <a:ln w="9525">
            <a:noFill/>
            <a:miter lim="800000"/>
            <a:headEnd/>
            <a:tailEnd/>
          </a:ln>
          <a:effectLst/>
        </p:spPr>
        <p:txBody>
          <a:bodyPr vert="horz" wrap="square" lIns="91946" tIns="45978" rIns="91946" bIns="45978" numCol="1" anchor="t" anchorCtr="0" compatLnSpc="1">
            <a:prstTxWarp prst="textNoShape">
              <a:avLst/>
            </a:prstTxWarp>
          </a:bodyPr>
          <a:lstStyle>
            <a:lvl1pPr algn="l" defTabSz="921688" eaLnBrk="0" hangingPunct="0">
              <a:spcBef>
                <a:spcPct val="0"/>
              </a:spcBef>
              <a:defRPr sz="1200">
                <a:latin typeface="Arial" charset="0"/>
              </a:defRPr>
            </a:lvl1pPr>
          </a:lstStyle>
          <a:p>
            <a:pPr>
              <a:defRPr/>
            </a:pPr>
            <a:endParaRPr lang="en-US"/>
          </a:p>
        </p:txBody>
      </p:sp>
      <p:sp>
        <p:nvSpPr>
          <p:cNvPr id="230403" name="Rectangle 3"/>
          <p:cNvSpPr>
            <a:spLocks noGrp="1" noChangeArrowheads="1"/>
          </p:cNvSpPr>
          <p:nvPr>
            <p:ph type="dt" sz="quarter" idx="1"/>
          </p:nvPr>
        </p:nvSpPr>
        <p:spPr bwMode="auto">
          <a:xfrm>
            <a:off x="3975104" y="1"/>
            <a:ext cx="3035300" cy="457200"/>
          </a:xfrm>
          <a:prstGeom prst="rect">
            <a:avLst/>
          </a:prstGeom>
          <a:noFill/>
          <a:ln w="9525">
            <a:noFill/>
            <a:miter lim="800000"/>
            <a:headEnd/>
            <a:tailEnd/>
          </a:ln>
          <a:effectLst/>
        </p:spPr>
        <p:txBody>
          <a:bodyPr vert="horz" wrap="square" lIns="91946" tIns="45978" rIns="91946" bIns="45978" numCol="1" anchor="t" anchorCtr="0" compatLnSpc="1">
            <a:prstTxWarp prst="textNoShape">
              <a:avLst/>
            </a:prstTxWarp>
          </a:bodyPr>
          <a:lstStyle>
            <a:lvl1pPr algn="r" defTabSz="921688" eaLnBrk="0" hangingPunct="0">
              <a:spcBef>
                <a:spcPct val="0"/>
              </a:spcBef>
              <a:defRPr sz="1200">
                <a:latin typeface="Arial" charset="0"/>
              </a:defRPr>
            </a:lvl1pPr>
          </a:lstStyle>
          <a:p>
            <a:pPr>
              <a:defRPr/>
            </a:pPr>
            <a:endParaRPr lang="en-US"/>
          </a:p>
        </p:txBody>
      </p:sp>
      <p:sp>
        <p:nvSpPr>
          <p:cNvPr id="230404" name="Rectangle 4"/>
          <p:cNvSpPr>
            <a:spLocks noGrp="1" noChangeArrowheads="1"/>
          </p:cNvSpPr>
          <p:nvPr>
            <p:ph type="ftr" sz="quarter" idx="2"/>
          </p:nvPr>
        </p:nvSpPr>
        <p:spPr bwMode="auto">
          <a:xfrm>
            <a:off x="1" y="8799513"/>
            <a:ext cx="3035300" cy="457200"/>
          </a:xfrm>
          <a:prstGeom prst="rect">
            <a:avLst/>
          </a:prstGeom>
          <a:noFill/>
          <a:ln w="9525">
            <a:noFill/>
            <a:miter lim="800000"/>
            <a:headEnd/>
            <a:tailEnd/>
          </a:ln>
          <a:effectLst/>
        </p:spPr>
        <p:txBody>
          <a:bodyPr vert="horz" wrap="square" lIns="91946" tIns="45978" rIns="91946" bIns="45978" numCol="1" anchor="b" anchorCtr="0" compatLnSpc="1">
            <a:prstTxWarp prst="textNoShape">
              <a:avLst/>
            </a:prstTxWarp>
          </a:bodyPr>
          <a:lstStyle>
            <a:lvl1pPr algn="l" defTabSz="921688" eaLnBrk="0" hangingPunct="0">
              <a:spcBef>
                <a:spcPct val="0"/>
              </a:spcBef>
              <a:defRPr sz="1200">
                <a:latin typeface="Arial" charset="0"/>
              </a:defRPr>
            </a:lvl1pPr>
          </a:lstStyle>
          <a:p>
            <a:pPr>
              <a:defRPr/>
            </a:pPr>
            <a:endParaRPr lang="en-US"/>
          </a:p>
        </p:txBody>
      </p:sp>
      <p:sp>
        <p:nvSpPr>
          <p:cNvPr id="230405" name="Rectangle 5"/>
          <p:cNvSpPr>
            <a:spLocks noGrp="1" noChangeArrowheads="1"/>
          </p:cNvSpPr>
          <p:nvPr>
            <p:ph type="sldNum" sz="quarter" idx="3"/>
          </p:nvPr>
        </p:nvSpPr>
        <p:spPr bwMode="auto">
          <a:xfrm>
            <a:off x="3975104" y="8799513"/>
            <a:ext cx="3035300" cy="457200"/>
          </a:xfrm>
          <a:prstGeom prst="rect">
            <a:avLst/>
          </a:prstGeom>
          <a:noFill/>
          <a:ln w="9525">
            <a:noFill/>
            <a:miter lim="800000"/>
            <a:headEnd/>
            <a:tailEnd/>
          </a:ln>
          <a:effectLst/>
        </p:spPr>
        <p:txBody>
          <a:bodyPr vert="horz" wrap="square" lIns="91946" tIns="45978" rIns="91946" bIns="45978" numCol="1" anchor="b" anchorCtr="0" compatLnSpc="1">
            <a:prstTxWarp prst="textNoShape">
              <a:avLst/>
            </a:prstTxWarp>
          </a:bodyPr>
          <a:lstStyle>
            <a:lvl1pPr algn="r" defTabSz="921688" eaLnBrk="0" hangingPunct="0">
              <a:spcBef>
                <a:spcPct val="0"/>
              </a:spcBef>
              <a:defRPr sz="1200">
                <a:latin typeface="Arial" charset="0"/>
              </a:defRPr>
            </a:lvl1pPr>
          </a:lstStyle>
          <a:p>
            <a:pPr>
              <a:defRPr/>
            </a:pPr>
            <a:fld id="{8AE85D19-3A67-4971-8F15-249CBB50CFFF}" type="slidenum">
              <a:rPr lang="en-US"/>
              <a:pPr>
                <a:defRPr/>
              </a:pPr>
              <a:t>‹#›</a:t>
            </a:fld>
            <a:endParaRPr lang="en-US"/>
          </a:p>
        </p:txBody>
      </p:sp>
    </p:spTree>
    <p:extLst>
      <p:ext uri="{BB962C8B-B14F-4D97-AF65-F5344CB8AC3E}">
        <p14:creationId xmlns:p14="http://schemas.microsoft.com/office/powerpoint/2010/main" val="3697219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2"/>
            <a:ext cx="3035300" cy="461964"/>
          </a:xfrm>
          <a:prstGeom prst="rect">
            <a:avLst/>
          </a:prstGeom>
          <a:noFill/>
          <a:ln w="9525">
            <a:noFill/>
            <a:miter lim="800000"/>
            <a:headEnd/>
            <a:tailEnd/>
          </a:ln>
          <a:effectLst/>
        </p:spPr>
        <p:txBody>
          <a:bodyPr vert="horz" wrap="square" lIns="91946" tIns="45978" rIns="91946" bIns="45978" numCol="1" anchor="t" anchorCtr="0" compatLnSpc="1">
            <a:prstTxWarp prst="textNoShape">
              <a:avLst/>
            </a:prstTxWarp>
          </a:bodyPr>
          <a:lstStyle>
            <a:lvl1pPr algn="l" defTabSz="921688" eaLnBrk="0" hangingPunct="0">
              <a:spcBef>
                <a:spcPct val="0"/>
              </a:spcBef>
              <a:defRPr sz="12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975104" y="2"/>
            <a:ext cx="3035300" cy="461964"/>
          </a:xfrm>
          <a:prstGeom prst="rect">
            <a:avLst/>
          </a:prstGeom>
          <a:noFill/>
          <a:ln w="9525">
            <a:noFill/>
            <a:miter lim="800000"/>
            <a:headEnd/>
            <a:tailEnd/>
          </a:ln>
          <a:effectLst/>
        </p:spPr>
        <p:txBody>
          <a:bodyPr vert="horz" wrap="square" lIns="91946" tIns="45978" rIns="91946" bIns="45978" numCol="1" anchor="t" anchorCtr="0" compatLnSpc="1">
            <a:prstTxWarp prst="textNoShape">
              <a:avLst/>
            </a:prstTxWarp>
          </a:bodyPr>
          <a:lstStyle>
            <a:lvl1pPr algn="r" defTabSz="921688" eaLnBrk="0" hangingPunct="0">
              <a:spcBef>
                <a:spcPct val="0"/>
              </a:spcBef>
              <a:defRPr sz="1200">
                <a:latin typeface="Arial"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96975" y="692150"/>
            <a:ext cx="4619625" cy="3465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33451" y="4387853"/>
            <a:ext cx="5143500" cy="4154487"/>
          </a:xfrm>
          <a:prstGeom prst="rect">
            <a:avLst/>
          </a:prstGeom>
          <a:noFill/>
          <a:ln w="9525">
            <a:noFill/>
            <a:miter lim="800000"/>
            <a:headEnd/>
            <a:tailEnd/>
          </a:ln>
          <a:effectLst/>
        </p:spPr>
        <p:txBody>
          <a:bodyPr vert="horz" wrap="square" lIns="91946" tIns="45978" rIns="91946" bIns="459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1" y="8774115"/>
            <a:ext cx="3035300" cy="461963"/>
          </a:xfrm>
          <a:prstGeom prst="rect">
            <a:avLst/>
          </a:prstGeom>
          <a:noFill/>
          <a:ln w="9525">
            <a:noFill/>
            <a:miter lim="800000"/>
            <a:headEnd/>
            <a:tailEnd/>
          </a:ln>
          <a:effectLst/>
        </p:spPr>
        <p:txBody>
          <a:bodyPr vert="horz" wrap="square" lIns="91946" tIns="45978" rIns="91946" bIns="45978" numCol="1" anchor="b" anchorCtr="0" compatLnSpc="1">
            <a:prstTxWarp prst="textNoShape">
              <a:avLst/>
            </a:prstTxWarp>
          </a:bodyPr>
          <a:lstStyle>
            <a:lvl1pPr algn="l" defTabSz="921688" eaLnBrk="0" hangingPunct="0">
              <a:spcBef>
                <a:spcPct val="0"/>
              </a:spcBef>
              <a:defRPr sz="1200">
                <a:latin typeface="Arial" charset="0"/>
              </a:defRPr>
            </a:lvl1pPr>
          </a:lstStyle>
          <a:p>
            <a:pPr>
              <a:defRPr/>
            </a:pPr>
            <a:endParaRPr lang="en-US"/>
          </a:p>
        </p:txBody>
      </p:sp>
      <p:sp>
        <p:nvSpPr>
          <p:cNvPr id="14343" name="Rectangle 7"/>
          <p:cNvSpPr>
            <a:spLocks noGrp="1" noChangeArrowheads="1"/>
          </p:cNvSpPr>
          <p:nvPr>
            <p:ph type="sldNum" sz="quarter" idx="5"/>
          </p:nvPr>
        </p:nvSpPr>
        <p:spPr bwMode="auto">
          <a:xfrm>
            <a:off x="3975104" y="8774115"/>
            <a:ext cx="3035300" cy="461963"/>
          </a:xfrm>
          <a:prstGeom prst="rect">
            <a:avLst/>
          </a:prstGeom>
          <a:noFill/>
          <a:ln w="9525">
            <a:noFill/>
            <a:miter lim="800000"/>
            <a:headEnd/>
            <a:tailEnd/>
          </a:ln>
          <a:effectLst/>
        </p:spPr>
        <p:txBody>
          <a:bodyPr vert="horz" wrap="square" lIns="91946" tIns="45978" rIns="91946" bIns="45978" numCol="1" anchor="b" anchorCtr="0" compatLnSpc="1">
            <a:prstTxWarp prst="textNoShape">
              <a:avLst/>
            </a:prstTxWarp>
          </a:bodyPr>
          <a:lstStyle>
            <a:lvl1pPr algn="r" defTabSz="921688" eaLnBrk="0" hangingPunct="0">
              <a:spcBef>
                <a:spcPct val="0"/>
              </a:spcBef>
              <a:defRPr sz="1200">
                <a:latin typeface="Arial" charset="0"/>
              </a:defRPr>
            </a:lvl1pPr>
          </a:lstStyle>
          <a:p>
            <a:pPr>
              <a:defRPr/>
            </a:pPr>
            <a:fld id="{D24CFEFB-5EF3-4B35-8D39-88322FF95B77}" type="slidenum">
              <a:rPr lang="en-US"/>
              <a:pPr>
                <a:defRPr/>
              </a:pPr>
              <a:t>‹#›</a:t>
            </a:fld>
            <a:endParaRPr lang="en-US"/>
          </a:p>
        </p:txBody>
      </p:sp>
    </p:spTree>
    <p:extLst>
      <p:ext uri="{BB962C8B-B14F-4D97-AF65-F5344CB8AC3E}">
        <p14:creationId xmlns:p14="http://schemas.microsoft.com/office/powerpoint/2010/main" val="731405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606" eaLnBrk="0" hangingPunct="0">
              <a:defRPr sz="1600" b="1">
                <a:solidFill>
                  <a:schemeClr val="tx1"/>
                </a:solidFill>
                <a:latin typeface="Arial" pitchFamily="34" charset="0"/>
              </a:defRPr>
            </a:lvl1pPr>
            <a:lvl2pPr marL="738673" indent="-284105" defTabSz="918606" eaLnBrk="0" hangingPunct="0">
              <a:defRPr sz="1600" b="1">
                <a:solidFill>
                  <a:schemeClr val="tx1"/>
                </a:solidFill>
                <a:latin typeface="Arial" pitchFamily="34" charset="0"/>
              </a:defRPr>
            </a:lvl2pPr>
            <a:lvl3pPr marL="1136421" indent="-227284" defTabSz="918606" eaLnBrk="0" hangingPunct="0">
              <a:defRPr sz="1600" b="1">
                <a:solidFill>
                  <a:schemeClr val="tx1"/>
                </a:solidFill>
                <a:latin typeface="Arial" pitchFamily="34" charset="0"/>
              </a:defRPr>
            </a:lvl3pPr>
            <a:lvl4pPr marL="1590988" indent="-227284" defTabSz="918606" eaLnBrk="0" hangingPunct="0">
              <a:defRPr sz="1600" b="1">
                <a:solidFill>
                  <a:schemeClr val="tx1"/>
                </a:solidFill>
                <a:latin typeface="Arial" pitchFamily="34" charset="0"/>
              </a:defRPr>
            </a:lvl4pPr>
            <a:lvl5pPr marL="2045556" indent="-227284" defTabSz="918606" eaLnBrk="0" hangingPunct="0">
              <a:defRPr sz="1600" b="1">
                <a:solidFill>
                  <a:schemeClr val="tx1"/>
                </a:solidFill>
                <a:latin typeface="Arial" pitchFamily="34" charset="0"/>
              </a:defRPr>
            </a:lvl5pPr>
            <a:lvl6pPr marL="2500124" indent="-227284" defTabSz="918606" eaLnBrk="0" fontAlgn="base" hangingPunct="0">
              <a:spcBef>
                <a:spcPct val="0"/>
              </a:spcBef>
              <a:spcAft>
                <a:spcPct val="0"/>
              </a:spcAft>
              <a:defRPr sz="1600" b="1">
                <a:solidFill>
                  <a:schemeClr val="tx1"/>
                </a:solidFill>
                <a:latin typeface="Arial" pitchFamily="34" charset="0"/>
              </a:defRPr>
            </a:lvl6pPr>
            <a:lvl7pPr marL="2954692" indent="-227284" defTabSz="918606" eaLnBrk="0" fontAlgn="base" hangingPunct="0">
              <a:spcBef>
                <a:spcPct val="0"/>
              </a:spcBef>
              <a:spcAft>
                <a:spcPct val="0"/>
              </a:spcAft>
              <a:defRPr sz="1600" b="1">
                <a:solidFill>
                  <a:schemeClr val="tx1"/>
                </a:solidFill>
                <a:latin typeface="Arial" pitchFamily="34" charset="0"/>
              </a:defRPr>
            </a:lvl7pPr>
            <a:lvl8pPr marL="3409261" indent="-227284" defTabSz="918606" eaLnBrk="0" fontAlgn="base" hangingPunct="0">
              <a:spcBef>
                <a:spcPct val="0"/>
              </a:spcBef>
              <a:spcAft>
                <a:spcPct val="0"/>
              </a:spcAft>
              <a:defRPr sz="1600" b="1">
                <a:solidFill>
                  <a:schemeClr val="tx1"/>
                </a:solidFill>
                <a:latin typeface="Arial" pitchFamily="34" charset="0"/>
              </a:defRPr>
            </a:lvl8pPr>
            <a:lvl9pPr marL="3863828" indent="-227284" defTabSz="918606" eaLnBrk="0" fontAlgn="base" hangingPunct="0">
              <a:spcBef>
                <a:spcPct val="0"/>
              </a:spcBef>
              <a:spcAft>
                <a:spcPct val="0"/>
              </a:spcAft>
              <a:defRPr sz="1600" b="1">
                <a:solidFill>
                  <a:schemeClr val="tx1"/>
                </a:solidFill>
                <a:latin typeface="Arial" pitchFamily="34" charset="0"/>
              </a:defRPr>
            </a:lvl9pPr>
          </a:lstStyle>
          <a:p>
            <a:fld id="{3EBA14BB-5AE7-47FB-8C42-0EAA1ED9D2F7}" type="slidenum">
              <a:rPr lang="en-US" sz="1200"/>
              <a:pPr/>
              <a:t>1</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Nothing to mention here. Just the abstract for completeness.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85" eaLnBrk="0" hangingPunct="0">
              <a:defRPr sz="1600" b="1">
                <a:solidFill>
                  <a:schemeClr val="tx1"/>
                </a:solidFill>
                <a:latin typeface="Arial" pitchFamily="34" charset="0"/>
              </a:defRPr>
            </a:lvl1pPr>
            <a:lvl2pPr marL="738673" indent="-284105" defTabSz="920185" eaLnBrk="0" hangingPunct="0">
              <a:defRPr sz="1600" b="1">
                <a:solidFill>
                  <a:schemeClr val="tx1"/>
                </a:solidFill>
                <a:latin typeface="Arial" pitchFamily="34" charset="0"/>
              </a:defRPr>
            </a:lvl2pPr>
            <a:lvl3pPr marL="1136421" indent="-227284" defTabSz="920185" eaLnBrk="0" hangingPunct="0">
              <a:defRPr sz="1600" b="1">
                <a:solidFill>
                  <a:schemeClr val="tx1"/>
                </a:solidFill>
                <a:latin typeface="Arial" pitchFamily="34" charset="0"/>
              </a:defRPr>
            </a:lvl3pPr>
            <a:lvl4pPr marL="1590988" indent="-227284" defTabSz="920185" eaLnBrk="0" hangingPunct="0">
              <a:defRPr sz="1600" b="1">
                <a:solidFill>
                  <a:schemeClr val="tx1"/>
                </a:solidFill>
                <a:latin typeface="Arial" pitchFamily="34" charset="0"/>
              </a:defRPr>
            </a:lvl4pPr>
            <a:lvl5pPr marL="2045556" indent="-227284" defTabSz="920185" eaLnBrk="0" hangingPunct="0">
              <a:defRPr sz="1600" b="1">
                <a:solidFill>
                  <a:schemeClr val="tx1"/>
                </a:solidFill>
                <a:latin typeface="Arial" pitchFamily="34" charset="0"/>
              </a:defRPr>
            </a:lvl5pPr>
            <a:lvl6pPr marL="2500124" indent="-227284" defTabSz="920185" eaLnBrk="0" fontAlgn="base" hangingPunct="0">
              <a:spcBef>
                <a:spcPct val="0"/>
              </a:spcBef>
              <a:spcAft>
                <a:spcPct val="0"/>
              </a:spcAft>
              <a:defRPr sz="1600" b="1">
                <a:solidFill>
                  <a:schemeClr val="tx1"/>
                </a:solidFill>
                <a:latin typeface="Arial" pitchFamily="34" charset="0"/>
              </a:defRPr>
            </a:lvl6pPr>
            <a:lvl7pPr marL="2954692" indent="-227284" defTabSz="920185" eaLnBrk="0" fontAlgn="base" hangingPunct="0">
              <a:spcBef>
                <a:spcPct val="0"/>
              </a:spcBef>
              <a:spcAft>
                <a:spcPct val="0"/>
              </a:spcAft>
              <a:defRPr sz="1600" b="1">
                <a:solidFill>
                  <a:schemeClr val="tx1"/>
                </a:solidFill>
                <a:latin typeface="Arial" pitchFamily="34" charset="0"/>
              </a:defRPr>
            </a:lvl7pPr>
            <a:lvl8pPr marL="3409261" indent="-227284" defTabSz="920185" eaLnBrk="0" fontAlgn="base" hangingPunct="0">
              <a:spcBef>
                <a:spcPct val="0"/>
              </a:spcBef>
              <a:spcAft>
                <a:spcPct val="0"/>
              </a:spcAft>
              <a:defRPr sz="1600" b="1">
                <a:solidFill>
                  <a:schemeClr val="tx1"/>
                </a:solidFill>
                <a:latin typeface="Arial" pitchFamily="34" charset="0"/>
              </a:defRPr>
            </a:lvl8pPr>
            <a:lvl9pPr marL="3863828" indent="-227284" defTabSz="920185" eaLnBrk="0" fontAlgn="base" hangingPunct="0">
              <a:spcBef>
                <a:spcPct val="0"/>
              </a:spcBef>
              <a:spcAft>
                <a:spcPct val="0"/>
              </a:spcAft>
              <a:defRPr sz="1600" b="1">
                <a:solidFill>
                  <a:schemeClr val="tx1"/>
                </a:solidFill>
                <a:latin typeface="Arial" pitchFamily="34" charset="0"/>
              </a:defRPr>
            </a:lvl9pPr>
          </a:lstStyle>
          <a:p>
            <a:fld id="{9355F8A0-D658-4A49-B03D-60F5D255D05C}" type="slidenum">
              <a:rPr lang="en-US" sz="1200"/>
              <a:pPr/>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coloring of the GOES-15 triangle is based only on the magnetometer</a:t>
            </a:r>
            <a:r>
              <a:rPr lang="en-US" baseline="0" dirty="0" smtClean="0"/>
              <a:t>. See here for SEISS e-flux depression:</a:t>
            </a:r>
          </a:p>
          <a:p>
            <a:r>
              <a:rPr lang="en-US" dirty="0" smtClean="0"/>
              <a:t>http://</a:t>
            </a:r>
            <a:r>
              <a:rPr lang="en-US" dirty="0" err="1" smtClean="0"/>
              <a:t>satdat.ngdc.noaa.gov</a:t>
            </a:r>
            <a:r>
              <a:rPr lang="en-US" dirty="0" smtClean="0"/>
              <a:t>/</a:t>
            </a:r>
            <a:r>
              <a:rPr lang="en-US" dirty="0" err="1" smtClean="0"/>
              <a:t>sem</a:t>
            </a:r>
            <a:r>
              <a:rPr lang="en-US" dirty="0" smtClean="0"/>
              <a:t>/goes/data/</a:t>
            </a:r>
            <a:r>
              <a:rPr lang="en-US" dirty="0" err="1" smtClean="0"/>
              <a:t>new_plots</a:t>
            </a:r>
            <a:r>
              <a:rPr lang="en-US" dirty="0" smtClean="0"/>
              <a:t>/2013/goes13/summary/g13_summary_20131001-00h_20131031-24h.pdf</a:t>
            </a:r>
          </a:p>
          <a:p>
            <a:endParaRPr lang="en-US" dirty="0" smtClean="0"/>
          </a:p>
          <a:p>
            <a:r>
              <a:rPr lang="en-US" dirty="0" smtClean="0"/>
              <a:t>Other links:</a:t>
            </a:r>
          </a:p>
          <a:p>
            <a:r>
              <a:rPr lang="en-US" dirty="0" smtClean="0"/>
              <a:t>October 8:</a:t>
            </a:r>
          </a:p>
          <a:p>
            <a:r>
              <a:rPr lang="en-US" dirty="0" smtClean="0"/>
              <a:t>    G15:</a:t>
            </a:r>
            <a:r>
              <a:rPr lang="en-US" baseline="0" dirty="0" smtClean="0"/>
              <a:t> http://</a:t>
            </a:r>
            <a:r>
              <a:rPr lang="en-US" baseline="0" dirty="0" err="1" smtClean="0"/>
              <a:t>satdat.ngdc.noaa.gov</a:t>
            </a:r>
            <a:r>
              <a:rPr lang="en-US" baseline="0" dirty="0" smtClean="0"/>
              <a:t>/</a:t>
            </a:r>
            <a:r>
              <a:rPr lang="en-US" baseline="0" dirty="0" err="1" smtClean="0"/>
              <a:t>sem</a:t>
            </a:r>
            <a:r>
              <a:rPr lang="en-US" baseline="0" dirty="0" smtClean="0"/>
              <a:t>/goes/data/</a:t>
            </a:r>
            <a:r>
              <a:rPr lang="en-US" baseline="0" dirty="0" err="1" smtClean="0"/>
              <a:t>new_plots</a:t>
            </a:r>
            <a:r>
              <a:rPr lang="en-US" baseline="0" dirty="0" smtClean="0"/>
              <a:t>/2013/goes15/summary/g15_summary_20131201-00h_20131231-24h.pdf</a:t>
            </a:r>
          </a:p>
          <a:p>
            <a:r>
              <a:rPr lang="en-US" baseline="0" dirty="0" smtClean="0"/>
              <a:t>December 8:</a:t>
            </a:r>
          </a:p>
          <a:p>
            <a:r>
              <a:rPr lang="en-US" dirty="0" smtClean="0"/>
              <a:t>    G13: http://</a:t>
            </a:r>
            <a:r>
              <a:rPr lang="en-US" dirty="0" err="1" smtClean="0"/>
              <a:t>satdat.ngdc.noaa.gov</a:t>
            </a:r>
            <a:r>
              <a:rPr lang="en-US" dirty="0" smtClean="0"/>
              <a:t>/</a:t>
            </a:r>
            <a:r>
              <a:rPr lang="en-US" dirty="0" err="1" smtClean="0"/>
              <a:t>sem</a:t>
            </a:r>
            <a:r>
              <a:rPr lang="en-US" dirty="0" smtClean="0"/>
              <a:t>/goes/data/</a:t>
            </a:r>
            <a:r>
              <a:rPr lang="en-US" dirty="0" err="1" smtClean="0"/>
              <a:t>new_plots</a:t>
            </a:r>
            <a:r>
              <a:rPr lang="en-US" dirty="0" smtClean="0"/>
              <a:t>/2013/goes13/summary/g13_summary_20131201-00h_20131231-24h.pdf</a:t>
            </a:r>
          </a:p>
          <a:p>
            <a:r>
              <a:rPr lang="en-US" dirty="0" smtClean="0"/>
              <a:t>    G15: http://</a:t>
            </a:r>
            <a:r>
              <a:rPr lang="en-US" dirty="0" err="1" smtClean="0"/>
              <a:t>satdat.ngdc.noaa.gov</a:t>
            </a:r>
            <a:r>
              <a:rPr lang="en-US" dirty="0" smtClean="0"/>
              <a:t>/</a:t>
            </a:r>
            <a:r>
              <a:rPr lang="en-US" dirty="0" err="1" smtClean="0"/>
              <a:t>sem</a:t>
            </a:r>
            <a:r>
              <a:rPr lang="en-US" dirty="0" smtClean="0"/>
              <a:t>/goes/data/</a:t>
            </a:r>
            <a:r>
              <a:rPr lang="en-US" dirty="0" err="1" smtClean="0"/>
              <a:t>new_plots</a:t>
            </a:r>
            <a:r>
              <a:rPr lang="en-US" dirty="0" smtClean="0"/>
              <a:t>/2013/goes15/summary/g15_summary_20131201-00h_20131231-24h.pdf</a:t>
            </a:r>
          </a:p>
          <a:p>
            <a:endParaRPr lang="en-US" dirty="0" smtClean="0"/>
          </a:p>
        </p:txBody>
      </p:sp>
      <p:sp>
        <p:nvSpPr>
          <p:cNvPr id="4" name="Footer Placeholder 3"/>
          <p:cNvSpPr>
            <a:spLocks noGrp="1"/>
          </p:cNvSpPr>
          <p:nvPr>
            <p:ph type="ftr" sz="quarter" idx="10"/>
          </p:nvPr>
        </p:nvSpPr>
        <p:spPr/>
        <p:txBody>
          <a:bodyPr/>
          <a:lstStyle/>
          <a:p>
            <a:pPr>
              <a:defRPr/>
            </a:pPr>
            <a:r>
              <a:rPr lang="en-US" smtClean="0"/>
              <a:t>STP Division 4QFY13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13</a:t>
            </a:fld>
            <a:endParaRPr lang="en-US" dirty="0"/>
          </a:p>
        </p:txBody>
      </p:sp>
    </p:spTree>
    <p:extLst>
      <p:ext uri="{BB962C8B-B14F-4D97-AF65-F5344CB8AC3E}">
        <p14:creationId xmlns:p14="http://schemas.microsoft.com/office/powerpoint/2010/main" val="3202552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45341783"/>
      </p:ext>
    </p:extLst>
  </p:cSld>
  <p:clrMapOvr>
    <a:masterClrMapping/>
  </p:clrMapOvr>
  <p:transition spd="med">
    <p:pull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874602"/>
      </p:ext>
    </p:extLst>
  </p:cSld>
  <p:clrMapOvr>
    <a:masterClrMapping/>
  </p:clrMapOvr>
  <p:transition spd="med">
    <p:pull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062996"/>
      </p:ext>
    </p:extLst>
  </p:cSld>
  <p:clrMapOvr>
    <a:masterClrMapping/>
  </p:clrMapOvr>
  <p:transition spd="med">
    <p:pull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10420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59B7F9-C559-4A4C-9760-FB01BF7E3386}"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3750887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9B7F9-C559-4A4C-9760-FB01BF7E3386}"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234270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9B7F9-C559-4A4C-9760-FB01BF7E3386}"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2908173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59B7F9-C559-4A4C-9760-FB01BF7E3386}" type="datetimeFigureOut">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3618614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59B7F9-C559-4A4C-9760-FB01BF7E3386}" type="datetimeFigureOut">
              <a:rPr lang="en-US" smtClean="0"/>
              <a:t>6/27/2014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251584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59B7F9-C559-4A4C-9760-FB01BF7E3386}" type="datetimeFigureOut">
              <a:rPr lang="en-US" smtClean="0"/>
              <a:t>6/27/2014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2106927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9B7F9-C559-4A4C-9760-FB01BF7E3386}" type="datetimeFigureOut">
              <a:rPr lang="en-US" smtClean="0"/>
              <a:t>6/27/2014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239276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3940677"/>
      </p:ext>
    </p:extLst>
  </p:cSld>
  <p:clrMapOvr>
    <a:masterClrMapping/>
  </p:clrMapOvr>
  <p:transition spd="med">
    <p:pull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9B7F9-C559-4A4C-9760-FB01BF7E3386}" type="datetimeFigureOut">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161436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9B7F9-C559-4A4C-9760-FB01BF7E3386}" type="datetimeFigureOut">
              <a:rPr lang="en-US" smtClean="0"/>
              <a:t>6/27/2014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258192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9B7F9-C559-4A4C-9760-FB01BF7E3386}"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825231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9B7F9-C559-4A4C-9760-FB01BF7E3386}" type="datetimeFigureOut">
              <a:rPr lang="en-US" smtClean="0"/>
              <a:t>6/27/2014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14A3D-B43F-4B0D-8315-97F993173393}" type="slidenum">
              <a:rPr lang="en-US" smtClean="0"/>
              <a:t>‹#›</a:t>
            </a:fld>
            <a:endParaRPr lang="en-US"/>
          </a:p>
        </p:txBody>
      </p:sp>
    </p:spTree>
    <p:extLst>
      <p:ext uri="{BB962C8B-B14F-4D97-AF65-F5344CB8AC3E}">
        <p14:creationId xmlns:p14="http://schemas.microsoft.com/office/powerpoint/2010/main" val="38203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3921771"/>
      </p:ext>
    </p:extLst>
  </p:cSld>
  <p:clrMapOvr>
    <a:masterClrMapping/>
  </p:clrMapOvr>
  <p:transition spd="med">
    <p:pull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1707270"/>
      </p:ext>
    </p:extLst>
  </p:cSld>
  <p:clrMapOvr>
    <a:masterClrMapping/>
  </p:clrMapOvr>
  <p:transition spd="med">
    <p:pull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9384562"/>
      </p:ext>
    </p:extLst>
  </p:cSld>
  <p:clrMapOvr>
    <a:masterClrMapping/>
  </p:clrMapOvr>
  <p:transition spd="med">
    <p:pull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23793826"/>
      </p:ext>
    </p:extLst>
  </p:cSld>
  <p:clrMapOvr>
    <a:masterClrMapping/>
  </p:clrMapOvr>
  <p:transition spd="med">
    <p:pull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78365"/>
      </p:ext>
    </p:extLst>
  </p:cSld>
  <p:clrMapOvr>
    <a:masterClrMapping/>
  </p:clrMapOvr>
  <p:transition spd="med">
    <p:pull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9862857"/>
      </p:ext>
    </p:extLst>
  </p:cSld>
  <p:clrMapOvr>
    <a:masterClrMapping/>
  </p:clrMapOvr>
  <p:transition spd="med">
    <p:pull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271045"/>
      </p:ext>
    </p:extLst>
  </p:cSld>
  <p:clrMapOvr>
    <a:masterClrMapping/>
  </p:clrMapOvr>
  <p:transition spd="med">
    <p:pull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1" descr="noaa_round_x"/>
          <p:cNvPicPr>
            <a:picLocks noChangeAspect="1" noChangeArrowheads="1"/>
          </p:cNvPicPr>
          <p:nvPr userDrawn="1"/>
        </p:nvPicPr>
        <p:blipFill>
          <a:blip r:embed="rId14">
            <a:clrChange>
              <a:clrFrom>
                <a:srgbClr val="00F0E2"/>
              </a:clrFrom>
              <a:clrTo>
                <a:srgbClr val="00F0E2">
                  <a:alpha val="0"/>
                </a:srgbClr>
              </a:clrTo>
            </a:clrChange>
            <a:extLst>
              <a:ext uri="{28A0092B-C50C-407E-A947-70E740481C1C}">
                <a14:useLocalDpi xmlns:a14="http://schemas.microsoft.com/office/drawing/2010/main" val="0"/>
              </a:ext>
            </a:extLst>
          </a:blip>
          <a:srcRect/>
          <a:stretch>
            <a:fillRect/>
          </a:stretch>
        </p:blipFill>
        <p:spPr bwMode="auto">
          <a:xfrm>
            <a:off x="163513"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3"/>
          <p:cNvSpPr txBox="1">
            <a:spLocks noChangeArrowheads="1"/>
          </p:cNvSpPr>
          <p:nvPr/>
        </p:nvSpPr>
        <p:spPr bwMode="auto">
          <a:xfrm>
            <a:off x="8477250" y="6629400"/>
            <a:ext cx="476250" cy="228600"/>
          </a:xfrm>
          <a:prstGeom prst="rect">
            <a:avLst/>
          </a:prstGeom>
          <a:noFill/>
          <a:ln>
            <a:noFill/>
          </a:ln>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spcBef>
                <a:spcPct val="50000"/>
              </a:spcBef>
              <a:defRPr/>
            </a:pPr>
            <a:fld id="{8ECB643B-6678-45BB-9A9E-7FEF62966996}" type="slidenum">
              <a:rPr lang="en-US" sz="900" smtClean="0">
                <a:solidFill>
                  <a:srgbClr val="1F4A7D"/>
                </a:solidFill>
              </a:rPr>
              <a:pPr algn="r" eaLnBrk="1" hangingPunct="1">
                <a:spcBef>
                  <a:spcPct val="50000"/>
                </a:spcBef>
                <a:defRPr/>
              </a:pPr>
              <a:t>‹#›</a:t>
            </a:fld>
            <a:endParaRPr lang="en-US" sz="900" dirty="0" smtClean="0">
              <a:solidFill>
                <a:srgbClr val="1F4A7D"/>
              </a:solidFill>
            </a:endParaRPr>
          </a:p>
        </p:txBody>
      </p:sp>
      <p:sp>
        <p:nvSpPr>
          <p:cNvPr id="1028" name="Rectangle 5"/>
          <p:cNvSpPr>
            <a:spLocks noChangeArrowheads="1"/>
          </p:cNvSpPr>
          <p:nvPr/>
        </p:nvSpPr>
        <p:spPr bwMode="auto">
          <a:xfrm>
            <a:off x="914400" y="1219200"/>
            <a:ext cx="7467600" cy="228600"/>
          </a:xfrm>
          <a:prstGeom prst="rect">
            <a:avLst/>
          </a:prstGeom>
          <a:noFill/>
          <a:ln w="9525">
            <a:noFill/>
            <a:miter lim="800000"/>
            <a:headEnd/>
            <a:tailEnd/>
          </a:ln>
        </p:spPr>
        <p:txBody>
          <a:bodyPr wrap="none" anchor="ctr">
            <a:spAutoFit/>
          </a:bodyPr>
          <a:lstStyle/>
          <a:p>
            <a:pPr algn="ctr">
              <a:spcBef>
                <a:spcPct val="20000"/>
              </a:spcBef>
              <a:defRPr/>
            </a:pPr>
            <a:endParaRPr lang="en-US"/>
          </a:p>
        </p:txBody>
      </p:sp>
      <p:sp>
        <p:nvSpPr>
          <p:cNvPr id="1029" name="Rectangle 6"/>
          <p:cNvSpPr>
            <a:spLocks noChangeArrowheads="1"/>
          </p:cNvSpPr>
          <p:nvPr/>
        </p:nvSpPr>
        <p:spPr bwMode="auto">
          <a:xfrm>
            <a:off x="762000" y="1219200"/>
            <a:ext cx="7620000" cy="228600"/>
          </a:xfrm>
          <a:prstGeom prst="rect">
            <a:avLst/>
          </a:prstGeom>
          <a:noFill/>
          <a:ln w="9525">
            <a:noFill/>
            <a:miter lim="800000"/>
            <a:headEnd/>
            <a:tailEnd/>
          </a:ln>
        </p:spPr>
        <p:txBody>
          <a:bodyPr wrap="none" anchor="ctr">
            <a:spAutoFit/>
          </a:bodyPr>
          <a:lstStyle/>
          <a:p>
            <a:pPr algn="ctr">
              <a:spcBef>
                <a:spcPct val="20000"/>
              </a:spcBef>
              <a:defRPr/>
            </a:pPr>
            <a:endParaRPr lang="en-US"/>
          </a:p>
        </p:txBody>
      </p:sp>
      <p:sp>
        <p:nvSpPr>
          <p:cNvPr id="1030" name="Rectangle 7"/>
          <p:cNvSpPr>
            <a:spLocks noChangeArrowheads="1"/>
          </p:cNvSpPr>
          <p:nvPr userDrawn="1"/>
        </p:nvSpPr>
        <p:spPr bwMode="auto">
          <a:xfrm>
            <a:off x="0" y="952500"/>
            <a:ext cx="9144000" cy="92075"/>
          </a:xfrm>
          <a:prstGeom prst="rect">
            <a:avLst/>
          </a:prstGeom>
          <a:gradFill rotWithShape="0">
            <a:gsLst>
              <a:gs pos="0">
                <a:srgbClr val="FED910"/>
              </a:gs>
              <a:gs pos="100000">
                <a:srgbClr val="0D2B88"/>
              </a:gs>
            </a:gsLst>
            <a:path path="rect">
              <a:fillToRect l="100000" b="100000"/>
            </a:path>
          </a:gradFill>
          <a:ln w="9525">
            <a:noFill/>
            <a:miter lim="800000"/>
            <a:headEnd/>
            <a:tailEnd/>
          </a:ln>
        </p:spPr>
        <p:txBody>
          <a:bodyPr anchor="ctr" anchorCtr="1"/>
          <a:lstStyle/>
          <a:p>
            <a:pPr algn="ctr">
              <a:spcBef>
                <a:spcPct val="20000"/>
              </a:spcBef>
              <a:defRPr/>
            </a:pPr>
            <a:endParaRPr lang="en-US" sz="2000"/>
          </a:p>
        </p:txBody>
      </p:sp>
      <p:sp>
        <p:nvSpPr>
          <p:cNvPr id="1031" name="Text Box 20"/>
          <p:cNvSpPr txBox="1">
            <a:spLocks noChangeArrowheads="1"/>
          </p:cNvSpPr>
          <p:nvPr/>
        </p:nvSpPr>
        <p:spPr bwMode="auto">
          <a:xfrm>
            <a:off x="68263" y="6557963"/>
            <a:ext cx="2150653" cy="276999"/>
          </a:xfrm>
          <a:prstGeom prst="rect">
            <a:avLst/>
          </a:prstGeom>
          <a:noFill/>
          <a:ln>
            <a:noFill/>
          </a:ln>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spcBef>
                <a:spcPct val="20000"/>
              </a:spcBef>
              <a:defRPr/>
            </a:pPr>
            <a:r>
              <a:rPr lang="en-US" sz="1200" i="1" baseline="0" dirty="0" smtClean="0">
                <a:solidFill>
                  <a:srgbClr val="1F4A7D"/>
                </a:solidFill>
              </a:rPr>
              <a:t>EGU – 27 Apr -02 May </a:t>
            </a:r>
            <a:r>
              <a:rPr lang="en-US" sz="1200" i="1" dirty="0" smtClean="0">
                <a:solidFill>
                  <a:srgbClr val="1F4A7D"/>
                </a:solidFill>
              </a:rPr>
              <a:t>2014</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04" r:id="rId12"/>
  </p:sldLayoutIdLst>
  <p:transition spd="med">
    <p:pull dir="ld"/>
  </p:transition>
  <p:txStyles>
    <p:titleStyle>
      <a:lvl1pPr algn="ctr" defTabSz="960438" rtl="0" eaLnBrk="0" fontAlgn="base" hangingPunct="0">
        <a:lnSpc>
          <a:spcPct val="80000"/>
        </a:lnSpc>
        <a:spcBef>
          <a:spcPct val="0"/>
        </a:spcBef>
        <a:spcAft>
          <a:spcPct val="0"/>
        </a:spcAft>
        <a:defRPr sz="3200" b="1">
          <a:solidFill>
            <a:srgbClr val="0D2B88"/>
          </a:solidFill>
          <a:latin typeface="+mj-lt"/>
          <a:ea typeface="+mj-ea"/>
          <a:cs typeface="+mj-cs"/>
        </a:defRPr>
      </a:lvl1pPr>
      <a:lvl2pPr algn="ctr" defTabSz="960438" rtl="0" eaLnBrk="0" fontAlgn="base" hangingPunct="0">
        <a:lnSpc>
          <a:spcPct val="80000"/>
        </a:lnSpc>
        <a:spcBef>
          <a:spcPct val="0"/>
        </a:spcBef>
        <a:spcAft>
          <a:spcPct val="0"/>
        </a:spcAft>
        <a:defRPr sz="3200" b="1">
          <a:solidFill>
            <a:srgbClr val="0D2B88"/>
          </a:solidFill>
          <a:latin typeface="Arial" charset="0"/>
        </a:defRPr>
      </a:lvl2pPr>
      <a:lvl3pPr algn="ctr" defTabSz="960438" rtl="0" eaLnBrk="0" fontAlgn="base" hangingPunct="0">
        <a:lnSpc>
          <a:spcPct val="80000"/>
        </a:lnSpc>
        <a:spcBef>
          <a:spcPct val="0"/>
        </a:spcBef>
        <a:spcAft>
          <a:spcPct val="0"/>
        </a:spcAft>
        <a:defRPr sz="3200" b="1">
          <a:solidFill>
            <a:srgbClr val="0D2B88"/>
          </a:solidFill>
          <a:latin typeface="Arial" charset="0"/>
        </a:defRPr>
      </a:lvl3pPr>
      <a:lvl4pPr algn="ctr" defTabSz="960438" rtl="0" eaLnBrk="0" fontAlgn="base" hangingPunct="0">
        <a:lnSpc>
          <a:spcPct val="80000"/>
        </a:lnSpc>
        <a:spcBef>
          <a:spcPct val="0"/>
        </a:spcBef>
        <a:spcAft>
          <a:spcPct val="0"/>
        </a:spcAft>
        <a:defRPr sz="3200" b="1">
          <a:solidFill>
            <a:srgbClr val="0D2B88"/>
          </a:solidFill>
          <a:latin typeface="Arial" charset="0"/>
        </a:defRPr>
      </a:lvl4pPr>
      <a:lvl5pPr algn="ctr" defTabSz="960438" rtl="0" eaLnBrk="0" fontAlgn="base" hangingPunct="0">
        <a:lnSpc>
          <a:spcPct val="80000"/>
        </a:lnSpc>
        <a:spcBef>
          <a:spcPct val="0"/>
        </a:spcBef>
        <a:spcAft>
          <a:spcPct val="0"/>
        </a:spcAft>
        <a:defRPr sz="3200" b="1">
          <a:solidFill>
            <a:srgbClr val="0D2B88"/>
          </a:solidFill>
          <a:latin typeface="Arial" charset="0"/>
        </a:defRPr>
      </a:lvl5pPr>
      <a:lvl6pPr marL="457200" algn="ctr" defTabSz="960438" rtl="0" fontAlgn="base">
        <a:lnSpc>
          <a:spcPct val="80000"/>
        </a:lnSpc>
        <a:spcBef>
          <a:spcPct val="0"/>
        </a:spcBef>
        <a:spcAft>
          <a:spcPct val="0"/>
        </a:spcAft>
        <a:defRPr sz="3200" b="1">
          <a:solidFill>
            <a:srgbClr val="0D2B88"/>
          </a:solidFill>
          <a:latin typeface="Arial" charset="0"/>
        </a:defRPr>
      </a:lvl6pPr>
      <a:lvl7pPr marL="914400" algn="ctr" defTabSz="960438" rtl="0" fontAlgn="base">
        <a:lnSpc>
          <a:spcPct val="80000"/>
        </a:lnSpc>
        <a:spcBef>
          <a:spcPct val="0"/>
        </a:spcBef>
        <a:spcAft>
          <a:spcPct val="0"/>
        </a:spcAft>
        <a:defRPr sz="3200" b="1">
          <a:solidFill>
            <a:srgbClr val="0D2B88"/>
          </a:solidFill>
          <a:latin typeface="Arial" charset="0"/>
        </a:defRPr>
      </a:lvl7pPr>
      <a:lvl8pPr marL="1371600" algn="ctr" defTabSz="960438" rtl="0" fontAlgn="base">
        <a:lnSpc>
          <a:spcPct val="80000"/>
        </a:lnSpc>
        <a:spcBef>
          <a:spcPct val="0"/>
        </a:spcBef>
        <a:spcAft>
          <a:spcPct val="0"/>
        </a:spcAft>
        <a:defRPr sz="3200" b="1">
          <a:solidFill>
            <a:srgbClr val="0D2B88"/>
          </a:solidFill>
          <a:latin typeface="Arial" charset="0"/>
        </a:defRPr>
      </a:lvl8pPr>
      <a:lvl9pPr marL="1828800" algn="ctr" defTabSz="960438" rtl="0" fontAlgn="base">
        <a:lnSpc>
          <a:spcPct val="80000"/>
        </a:lnSpc>
        <a:spcBef>
          <a:spcPct val="0"/>
        </a:spcBef>
        <a:spcAft>
          <a:spcPct val="0"/>
        </a:spcAft>
        <a:defRPr sz="3200" b="1">
          <a:solidFill>
            <a:srgbClr val="0D2B88"/>
          </a:solidFill>
          <a:latin typeface="Arial" charset="0"/>
        </a:defRPr>
      </a:lvl9pPr>
    </p:titleStyle>
    <p:bodyStyle>
      <a:lvl1pPr marL="360363" indent="-360363" algn="l" defTabSz="960438" rtl="0" eaLnBrk="0" fontAlgn="base" hangingPunct="0">
        <a:spcBef>
          <a:spcPct val="15000"/>
        </a:spcBef>
        <a:spcAft>
          <a:spcPct val="0"/>
        </a:spcAft>
        <a:buSzPct val="125000"/>
        <a:buChar char="•"/>
        <a:defRPr sz="2400" b="1">
          <a:solidFill>
            <a:schemeClr val="tx1"/>
          </a:solidFill>
          <a:latin typeface="+mn-lt"/>
          <a:ea typeface="+mn-ea"/>
          <a:cs typeface="+mn-cs"/>
        </a:defRPr>
      </a:lvl1pPr>
      <a:lvl2pPr marL="774700" indent="-300038" algn="l" defTabSz="960438" rtl="0" eaLnBrk="0" fontAlgn="base" hangingPunct="0">
        <a:spcBef>
          <a:spcPct val="15000"/>
        </a:spcBef>
        <a:spcAft>
          <a:spcPct val="0"/>
        </a:spcAft>
        <a:buSzPct val="125000"/>
        <a:buChar char="–"/>
        <a:defRPr sz="2200" b="1">
          <a:solidFill>
            <a:schemeClr val="tx1"/>
          </a:solidFill>
          <a:latin typeface="+mn-lt"/>
        </a:defRPr>
      </a:lvl2pPr>
      <a:lvl3pPr marL="1128713" indent="-239713" algn="l" defTabSz="960438" rtl="0" eaLnBrk="0" fontAlgn="base" hangingPunct="0">
        <a:spcBef>
          <a:spcPct val="15000"/>
        </a:spcBef>
        <a:spcAft>
          <a:spcPct val="0"/>
        </a:spcAft>
        <a:buSzPct val="125000"/>
        <a:buChar char="•"/>
        <a:defRPr sz="2000" b="1">
          <a:solidFill>
            <a:schemeClr val="tx1"/>
          </a:solidFill>
          <a:latin typeface="+mn-lt"/>
        </a:defRPr>
      </a:lvl3pPr>
      <a:lvl4pPr marL="1482725" indent="-239713" algn="l" defTabSz="960438" rtl="0" eaLnBrk="0" fontAlgn="base" hangingPunct="0">
        <a:spcBef>
          <a:spcPct val="15000"/>
        </a:spcBef>
        <a:spcAft>
          <a:spcPct val="0"/>
        </a:spcAft>
        <a:buSzPct val="125000"/>
        <a:buChar char="–"/>
        <a:defRPr b="1">
          <a:solidFill>
            <a:schemeClr val="tx1"/>
          </a:solidFill>
          <a:latin typeface="+mn-lt"/>
        </a:defRPr>
      </a:lvl4pPr>
      <a:lvl5pPr marL="1836738" indent="-239713" algn="l" defTabSz="960438" rtl="0" eaLnBrk="0" fontAlgn="base" hangingPunct="0">
        <a:spcBef>
          <a:spcPct val="15000"/>
        </a:spcBef>
        <a:spcAft>
          <a:spcPct val="0"/>
        </a:spcAft>
        <a:buSzPct val="125000"/>
        <a:buChar char="•"/>
        <a:defRPr b="1">
          <a:solidFill>
            <a:schemeClr val="tx1"/>
          </a:solidFill>
          <a:latin typeface="+mn-lt"/>
        </a:defRPr>
      </a:lvl5pPr>
      <a:lvl6pPr marL="2293938" indent="-239713" algn="l" defTabSz="960438" rtl="0" fontAlgn="base">
        <a:spcBef>
          <a:spcPct val="15000"/>
        </a:spcBef>
        <a:spcAft>
          <a:spcPct val="0"/>
        </a:spcAft>
        <a:buSzPct val="125000"/>
        <a:buChar char="•"/>
        <a:defRPr b="1">
          <a:solidFill>
            <a:schemeClr val="tx1"/>
          </a:solidFill>
          <a:latin typeface="+mn-lt"/>
        </a:defRPr>
      </a:lvl6pPr>
      <a:lvl7pPr marL="2751138" indent="-239713" algn="l" defTabSz="960438" rtl="0" fontAlgn="base">
        <a:spcBef>
          <a:spcPct val="15000"/>
        </a:spcBef>
        <a:spcAft>
          <a:spcPct val="0"/>
        </a:spcAft>
        <a:buSzPct val="125000"/>
        <a:buChar char="•"/>
        <a:defRPr b="1">
          <a:solidFill>
            <a:schemeClr val="tx1"/>
          </a:solidFill>
          <a:latin typeface="+mn-lt"/>
        </a:defRPr>
      </a:lvl7pPr>
      <a:lvl8pPr marL="3208338" indent="-239713" algn="l" defTabSz="960438" rtl="0" fontAlgn="base">
        <a:spcBef>
          <a:spcPct val="15000"/>
        </a:spcBef>
        <a:spcAft>
          <a:spcPct val="0"/>
        </a:spcAft>
        <a:buSzPct val="125000"/>
        <a:buChar char="•"/>
        <a:defRPr b="1">
          <a:solidFill>
            <a:schemeClr val="tx1"/>
          </a:solidFill>
          <a:latin typeface="+mn-lt"/>
        </a:defRPr>
      </a:lvl8pPr>
      <a:lvl9pPr marL="3665538" indent="-239713" algn="l" defTabSz="960438" rtl="0" fontAlgn="base">
        <a:spcBef>
          <a:spcPct val="15000"/>
        </a:spcBef>
        <a:spcAft>
          <a:spcPct val="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9B7F9-C559-4A4C-9760-FB01BF7E3386}" type="datetimeFigureOut">
              <a:rPr lang="en-US" smtClean="0"/>
              <a:t>6/27/2014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14A3D-B43F-4B0D-8315-97F993173393}" type="slidenum">
              <a:rPr lang="en-US" smtClean="0"/>
              <a:t>‹#›</a:t>
            </a:fld>
            <a:endParaRPr lang="en-US"/>
          </a:p>
        </p:txBody>
      </p:sp>
    </p:spTree>
    <p:extLst>
      <p:ext uri="{BB962C8B-B14F-4D97-AF65-F5344CB8AC3E}">
        <p14:creationId xmlns:p14="http://schemas.microsoft.com/office/powerpoint/2010/main" val="236740191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www.swpc.noaa.gov/ov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www.ngdc.noaa.gov/stp/satellite/goes/index.html"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www.ngdc.noaa.gov/stp/satellite/poes/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539750" y="2776538"/>
            <a:ext cx="8081963" cy="646112"/>
          </a:xfrm>
          <a:prstGeom prst="rect">
            <a:avLst/>
          </a:prstGeom>
          <a:solidFill>
            <a:schemeClr val="accent1"/>
          </a:solidFill>
          <a:ln w="9525">
            <a:solidFill>
              <a:schemeClr val="tx1"/>
            </a:solidFill>
            <a:miter lim="800000"/>
            <a:headEnd/>
            <a:tailEnd/>
          </a:ln>
        </p:spPr>
        <p:txBody>
          <a:bodyPr wrap="none" anchor="ctr"/>
          <a:lstStyle/>
          <a:p>
            <a:pPr algn="ctr">
              <a:spcBef>
                <a:spcPct val="20000"/>
              </a:spcBef>
            </a:pPr>
            <a:r>
              <a:rPr lang="en-US" sz="3200" i="1" dirty="0" smtClean="0">
                <a:solidFill>
                  <a:schemeClr val="bg1"/>
                </a:solidFill>
              </a:rPr>
              <a:t>NOAA Satellites – Current &amp; Future</a:t>
            </a:r>
            <a:endParaRPr lang="en-US" sz="3200" i="1" dirty="0">
              <a:solidFill>
                <a:schemeClr val="bg1"/>
              </a:solidFill>
            </a:endParaRPr>
          </a:p>
        </p:txBody>
      </p:sp>
      <p:pic>
        <p:nvPicPr>
          <p:cNvPr id="4099" name="Picture 22" descr="NOAA - Bou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7488"/>
            <a:ext cx="809625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7"/>
          <p:cNvSpPr>
            <a:spLocks noChangeArrowheads="1"/>
          </p:cNvSpPr>
          <p:nvPr/>
        </p:nvSpPr>
        <p:spPr bwMode="auto">
          <a:xfrm>
            <a:off x="2166938" y="4330466"/>
            <a:ext cx="65341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38" tIns="47625" rIns="96838" bIns="47625"/>
          <a:lstStyle/>
          <a:p>
            <a:pPr algn="r" defTabSz="960438">
              <a:lnSpc>
                <a:spcPct val="80000"/>
              </a:lnSpc>
              <a:spcBef>
                <a:spcPct val="20000"/>
              </a:spcBef>
              <a:buSzPct val="125000"/>
            </a:pPr>
            <a:r>
              <a:rPr lang="en-US" sz="2400" dirty="0" smtClean="0">
                <a:solidFill>
                  <a:srgbClr val="1F4A7D"/>
                </a:solidFill>
              </a:rPr>
              <a:t>W. Denig</a:t>
            </a:r>
            <a:r>
              <a:rPr lang="en-US" sz="2400" baseline="30000" dirty="0" smtClean="0">
                <a:solidFill>
                  <a:srgbClr val="1F4A7D"/>
                </a:solidFill>
              </a:rPr>
              <a:t>1</a:t>
            </a:r>
            <a:r>
              <a:rPr lang="en-US" sz="2400" dirty="0" smtClean="0">
                <a:solidFill>
                  <a:srgbClr val="1F4A7D"/>
                </a:solidFill>
              </a:rPr>
              <a:t>, </a:t>
            </a:r>
            <a:r>
              <a:rPr lang="en-US" sz="2400" u="sng" dirty="0" smtClean="0">
                <a:solidFill>
                  <a:srgbClr val="1F4A7D"/>
                </a:solidFill>
              </a:rPr>
              <a:t>R. Redmon</a:t>
            </a:r>
            <a:r>
              <a:rPr lang="en-US" sz="2400" baseline="30000" dirty="0" smtClean="0">
                <a:solidFill>
                  <a:srgbClr val="1F4A7D"/>
                </a:solidFill>
              </a:rPr>
              <a:t>1</a:t>
            </a:r>
            <a:r>
              <a:rPr lang="en-US" sz="2400" dirty="0" smtClean="0">
                <a:solidFill>
                  <a:srgbClr val="1F4A7D"/>
                </a:solidFill>
              </a:rPr>
              <a:t> &amp; P. Mulligan</a:t>
            </a:r>
            <a:r>
              <a:rPr lang="en-US" sz="2400" baseline="30000" dirty="0" smtClean="0">
                <a:solidFill>
                  <a:srgbClr val="1F4A7D"/>
                </a:solidFill>
              </a:rPr>
              <a:t>2</a:t>
            </a:r>
            <a:endParaRPr lang="en-US" sz="2000" baseline="30000" dirty="0">
              <a:solidFill>
                <a:srgbClr val="1F4A7D"/>
              </a:solidFill>
            </a:endParaRPr>
          </a:p>
          <a:p>
            <a:pPr algn="r" defTabSz="960438">
              <a:spcBef>
                <a:spcPts val="600"/>
              </a:spcBef>
              <a:buSzPct val="125000"/>
            </a:pPr>
            <a:r>
              <a:rPr lang="en-US" sz="2000" baseline="30000" dirty="0" smtClean="0">
                <a:solidFill>
                  <a:srgbClr val="1F4A7D"/>
                </a:solidFill>
              </a:rPr>
              <a:t>1</a:t>
            </a:r>
            <a:r>
              <a:rPr lang="en-US" sz="2000" dirty="0" smtClean="0">
                <a:solidFill>
                  <a:srgbClr val="1F4A7D"/>
                </a:solidFill>
              </a:rPr>
              <a:t>National </a:t>
            </a:r>
            <a:r>
              <a:rPr lang="en-US" sz="2000" dirty="0">
                <a:solidFill>
                  <a:srgbClr val="1F4A7D"/>
                </a:solidFill>
              </a:rPr>
              <a:t>Geophysical Data Center</a:t>
            </a:r>
          </a:p>
          <a:p>
            <a:pPr algn="r" defTabSz="960438">
              <a:spcBef>
                <a:spcPts val="300"/>
              </a:spcBef>
              <a:buSzPct val="125000"/>
            </a:pPr>
            <a:r>
              <a:rPr lang="en-US" sz="2000" baseline="30000" dirty="0" smtClean="0">
                <a:solidFill>
                  <a:srgbClr val="1F4A7D"/>
                </a:solidFill>
              </a:rPr>
              <a:t>2</a:t>
            </a:r>
            <a:r>
              <a:rPr lang="en-US" sz="2000" dirty="0" smtClean="0">
                <a:solidFill>
                  <a:srgbClr val="1F4A7D"/>
                </a:solidFill>
              </a:rPr>
              <a:t>Office of Systems Development   </a:t>
            </a:r>
            <a:endParaRPr lang="en-US" sz="2000" dirty="0">
              <a:solidFill>
                <a:srgbClr val="1F4A7D"/>
              </a:solidFill>
            </a:endParaRPr>
          </a:p>
        </p:txBody>
      </p:sp>
      <p:pic>
        <p:nvPicPr>
          <p:cNvPr id="4102" name="Picture 26" descr="noaa_round_x"/>
          <p:cNvPicPr>
            <a:picLocks noChangeAspect="1" noChangeArrowheads="1"/>
          </p:cNvPicPr>
          <p:nvPr/>
        </p:nvPicPr>
        <p:blipFill>
          <a:blip r:embed="rId4">
            <a:clrChange>
              <a:clrFrom>
                <a:srgbClr val="00F0E2"/>
              </a:clrFrom>
              <a:clrTo>
                <a:srgbClr val="00F0E2">
                  <a:alpha val="0"/>
                </a:srgbClr>
              </a:clrTo>
            </a:clrChange>
            <a:extLst>
              <a:ext uri="{28A0092B-C50C-407E-A947-70E740481C1C}">
                <a14:useLocalDpi xmlns:a14="http://schemas.microsoft.com/office/drawing/2010/main" val="0"/>
              </a:ext>
            </a:extLst>
          </a:blip>
          <a:srcRect/>
          <a:stretch>
            <a:fillRect/>
          </a:stretch>
        </p:blipFill>
        <p:spPr bwMode="auto">
          <a:xfrm>
            <a:off x="471488" y="3794125"/>
            <a:ext cx="259715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360338" y="6350"/>
            <a:ext cx="64027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Technology Demonstration </a:t>
            </a:r>
            <a:endParaRPr lang="en-US" sz="3200" dirty="0">
              <a:solidFill>
                <a:srgbClr val="1F4A7D"/>
              </a:solidFill>
            </a:endParaRPr>
          </a:p>
          <a:p>
            <a:pPr algn="ctr" eaLnBrk="1" hangingPunct="1"/>
            <a:r>
              <a:rPr lang="en-US" sz="2800" b="0" dirty="0" err="1" smtClean="0">
                <a:solidFill>
                  <a:srgbClr val="1F4A7D"/>
                </a:solidFill>
              </a:rPr>
              <a:t>Sunjammer</a:t>
            </a:r>
            <a:r>
              <a:rPr lang="en-US" sz="2800" b="0" dirty="0" smtClean="0">
                <a:solidFill>
                  <a:srgbClr val="1F4A7D"/>
                </a:solidFill>
              </a:rPr>
              <a:t> – Solar Sail Demonstration</a:t>
            </a:r>
            <a:endParaRPr lang="en-US" sz="2800" b="0" dirty="0">
              <a:solidFill>
                <a:srgbClr val="1F4A7D"/>
              </a:solidFill>
            </a:endParaRPr>
          </a:p>
        </p:txBody>
      </p:sp>
      <p:sp>
        <p:nvSpPr>
          <p:cNvPr id="3" name="Content Placeholder 2"/>
          <p:cNvSpPr txBox="1">
            <a:spLocks/>
          </p:cNvSpPr>
          <p:nvPr/>
        </p:nvSpPr>
        <p:spPr bwMode="auto">
          <a:xfrm>
            <a:off x="430666" y="1323749"/>
            <a:ext cx="5137376" cy="4525962"/>
          </a:xfrm>
          <a:prstGeom prst="rect">
            <a:avLst/>
          </a:prstGeom>
          <a:noFill/>
          <a:ln w="9525">
            <a:noFill/>
            <a:miter lim="800000"/>
            <a:headEnd/>
            <a:tailEnd/>
          </a:ln>
        </p:spPr>
        <p:txBody>
          <a:bodyPr/>
          <a:lstStyle/>
          <a:p>
            <a:pPr marL="179388" indent="-179388" algn="just" eaLnBrk="0" fontAlgn="base" hangingPunct="0">
              <a:spcBef>
                <a:spcPts val="1200"/>
              </a:spcBef>
              <a:spcAft>
                <a:spcPct val="0"/>
              </a:spcAft>
              <a:buFont typeface="Arial" charset="0"/>
              <a:buChar char="•"/>
            </a:pPr>
            <a:r>
              <a:rPr lang="en-US" sz="1800" b="0" dirty="0" smtClean="0">
                <a:solidFill>
                  <a:srgbClr val="1F4A7D"/>
                </a:solidFill>
                <a:latin typeface="Arial" charset="0"/>
                <a:cs typeface="Arial" charset="0"/>
              </a:rPr>
              <a:t>Sunjammer is a NASA technology demonstration mission (TDM) to examine the </a:t>
            </a:r>
            <a:r>
              <a:rPr lang="en-US" sz="1800" b="0" dirty="0" err="1" smtClean="0">
                <a:solidFill>
                  <a:srgbClr val="1F4A7D"/>
                </a:solidFill>
                <a:latin typeface="Arial" charset="0"/>
                <a:cs typeface="Arial" charset="0"/>
              </a:rPr>
              <a:t>propellantless</a:t>
            </a:r>
            <a:r>
              <a:rPr lang="en-US" sz="1800" b="0" dirty="0" smtClean="0">
                <a:solidFill>
                  <a:srgbClr val="1F4A7D"/>
                </a:solidFill>
                <a:latin typeface="Arial" charset="0"/>
                <a:cs typeface="Arial" charset="0"/>
              </a:rPr>
              <a:t> propulsion potential of solar sails</a:t>
            </a:r>
          </a:p>
          <a:p>
            <a:pPr marL="179388" indent="-179388" algn="just" eaLnBrk="0" fontAlgn="base" hangingPunct="0">
              <a:spcBef>
                <a:spcPts val="1200"/>
              </a:spcBef>
              <a:spcAft>
                <a:spcPct val="0"/>
              </a:spcAft>
              <a:buFont typeface="Arial" charset="0"/>
              <a:buChar char="•"/>
            </a:pPr>
            <a:r>
              <a:rPr lang="en-US" sz="1800" b="0" dirty="0" smtClean="0">
                <a:solidFill>
                  <a:srgbClr val="1F4A7D"/>
                </a:solidFill>
                <a:latin typeface="Arial" charset="0"/>
                <a:cs typeface="Arial" charset="0"/>
              </a:rPr>
              <a:t>Mission will demonstrate sail maneuvers in its first 30 days – then continue to provide space weather data (possibly at 2x L1 [TBD])</a:t>
            </a:r>
          </a:p>
          <a:p>
            <a:pPr marL="179388" indent="-179388" algn="just" eaLnBrk="0" fontAlgn="base" hangingPunct="0">
              <a:spcBef>
                <a:spcPts val="1200"/>
              </a:spcBef>
              <a:spcAft>
                <a:spcPct val="0"/>
              </a:spcAft>
              <a:buFont typeface="Arial" charset="0"/>
              <a:buChar char="•"/>
            </a:pPr>
            <a:r>
              <a:rPr lang="en-US" sz="1800" b="0" dirty="0" smtClean="0">
                <a:solidFill>
                  <a:srgbClr val="1F4A7D"/>
                </a:solidFill>
                <a:latin typeface="Arial" charset="0"/>
                <a:cs typeface="Arial" charset="0"/>
              </a:rPr>
              <a:t>NOAA plans to partner with </a:t>
            </a:r>
            <a:r>
              <a:rPr lang="en-US" sz="1800" b="0" dirty="0" err="1" smtClean="0">
                <a:solidFill>
                  <a:srgbClr val="1F4A7D"/>
                </a:solidFill>
                <a:latin typeface="Arial" charset="0"/>
                <a:cs typeface="Arial" charset="0"/>
              </a:rPr>
              <a:t>L’Garde</a:t>
            </a:r>
            <a:r>
              <a:rPr lang="en-US" sz="1800" b="0" dirty="0" smtClean="0">
                <a:solidFill>
                  <a:srgbClr val="1F4A7D"/>
                </a:solidFill>
                <a:latin typeface="Arial" charset="0"/>
                <a:cs typeface="Arial" charset="0"/>
              </a:rPr>
              <a:t>, </a:t>
            </a:r>
            <a:r>
              <a:rPr lang="en-US" sz="1800" b="0" dirty="0" err="1" smtClean="0">
                <a:solidFill>
                  <a:srgbClr val="1F4A7D"/>
                </a:solidFill>
                <a:latin typeface="Arial" charset="0"/>
                <a:cs typeface="Arial" charset="0"/>
              </a:rPr>
              <a:t>Inc</a:t>
            </a:r>
            <a:r>
              <a:rPr lang="en-US" sz="1800" b="0" dirty="0" smtClean="0">
                <a:solidFill>
                  <a:srgbClr val="1F4A7D"/>
                </a:solidFill>
                <a:latin typeface="Arial" charset="0"/>
                <a:cs typeface="Arial" charset="0"/>
              </a:rPr>
              <a:t> to provide data reception, analysis and archive</a:t>
            </a:r>
          </a:p>
          <a:p>
            <a:pPr marL="179388" lvl="1" indent="-179388" algn="just" eaLnBrk="0" hangingPunct="0">
              <a:spcBef>
                <a:spcPts val="1200"/>
              </a:spcBef>
              <a:buFont typeface="Arial" charset="0"/>
              <a:buChar char="•"/>
            </a:pPr>
            <a:r>
              <a:rPr lang="en-US" sz="1800" b="0" dirty="0">
                <a:solidFill>
                  <a:srgbClr val="1F4A7D"/>
                </a:solidFill>
              </a:rPr>
              <a:t>Mission is </a:t>
            </a:r>
            <a:r>
              <a:rPr lang="en-US" sz="1800" b="0" dirty="0" smtClean="0">
                <a:solidFill>
                  <a:srgbClr val="1F4A7D"/>
                </a:solidFill>
              </a:rPr>
              <a:t>an </a:t>
            </a:r>
            <a:r>
              <a:rPr lang="en-US" sz="1800" b="0" dirty="0">
                <a:solidFill>
                  <a:srgbClr val="1F4A7D"/>
                </a:solidFill>
              </a:rPr>
              <a:t>important indicator for the viability of commercial space </a:t>
            </a:r>
            <a:r>
              <a:rPr lang="en-US" sz="1800" b="0" dirty="0" smtClean="0">
                <a:solidFill>
                  <a:srgbClr val="1F4A7D"/>
                </a:solidFill>
              </a:rPr>
              <a:t>missions</a:t>
            </a:r>
            <a:endParaRPr lang="en-US" sz="1800" b="0" dirty="0" smtClean="0">
              <a:solidFill>
                <a:srgbClr val="1F4A7D"/>
              </a:solidFill>
              <a:latin typeface="Arial" charset="0"/>
              <a:cs typeface="Arial" charset="0"/>
            </a:endParaRPr>
          </a:p>
          <a:p>
            <a:pPr marL="179388" indent="-179388" algn="just" eaLnBrk="0" fontAlgn="base" hangingPunct="0">
              <a:spcBef>
                <a:spcPts val="1200"/>
              </a:spcBef>
              <a:spcAft>
                <a:spcPct val="0"/>
              </a:spcAft>
              <a:buFont typeface="Arial" charset="0"/>
              <a:buChar char="•"/>
            </a:pPr>
            <a:r>
              <a:rPr lang="en-US" sz="1800" b="0" dirty="0" smtClean="0">
                <a:solidFill>
                  <a:srgbClr val="1F4A7D"/>
                </a:solidFill>
                <a:latin typeface="Arial" charset="0"/>
                <a:cs typeface="Arial" charset="0"/>
              </a:rPr>
              <a:t>Space weather instruments:</a:t>
            </a:r>
          </a:p>
          <a:p>
            <a:pPr marL="636588" lvl="2" indent="-179388" algn="just" eaLnBrk="0" hangingPunct="0">
              <a:spcBef>
                <a:spcPts val="600"/>
              </a:spcBef>
              <a:buFont typeface="Calibri" pitchFamily="34" charset="0"/>
              <a:buChar char="̶"/>
            </a:pPr>
            <a:r>
              <a:rPr lang="en-US" b="0" dirty="0">
                <a:solidFill>
                  <a:srgbClr val="1F4A7D"/>
                </a:solidFill>
                <a:latin typeface="Arial" charset="0"/>
                <a:cs typeface="Arial" charset="0"/>
              </a:rPr>
              <a:t>P</a:t>
            </a:r>
            <a:r>
              <a:rPr lang="en-US" b="0" dirty="0" smtClean="0">
                <a:solidFill>
                  <a:srgbClr val="1F4A7D"/>
                </a:solidFill>
                <a:latin typeface="Arial" charset="0"/>
                <a:cs typeface="Arial" charset="0"/>
              </a:rPr>
              <a:t>article spectrometer – MSSL</a:t>
            </a:r>
          </a:p>
          <a:p>
            <a:pPr marL="636588" lvl="2" indent="-179388" algn="just" eaLnBrk="0" hangingPunct="0">
              <a:spcBef>
                <a:spcPts val="600"/>
              </a:spcBef>
              <a:buFont typeface="Calibri" pitchFamily="34" charset="0"/>
              <a:buChar char="̶"/>
            </a:pPr>
            <a:r>
              <a:rPr lang="en-US" b="0" dirty="0" smtClean="0">
                <a:solidFill>
                  <a:srgbClr val="1F4A7D"/>
                </a:solidFill>
                <a:latin typeface="Arial" charset="0"/>
                <a:cs typeface="Arial" charset="0"/>
              </a:rPr>
              <a:t>Magnetometer – Imperial College London</a:t>
            </a:r>
            <a:endParaRPr lang="en-US" b="0" dirty="0">
              <a:solidFill>
                <a:srgbClr val="1F4A7D"/>
              </a:solidFill>
              <a:latin typeface="Arial" charset="0"/>
              <a:cs typeface="Arial" charset="0"/>
            </a:endParaRPr>
          </a:p>
          <a:p>
            <a:pPr marL="179388" indent="-179388" algn="just" eaLnBrk="0" fontAlgn="base" hangingPunct="0">
              <a:spcBef>
                <a:spcPts val="1200"/>
              </a:spcBef>
              <a:spcAft>
                <a:spcPct val="0"/>
              </a:spcAft>
              <a:buFont typeface="Arial" charset="0"/>
              <a:buChar char="•"/>
            </a:pPr>
            <a:r>
              <a:rPr lang="en-US" sz="1800" b="0" dirty="0" smtClean="0">
                <a:solidFill>
                  <a:srgbClr val="1F4A7D"/>
                </a:solidFill>
                <a:latin typeface="Arial" charset="0"/>
                <a:cs typeface="Arial" charset="0"/>
              </a:rPr>
              <a:t>NOAA </a:t>
            </a:r>
            <a:r>
              <a:rPr lang="en-US" sz="1800" b="0" dirty="0">
                <a:solidFill>
                  <a:srgbClr val="1F4A7D"/>
                </a:solidFill>
                <a:latin typeface="Arial" charset="0"/>
                <a:cs typeface="Arial" charset="0"/>
              </a:rPr>
              <a:t>will assist in evaluating the </a:t>
            </a:r>
            <a:r>
              <a:rPr lang="en-US" sz="1800" b="0" dirty="0" smtClean="0">
                <a:solidFill>
                  <a:srgbClr val="1F4A7D"/>
                </a:solidFill>
                <a:latin typeface="Arial" charset="0"/>
                <a:cs typeface="Arial" charset="0"/>
              </a:rPr>
              <a:t>data</a:t>
            </a:r>
          </a:p>
        </p:txBody>
      </p:sp>
      <p:pic>
        <p:nvPicPr>
          <p:cNvPr id="2052" name="Picture 4" descr="http://eng-mae.eng.strath.ac.uk/solarsailing2013/img/L_Garde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066" y="-119"/>
            <a:ext cx="137948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549" y="1254767"/>
            <a:ext cx="3291840" cy="2671179"/>
          </a:xfrm>
          <a:prstGeom prst="rect">
            <a:avLst/>
          </a:prstGeom>
          <a:noFill/>
          <a:ln w="1905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PMulliga\Documents\9.30.13.sail.t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2549" y="4078321"/>
            <a:ext cx="3291840" cy="2168012"/>
          </a:xfrm>
          <a:prstGeom prst="rect">
            <a:avLst/>
          </a:prstGeom>
          <a:noFill/>
          <a:ln w="19050">
            <a:solidFill>
              <a:srgbClr val="003399"/>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5446097" y="6246333"/>
            <a:ext cx="3744744" cy="276999"/>
          </a:xfrm>
          <a:prstGeom prst="rect">
            <a:avLst/>
          </a:prstGeom>
          <a:noFill/>
          <a:ln w="9525">
            <a:noFill/>
            <a:miter lim="800000"/>
            <a:headEnd/>
            <a:tailEnd/>
          </a:ln>
        </p:spPr>
        <p:txBody>
          <a:bodyPr wrap="none" rtlCol="0">
            <a:spAutoFit/>
          </a:bodyPr>
          <a:lstStyle/>
          <a:p>
            <a:pPr algn="ctr"/>
            <a:r>
              <a:rPr lang="en-US" altLang="en-US" sz="1200" dirty="0" err="1">
                <a:solidFill>
                  <a:srgbClr val="003399"/>
                </a:solidFill>
              </a:rPr>
              <a:t>Sunjammer</a:t>
            </a:r>
            <a:r>
              <a:rPr lang="en-US" altLang="en-US" sz="1200" dirty="0">
                <a:solidFill>
                  <a:srgbClr val="003399"/>
                </a:solidFill>
              </a:rPr>
              <a:t> Quadrant Deployment Test 9.30.2013</a:t>
            </a:r>
            <a:endParaRPr lang="en-US" sz="1200" dirty="0">
              <a:solidFill>
                <a:srgbClr val="003399"/>
              </a:solidFill>
            </a:endParaRPr>
          </a:p>
        </p:txBody>
      </p:sp>
    </p:spTree>
    <p:extLst>
      <p:ext uri="{BB962C8B-B14F-4D97-AF65-F5344CB8AC3E}">
        <p14:creationId xmlns:p14="http://schemas.microsoft.com/office/powerpoint/2010/main" val="3853425842"/>
      </p:ext>
    </p:extLst>
  </p:cSld>
  <p:clrMapOvr>
    <a:masterClrMapping/>
  </p:clrMapOvr>
  <p:transition spd="med">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966799" y="6350"/>
            <a:ext cx="71897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DSCOVR Follow-on </a:t>
            </a:r>
            <a:endParaRPr lang="en-US" sz="3200" dirty="0">
              <a:solidFill>
                <a:srgbClr val="1F4A7D"/>
              </a:solidFill>
            </a:endParaRPr>
          </a:p>
          <a:p>
            <a:pPr algn="ctr" eaLnBrk="1" hangingPunct="1"/>
            <a:r>
              <a:rPr lang="en-US" sz="2400" b="0" dirty="0" smtClean="0">
                <a:solidFill>
                  <a:srgbClr val="1F4A7D"/>
                </a:solidFill>
              </a:rPr>
              <a:t>Operational </a:t>
            </a:r>
            <a:r>
              <a:rPr lang="en-US" sz="2400" b="0" dirty="0">
                <a:solidFill>
                  <a:srgbClr val="1F4A7D"/>
                </a:solidFill>
              </a:rPr>
              <a:t>Solar Wind </a:t>
            </a:r>
            <a:r>
              <a:rPr lang="en-US" sz="2400" b="0" dirty="0" smtClean="0">
                <a:solidFill>
                  <a:srgbClr val="1F4A7D"/>
                </a:solidFill>
              </a:rPr>
              <a:t>/ CME Imagery </a:t>
            </a:r>
            <a:r>
              <a:rPr lang="en-US" sz="2400" b="0" dirty="0">
                <a:solidFill>
                  <a:srgbClr val="1F4A7D"/>
                </a:solidFill>
              </a:rPr>
              <a:t> </a:t>
            </a:r>
            <a:r>
              <a:rPr lang="en-US" sz="2400" b="0" dirty="0" smtClean="0">
                <a:solidFill>
                  <a:srgbClr val="1F4A7D"/>
                </a:solidFill>
              </a:rPr>
              <a:t>Missions</a:t>
            </a:r>
            <a:r>
              <a:rPr lang="en-US" sz="2800" b="0" dirty="0" smtClean="0">
                <a:solidFill>
                  <a:srgbClr val="1F4A7D"/>
                </a:solidFill>
              </a:rPr>
              <a:t> </a:t>
            </a:r>
            <a:endParaRPr lang="en-US" sz="2800" b="0" dirty="0">
              <a:solidFill>
                <a:srgbClr val="1F4A7D"/>
              </a:solidFill>
            </a:endParaRPr>
          </a:p>
        </p:txBody>
      </p:sp>
      <p:sp>
        <p:nvSpPr>
          <p:cNvPr id="3" name="Content Placeholder 2"/>
          <p:cNvSpPr txBox="1">
            <a:spLocks/>
          </p:cNvSpPr>
          <p:nvPr/>
        </p:nvSpPr>
        <p:spPr>
          <a:xfrm>
            <a:off x="457200" y="1175646"/>
            <a:ext cx="8229600" cy="5584380"/>
          </a:xfrm>
          <a:prstGeom prst="rect">
            <a:avLst/>
          </a:prstGeom>
        </p:spPr>
        <p:txBody>
          <a:bodyPr/>
          <a:lstStyle>
            <a:lvl1pPr marL="360363" indent="-360363" algn="l" defTabSz="960438" rtl="0" eaLnBrk="0" fontAlgn="base" hangingPunct="0">
              <a:spcBef>
                <a:spcPct val="15000"/>
              </a:spcBef>
              <a:spcAft>
                <a:spcPct val="0"/>
              </a:spcAft>
              <a:buSzPct val="125000"/>
              <a:buChar char="•"/>
              <a:defRPr sz="2400" b="1">
                <a:solidFill>
                  <a:schemeClr val="tx1"/>
                </a:solidFill>
                <a:latin typeface="+mn-lt"/>
                <a:ea typeface="+mn-ea"/>
                <a:cs typeface="+mn-cs"/>
              </a:defRPr>
            </a:lvl1pPr>
            <a:lvl2pPr marL="774700" indent="-300038" algn="l" defTabSz="960438" rtl="0" eaLnBrk="0" fontAlgn="base" hangingPunct="0">
              <a:spcBef>
                <a:spcPct val="15000"/>
              </a:spcBef>
              <a:spcAft>
                <a:spcPct val="0"/>
              </a:spcAft>
              <a:buSzPct val="125000"/>
              <a:buChar char="–"/>
              <a:defRPr sz="2200" b="1">
                <a:solidFill>
                  <a:schemeClr val="tx1"/>
                </a:solidFill>
                <a:latin typeface="+mn-lt"/>
              </a:defRPr>
            </a:lvl2pPr>
            <a:lvl3pPr marL="1128713" indent="-239713" algn="l" defTabSz="960438" rtl="0" eaLnBrk="0" fontAlgn="base" hangingPunct="0">
              <a:spcBef>
                <a:spcPct val="15000"/>
              </a:spcBef>
              <a:spcAft>
                <a:spcPct val="0"/>
              </a:spcAft>
              <a:buSzPct val="125000"/>
              <a:buChar char="•"/>
              <a:defRPr sz="2000" b="1">
                <a:solidFill>
                  <a:schemeClr val="tx1"/>
                </a:solidFill>
                <a:latin typeface="+mn-lt"/>
              </a:defRPr>
            </a:lvl3pPr>
            <a:lvl4pPr marL="1482725" indent="-239713" algn="l" defTabSz="960438" rtl="0" eaLnBrk="0" fontAlgn="base" hangingPunct="0">
              <a:spcBef>
                <a:spcPct val="15000"/>
              </a:spcBef>
              <a:spcAft>
                <a:spcPct val="0"/>
              </a:spcAft>
              <a:buSzPct val="125000"/>
              <a:buChar char="–"/>
              <a:defRPr b="1">
                <a:solidFill>
                  <a:schemeClr val="tx1"/>
                </a:solidFill>
                <a:latin typeface="+mn-lt"/>
              </a:defRPr>
            </a:lvl4pPr>
            <a:lvl5pPr marL="1836738" indent="-239713" algn="l" defTabSz="960438" rtl="0" eaLnBrk="0" fontAlgn="base" hangingPunct="0">
              <a:spcBef>
                <a:spcPct val="15000"/>
              </a:spcBef>
              <a:spcAft>
                <a:spcPct val="0"/>
              </a:spcAft>
              <a:buSzPct val="125000"/>
              <a:buChar char="•"/>
              <a:defRPr b="1">
                <a:solidFill>
                  <a:schemeClr val="tx1"/>
                </a:solidFill>
                <a:latin typeface="+mn-lt"/>
              </a:defRPr>
            </a:lvl5pPr>
            <a:lvl6pPr marL="2293938" indent="-239713" algn="l" defTabSz="960438" rtl="0" fontAlgn="base">
              <a:spcBef>
                <a:spcPct val="15000"/>
              </a:spcBef>
              <a:spcAft>
                <a:spcPct val="0"/>
              </a:spcAft>
              <a:buSzPct val="125000"/>
              <a:buChar char="•"/>
              <a:defRPr b="1">
                <a:solidFill>
                  <a:schemeClr val="tx1"/>
                </a:solidFill>
                <a:latin typeface="+mn-lt"/>
              </a:defRPr>
            </a:lvl6pPr>
            <a:lvl7pPr marL="2751138" indent="-239713" algn="l" defTabSz="960438" rtl="0" fontAlgn="base">
              <a:spcBef>
                <a:spcPct val="15000"/>
              </a:spcBef>
              <a:spcAft>
                <a:spcPct val="0"/>
              </a:spcAft>
              <a:buSzPct val="125000"/>
              <a:buChar char="•"/>
              <a:defRPr b="1">
                <a:solidFill>
                  <a:schemeClr val="tx1"/>
                </a:solidFill>
                <a:latin typeface="+mn-lt"/>
              </a:defRPr>
            </a:lvl7pPr>
            <a:lvl8pPr marL="3208338" indent="-239713" algn="l" defTabSz="960438" rtl="0" fontAlgn="base">
              <a:spcBef>
                <a:spcPct val="15000"/>
              </a:spcBef>
              <a:spcAft>
                <a:spcPct val="0"/>
              </a:spcAft>
              <a:buSzPct val="125000"/>
              <a:buChar char="•"/>
              <a:defRPr b="1">
                <a:solidFill>
                  <a:schemeClr val="tx1"/>
                </a:solidFill>
                <a:latin typeface="+mn-lt"/>
              </a:defRPr>
            </a:lvl8pPr>
            <a:lvl9pPr marL="3665538" indent="-239713" algn="l" defTabSz="960438" rtl="0" fontAlgn="base">
              <a:spcBef>
                <a:spcPct val="15000"/>
              </a:spcBef>
              <a:spcAft>
                <a:spcPct val="0"/>
              </a:spcAft>
              <a:buSzPct val="125000"/>
              <a:buChar char="•"/>
              <a:defRPr b="1">
                <a:solidFill>
                  <a:schemeClr val="tx1"/>
                </a:solidFill>
                <a:latin typeface="+mn-lt"/>
              </a:defRPr>
            </a:lvl9pPr>
          </a:lstStyle>
          <a:p>
            <a:pPr marL="0" indent="0" algn="ctr">
              <a:spcBef>
                <a:spcPts val="600"/>
              </a:spcBef>
              <a:buFontTx/>
              <a:buNone/>
            </a:pPr>
            <a:r>
              <a:rPr lang="en-US" sz="2000" kern="0" dirty="0" smtClean="0">
                <a:solidFill>
                  <a:srgbClr val="1F4A7D"/>
                </a:solidFill>
              </a:rPr>
              <a:t>NOAA is committed to continued solar wind/CME monitoring</a:t>
            </a:r>
          </a:p>
          <a:p>
            <a:pPr marL="0" indent="0" algn="just">
              <a:spcBef>
                <a:spcPts val="1200"/>
              </a:spcBef>
              <a:buFontTx/>
              <a:buNone/>
            </a:pPr>
            <a:r>
              <a:rPr lang="en-US" sz="1800" b="0" u="sng" kern="0" dirty="0" smtClean="0">
                <a:solidFill>
                  <a:srgbClr val="1F4A7D"/>
                </a:solidFill>
              </a:rPr>
              <a:t>Solar Wind – Commercial and other options:</a:t>
            </a:r>
          </a:p>
          <a:p>
            <a:pPr marL="685800" lvl="1" indent="-211138" algn="just">
              <a:spcBef>
                <a:spcPts val="600"/>
              </a:spcBef>
              <a:buFont typeface="Arial" pitchFamily="34" charset="0"/>
              <a:buChar char="•"/>
            </a:pPr>
            <a:r>
              <a:rPr lang="en-US" sz="1800" b="0" kern="0" dirty="0" smtClean="0">
                <a:solidFill>
                  <a:srgbClr val="1F4A7D"/>
                </a:solidFill>
              </a:rPr>
              <a:t>Evaluate </a:t>
            </a:r>
            <a:r>
              <a:rPr lang="en-US" sz="1800" b="0" kern="0" dirty="0" err="1" smtClean="0">
                <a:solidFill>
                  <a:srgbClr val="1F4A7D"/>
                </a:solidFill>
              </a:rPr>
              <a:t>Sunjammer</a:t>
            </a:r>
            <a:r>
              <a:rPr lang="en-US" sz="1800" b="0" kern="0" dirty="0" smtClean="0">
                <a:solidFill>
                  <a:srgbClr val="1F4A7D"/>
                </a:solidFill>
              </a:rPr>
              <a:t> mission performance data for improved space weather forecasts</a:t>
            </a:r>
          </a:p>
          <a:p>
            <a:pPr marL="685800" lvl="1" indent="-211138" algn="just">
              <a:spcBef>
                <a:spcPts val="600"/>
              </a:spcBef>
              <a:buFont typeface="Arial" pitchFamily="34" charset="0"/>
              <a:buChar char="•"/>
            </a:pPr>
            <a:r>
              <a:rPr lang="en-US" sz="1800" b="0" kern="0" dirty="0" smtClean="0">
                <a:solidFill>
                  <a:srgbClr val="1F4A7D"/>
                </a:solidFill>
              </a:rPr>
              <a:t>Evaluate business case for </a:t>
            </a:r>
            <a:r>
              <a:rPr lang="en-US" sz="1800" b="0" kern="0" dirty="0" err="1" smtClean="0">
                <a:solidFill>
                  <a:srgbClr val="1F4A7D"/>
                </a:solidFill>
              </a:rPr>
              <a:t>Sunjammer</a:t>
            </a:r>
            <a:r>
              <a:rPr lang="en-US" sz="1800" b="0" kern="0" dirty="0" smtClean="0">
                <a:solidFill>
                  <a:srgbClr val="1F4A7D"/>
                </a:solidFill>
              </a:rPr>
              <a:t> commercial data buy option</a:t>
            </a:r>
          </a:p>
          <a:p>
            <a:pPr marL="685800" lvl="1" indent="-211138" algn="just">
              <a:spcBef>
                <a:spcPts val="600"/>
              </a:spcBef>
              <a:buFont typeface="Arial" pitchFamily="34" charset="0"/>
              <a:buChar char="•"/>
            </a:pPr>
            <a:r>
              <a:rPr lang="en-US" sz="1800" b="0" kern="0" dirty="0" smtClean="0">
                <a:solidFill>
                  <a:srgbClr val="1F4A7D"/>
                </a:solidFill>
              </a:rPr>
              <a:t>Examine sensor concepts for improved sensor performance; i.e. extending DSCOVR </a:t>
            </a:r>
            <a:r>
              <a:rPr lang="en-US" sz="1800" b="0" kern="0" dirty="0" err="1" smtClean="0">
                <a:solidFill>
                  <a:srgbClr val="1F4A7D"/>
                </a:solidFill>
              </a:rPr>
              <a:t>Plas</a:t>
            </a:r>
            <a:r>
              <a:rPr lang="en-US" sz="1800" b="0" kern="0" dirty="0" smtClean="0">
                <a:solidFill>
                  <a:srgbClr val="1F4A7D"/>
                </a:solidFill>
              </a:rPr>
              <a:t>/Mag measurement range</a:t>
            </a:r>
          </a:p>
          <a:p>
            <a:pPr marL="685800" lvl="1" indent="-211138" algn="just">
              <a:spcBef>
                <a:spcPts val="600"/>
              </a:spcBef>
              <a:buFont typeface="Arial" pitchFamily="34" charset="0"/>
              <a:buChar char="•"/>
            </a:pPr>
            <a:r>
              <a:rPr lang="en-US" sz="1800" b="0" kern="0" dirty="0" smtClean="0">
                <a:solidFill>
                  <a:srgbClr val="1F4A7D"/>
                </a:solidFill>
              </a:rPr>
              <a:t>Refresh cost estimates for other options such as government satellites</a:t>
            </a:r>
          </a:p>
          <a:p>
            <a:pPr marL="0" indent="0" algn="just">
              <a:spcBef>
                <a:spcPts val="1200"/>
              </a:spcBef>
              <a:buFontTx/>
              <a:buNone/>
            </a:pPr>
            <a:r>
              <a:rPr lang="en-US" sz="1800" b="0" u="sng" kern="0" dirty="0" smtClean="0">
                <a:solidFill>
                  <a:srgbClr val="1F4A7D"/>
                </a:solidFill>
              </a:rPr>
              <a:t>CME Imagery</a:t>
            </a:r>
          </a:p>
          <a:p>
            <a:pPr marL="685800" lvl="1" indent="-228600" algn="just">
              <a:spcBef>
                <a:spcPts val="600"/>
              </a:spcBef>
              <a:buFont typeface="Arial" pitchFamily="34" charset="0"/>
              <a:buChar char="•"/>
            </a:pPr>
            <a:r>
              <a:rPr lang="en-US" sz="1800" b="0" kern="0" dirty="0" smtClean="0">
                <a:solidFill>
                  <a:srgbClr val="1F4A7D"/>
                </a:solidFill>
              </a:rPr>
              <a:t>Continue CCOR risk reduction studies at NRL</a:t>
            </a:r>
          </a:p>
          <a:p>
            <a:pPr marL="685800" lvl="1" indent="-228600" algn="just">
              <a:spcBef>
                <a:spcPts val="600"/>
              </a:spcBef>
              <a:buFont typeface="Arial" pitchFamily="34" charset="0"/>
              <a:buChar char="•"/>
            </a:pPr>
            <a:r>
              <a:rPr lang="en-US" sz="1800" b="0" kern="0" dirty="0" smtClean="0">
                <a:solidFill>
                  <a:srgbClr val="1F4A7D"/>
                </a:solidFill>
              </a:rPr>
              <a:t>Pursuing STP launch option</a:t>
            </a:r>
          </a:p>
          <a:p>
            <a:pPr marL="685800" lvl="1" indent="-228600" algn="just">
              <a:spcBef>
                <a:spcPts val="600"/>
              </a:spcBef>
              <a:buFont typeface="Arial" pitchFamily="34" charset="0"/>
              <a:buChar char="•"/>
            </a:pPr>
            <a:r>
              <a:rPr lang="en-US" sz="1800" b="0" kern="0" dirty="0" smtClean="0">
                <a:solidFill>
                  <a:srgbClr val="1F4A7D"/>
                </a:solidFill>
              </a:rPr>
              <a:t>Include CME imagery option in DSCOVR follow-on studies</a:t>
            </a:r>
          </a:p>
          <a:p>
            <a:pPr marL="42863" indent="0" algn="just">
              <a:spcBef>
                <a:spcPts val="1200"/>
              </a:spcBef>
              <a:buNone/>
            </a:pPr>
            <a:r>
              <a:rPr lang="en-US" sz="1800" b="0" u="sng" kern="0" dirty="0">
                <a:solidFill>
                  <a:srgbClr val="1F4A7D"/>
                </a:solidFill>
              </a:rPr>
              <a:t>NOAA L1 Requirements </a:t>
            </a:r>
            <a:r>
              <a:rPr lang="en-US" sz="1800" b="0" u="sng" kern="0" dirty="0" smtClean="0">
                <a:solidFill>
                  <a:srgbClr val="1F4A7D"/>
                </a:solidFill>
              </a:rPr>
              <a:t>Workshop – 7 April 2014 (SWPC/Boulder, CO)</a:t>
            </a:r>
          </a:p>
          <a:p>
            <a:pPr marL="742950" lvl="1" indent="-285750" algn="just">
              <a:spcBef>
                <a:spcPts val="600"/>
              </a:spcBef>
              <a:buFont typeface="Arial" panose="020B0604020202020204" pitchFamily="34" charset="0"/>
              <a:buChar char="•"/>
            </a:pPr>
            <a:r>
              <a:rPr lang="en-US" sz="1800" b="0" kern="0" dirty="0">
                <a:solidFill>
                  <a:srgbClr val="1F4A7D"/>
                </a:solidFill>
              </a:rPr>
              <a:t>&gt;</a:t>
            </a:r>
            <a:r>
              <a:rPr lang="en-US" sz="1800" b="0" kern="0" dirty="0" smtClean="0">
                <a:solidFill>
                  <a:srgbClr val="1F4A7D"/>
                </a:solidFill>
              </a:rPr>
              <a:t>60 participants – held in conjunction with Space Weather Workshop</a:t>
            </a:r>
          </a:p>
          <a:p>
            <a:pPr marL="742950" lvl="1" indent="-285750" algn="just">
              <a:spcBef>
                <a:spcPts val="600"/>
              </a:spcBef>
              <a:buFont typeface="Arial" panose="020B0604020202020204" pitchFamily="34" charset="0"/>
              <a:buChar char="•"/>
            </a:pPr>
            <a:r>
              <a:rPr lang="en-US" sz="1800" b="0" kern="0" dirty="0" smtClean="0">
                <a:solidFill>
                  <a:srgbClr val="1F4A7D"/>
                </a:solidFill>
              </a:rPr>
              <a:t>Meeting report to be released [</a:t>
            </a:r>
            <a:r>
              <a:rPr lang="en-US" sz="1800" b="0" i="1" kern="0" dirty="0" smtClean="0">
                <a:solidFill>
                  <a:srgbClr val="1F4A7D"/>
                </a:solidFill>
              </a:rPr>
              <a:t>TBD</a:t>
            </a:r>
            <a:r>
              <a:rPr lang="en-US" sz="1800" b="0" kern="0" dirty="0" smtClean="0">
                <a:solidFill>
                  <a:srgbClr val="1F4A7D"/>
                </a:solidFill>
              </a:rPr>
              <a:t>]</a:t>
            </a:r>
          </a:p>
          <a:p>
            <a:pPr marL="42863" indent="0" algn="just">
              <a:spcBef>
                <a:spcPts val="1200"/>
              </a:spcBef>
              <a:buNone/>
            </a:pPr>
            <a:endParaRPr lang="en-US" sz="2000" b="0" kern="0" dirty="0" smtClean="0">
              <a:solidFill>
                <a:srgbClr val="1F4A7D"/>
              </a:solidFill>
            </a:endParaRPr>
          </a:p>
        </p:txBody>
      </p:sp>
    </p:spTree>
    <p:extLst>
      <p:ext uri="{BB962C8B-B14F-4D97-AF65-F5344CB8AC3E}">
        <p14:creationId xmlns:p14="http://schemas.microsoft.com/office/powerpoint/2010/main" val="427286639"/>
      </p:ext>
    </p:extLst>
  </p:cSld>
  <p:clrMapOvr>
    <a:masterClrMapping/>
  </p:clrMapOvr>
  <p:transition spd="med">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374766" y="6350"/>
            <a:ext cx="63738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New Capability </a:t>
            </a:r>
            <a:endParaRPr lang="en-US" sz="3200" dirty="0">
              <a:solidFill>
                <a:srgbClr val="1F4A7D"/>
              </a:solidFill>
            </a:endParaRPr>
          </a:p>
          <a:p>
            <a:pPr algn="ctr" eaLnBrk="1" hangingPunct="1"/>
            <a:r>
              <a:rPr lang="en-US" sz="2800" b="0" dirty="0" smtClean="0">
                <a:solidFill>
                  <a:srgbClr val="1F4A7D"/>
                </a:solidFill>
              </a:rPr>
              <a:t>GNSS Radio Occultation – COSMIC 2 </a:t>
            </a:r>
            <a:endParaRPr lang="en-US" sz="2800" b="0" dirty="0">
              <a:solidFill>
                <a:srgbClr val="1F4A7D"/>
              </a:solidFill>
            </a:endParaRPr>
          </a:p>
        </p:txBody>
      </p:sp>
      <p:sp>
        <p:nvSpPr>
          <p:cNvPr id="3" name="Content Placeholder 2"/>
          <p:cNvSpPr txBox="1">
            <a:spLocks/>
          </p:cNvSpPr>
          <p:nvPr/>
        </p:nvSpPr>
        <p:spPr bwMode="auto">
          <a:xfrm>
            <a:off x="153076" y="1175202"/>
            <a:ext cx="8843963" cy="2400755"/>
          </a:xfrm>
          <a:prstGeom prst="rect">
            <a:avLst/>
          </a:prstGeom>
          <a:noFill/>
          <a:ln w="9525">
            <a:noFill/>
            <a:miter lim="800000"/>
            <a:headEnd/>
            <a:tailEnd/>
          </a:ln>
        </p:spPr>
        <p:txBody>
          <a:bodyPr/>
          <a:lstStyle/>
          <a:p>
            <a:pPr algn="ctr" eaLnBrk="0" fontAlgn="base" hangingPunct="0">
              <a:spcBef>
                <a:spcPts val="1200"/>
              </a:spcBef>
              <a:spcAft>
                <a:spcPct val="0"/>
              </a:spcAft>
            </a:pPr>
            <a:r>
              <a:rPr lang="en-US" sz="1800" b="0" u="sng" dirty="0" smtClean="0">
                <a:solidFill>
                  <a:srgbClr val="1F4A7D"/>
                </a:solidFill>
                <a:latin typeface="Arial" charset="0"/>
                <a:cs typeface="Arial" charset="0"/>
              </a:rPr>
              <a:t>Constellation Observing System for Meteorology, Ionosphere &amp; Climate (COSMIC 2)</a:t>
            </a:r>
          </a:p>
          <a:p>
            <a:pPr marL="179388" indent="-179388" algn="just" eaLnBrk="0" hangingPunct="0">
              <a:spcBef>
                <a:spcPts val="600"/>
              </a:spcBef>
              <a:buFont typeface="Arial" pitchFamily="34" charset="0"/>
              <a:buChar char="•"/>
            </a:pPr>
            <a:r>
              <a:rPr lang="en-US" sz="1800" b="0" dirty="0">
                <a:solidFill>
                  <a:srgbClr val="1F4A7D"/>
                </a:solidFill>
                <a:latin typeface="Arial" charset="0"/>
                <a:cs typeface="Arial" charset="0"/>
              </a:rPr>
              <a:t>Taiwan-USAF-NOAA Partnership</a:t>
            </a:r>
          </a:p>
          <a:p>
            <a:pPr marL="179388" indent="-179388" algn="just" eaLnBrk="0" hangingPunct="0">
              <a:spcBef>
                <a:spcPts val="600"/>
              </a:spcBef>
              <a:buFont typeface="Arial" pitchFamily="34" charset="0"/>
              <a:buChar char="•"/>
            </a:pPr>
            <a:r>
              <a:rPr lang="en-US" sz="1800" b="0" dirty="0">
                <a:solidFill>
                  <a:srgbClr val="1F4A7D"/>
                </a:solidFill>
                <a:latin typeface="Arial" charset="0"/>
                <a:cs typeface="Arial" charset="0"/>
              </a:rPr>
              <a:t>12 satellite constellation – 6 @ 24</a:t>
            </a:r>
            <a:r>
              <a:rPr lang="en-US" sz="1800" b="0" baseline="30000" dirty="0">
                <a:solidFill>
                  <a:srgbClr val="1F4A7D"/>
                </a:solidFill>
                <a:latin typeface="Arial" charset="0"/>
                <a:cs typeface="Arial" charset="0"/>
              </a:rPr>
              <a:t>o</a:t>
            </a:r>
            <a:r>
              <a:rPr lang="en-US" sz="1800" b="0" dirty="0">
                <a:solidFill>
                  <a:srgbClr val="1F4A7D"/>
                </a:solidFill>
                <a:latin typeface="Arial" charset="0"/>
                <a:cs typeface="Arial" charset="0"/>
              </a:rPr>
              <a:t> inclination (low)  / 6 @ 72</a:t>
            </a:r>
            <a:r>
              <a:rPr lang="en-US" sz="1800" b="0" baseline="30000" dirty="0">
                <a:solidFill>
                  <a:srgbClr val="1F4A7D"/>
                </a:solidFill>
                <a:latin typeface="Arial" charset="0"/>
                <a:cs typeface="Arial" charset="0"/>
              </a:rPr>
              <a:t>o</a:t>
            </a:r>
            <a:r>
              <a:rPr lang="en-US" sz="1800" b="0" dirty="0">
                <a:solidFill>
                  <a:srgbClr val="1F4A7D"/>
                </a:solidFill>
                <a:latin typeface="Arial" charset="0"/>
                <a:cs typeface="Arial" charset="0"/>
              </a:rPr>
              <a:t> inclination (high)</a:t>
            </a:r>
          </a:p>
          <a:p>
            <a:pPr marL="179388" indent="-179388" algn="just" eaLnBrk="0" hangingPunct="0">
              <a:spcBef>
                <a:spcPts val="600"/>
              </a:spcBef>
              <a:buFont typeface="Arial" charset="0"/>
              <a:buChar char="•"/>
            </a:pPr>
            <a:r>
              <a:rPr lang="en-US" sz="1800" b="0" dirty="0">
                <a:solidFill>
                  <a:srgbClr val="1F4A7D"/>
                </a:solidFill>
                <a:latin typeface="Arial" charset="0"/>
                <a:cs typeface="Arial" charset="0"/>
              </a:rPr>
              <a:t>Phase 1 launch planned for </a:t>
            </a:r>
            <a:r>
              <a:rPr lang="en-US" sz="1800" b="0" dirty="0" smtClean="0">
                <a:solidFill>
                  <a:srgbClr val="1F4A7D"/>
                </a:solidFill>
                <a:latin typeface="Arial" charset="0"/>
                <a:cs typeface="Arial" charset="0"/>
              </a:rPr>
              <a:t>May 2016 </a:t>
            </a:r>
            <a:r>
              <a:rPr lang="en-US" sz="1800" b="0" dirty="0">
                <a:solidFill>
                  <a:srgbClr val="1F4A7D"/>
                </a:solidFill>
                <a:latin typeface="Arial" charset="0"/>
                <a:cs typeface="Arial" charset="0"/>
              </a:rPr>
              <a:t>– low inclination; Phase 2 launch - 2018</a:t>
            </a:r>
          </a:p>
          <a:p>
            <a:pPr marL="179388" indent="-179388" algn="just" eaLnBrk="0" hangingPunct="0">
              <a:spcBef>
                <a:spcPts val="600"/>
              </a:spcBef>
              <a:buFont typeface="Arial" charset="0"/>
              <a:buChar char="•"/>
            </a:pPr>
            <a:r>
              <a:rPr lang="en-US" sz="1800" b="0" dirty="0">
                <a:solidFill>
                  <a:srgbClr val="1F4A7D"/>
                </a:solidFill>
                <a:latin typeface="Arial" charset="0"/>
                <a:cs typeface="Arial" charset="0"/>
              </a:rPr>
              <a:t>NOAA coordinating with international partners to host/operate ground receptors</a:t>
            </a:r>
          </a:p>
          <a:p>
            <a:pPr marL="179388" indent="-179388" algn="just" eaLnBrk="0" hangingPunct="0">
              <a:spcBef>
                <a:spcPts val="600"/>
              </a:spcBef>
              <a:buFont typeface="Arial" charset="0"/>
              <a:buChar char="•"/>
            </a:pPr>
            <a:r>
              <a:rPr lang="en-US" sz="1800" b="0" dirty="0">
                <a:solidFill>
                  <a:srgbClr val="1F4A7D"/>
                </a:solidFill>
                <a:latin typeface="Arial" charset="0"/>
                <a:cs typeface="Arial" charset="0"/>
              </a:rPr>
              <a:t>Full up constellation will acquire more than 8000 </a:t>
            </a:r>
            <a:r>
              <a:rPr lang="en-US" sz="1800" b="0" dirty="0" err="1">
                <a:solidFill>
                  <a:srgbClr val="1F4A7D"/>
                </a:solidFill>
                <a:latin typeface="Arial" charset="0"/>
                <a:cs typeface="Arial" charset="0"/>
              </a:rPr>
              <a:t>ionospheric</a:t>
            </a:r>
            <a:r>
              <a:rPr lang="en-US" sz="1800" b="0" dirty="0">
                <a:solidFill>
                  <a:srgbClr val="1F4A7D"/>
                </a:solidFill>
                <a:latin typeface="Arial" charset="0"/>
                <a:cs typeface="Arial" charset="0"/>
              </a:rPr>
              <a:t> soundings per day</a:t>
            </a:r>
          </a:p>
          <a:p>
            <a:pPr algn="ctr" eaLnBrk="0" fontAlgn="base" hangingPunct="0">
              <a:spcBef>
                <a:spcPts val="1200"/>
              </a:spcBef>
              <a:spcAft>
                <a:spcPct val="0"/>
              </a:spcAft>
            </a:pPr>
            <a:endParaRPr lang="en-US" sz="1800" b="0" u="sng" dirty="0" smtClean="0">
              <a:solidFill>
                <a:srgbClr val="1F4A7D"/>
              </a:solidFill>
              <a:latin typeface="Arial" charset="0"/>
              <a:cs typeface="Arial" charset="0"/>
            </a:endParaRPr>
          </a:p>
          <a:p>
            <a:pPr algn="ctr" eaLnBrk="0" fontAlgn="base" hangingPunct="0">
              <a:spcBef>
                <a:spcPts val="1200"/>
              </a:spcBef>
              <a:spcAft>
                <a:spcPct val="0"/>
              </a:spcAft>
            </a:pPr>
            <a:endParaRPr lang="en-US" sz="1800" b="0" u="sng" dirty="0" smtClean="0">
              <a:solidFill>
                <a:srgbClr val="1F4A7D"/>
              </a:solidFill>
              <a:latin typeface="Arial" charset="0"/>
              <a:cs typeface="Arial" charset="0"/>
            </a:endParaRPr>
          </a:p>
        </p:txBody>
      </p:sp>
      <p:pic>
        <p:nvPicPr>
          <p:cNvPr id="3074" name="Picture 2"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24" y="3420158"/>
            <a:ext cx="59055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9089"/>
      </p:ext>
    </p:extLst>
  </p:cSld>
  <p:clrMapOvr>
    <a:masterClrMapping/>
  </p:clrMapOvr>
  <p:transition spd="med">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p_goes_2013-10-08_200000_to_222100_2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209800"/>
            <a:ext cx="3750644" cy="3200400"/>
          </a:xfrm>
          <a:prstGeom prst="rect">
            <a:avLst/>
          </a:prstGeom>
        </p:spPr>
      </p:pic>
      <p:pic>
        <p:nvPicPr>
          <p:cNvPr id="2" name="Picture 1" descr="mp_goes_2013-12-08_020000_to_034000_2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56" y="2209800"/>
            <a:ext cx="3750644" cy="3200400"/>
          </a:xfrm>
          <a:prstGeom prst="rect">
            <a:avLst/>
          </a:prstGeom>
        </p:spPr>
      </p:pic>
      <p:sp>
        <p:nvSpPr>
          <p:cNvPr id="8" name="Rectangle 7"/>
          <p:cNvSpPr/>
          <p:nvPr/>
        </p:nvSpPr>
        <p:spPr>
          <a:xfrm>
            <a:off x="4267200" y="1129762"/>
            <a:ext cx="4038600" cy="1246495"/>
          </a:xfrm>
          <a:prstGeom prst="rect">
            <a:avLst/>
          </a:prstGeom>
        </p:spPr>
        <p:txBody>
          <a:bodyPr wrap="square">
            <a:spAutoFit/>
          </a:bodyPr>
          <a:lstStyle/>
          <a:p>
            <a:pPr algn="just">
              <a:spcBef>
                <a:spcPts val="600"/>
              </a:spcBef>
            </a:pPr>
            <a:r>
              <a:rPr lang="en-US" sz="1400" dirty="0" smtClean="0">
                <a:solidFill>
                  <a:srgbClr val="1F4A7D"/>
                </a:solidFill>
              </a:rPr>
              <a:t>October 8, 2013, GEO orbit inside </a:t>
            </a:r>
            <a:r>
              <a:rPr lang="en-US" sz="1400" dirty="0" err="1" smtClean="0">
                <a:solidFill>
                  <a:srgbClr val="1F4A7D"/>
                </a:solidFill>
              </a:rPr>
              <a:t>magnetosheath</a:t>
            </a:r>
            <a:r>
              <a:rPr lang="en-US" sz="1400" dirty="0">
                <a:solidFill>
                  <a:srgbClr val="1F4A7D"/>
                </a:solidFill>
              </a:rPr>
              <a:t>. </a:t>
            </a:r>
            <a:r>
              <a:rPr lang="en-US" sz="1400" dirty="0" smtClean="0">
                <a:solidFill>
                  <a:srgbClr val="1F4A7D"/>
                </a:solidFill>
              </a:rPr>
              <a:t>Negative polar field (red triangle) and e-flux dropout observed near noon</a:t>
            </a:r>
            <a:endParaRPr lang="en-US" sz="1400" dirty="0">
              <a:solidFill>
                <a:srgbClr val="1F4A7D"/>
              </a:solidFill>
            </a:endParaRPr>
          </a:p>
          <a:p>
            <a:pPr algn="just">
              <a:spcBef>
                <a:spcPts val="600"/>
              </a:spcBef>
            </a:pPr>
            <a:r>
              <a:rPr lang="en-US" sz="1400" dirty="0" smtClean="0">
                <a:solidFill>
                  <a:srgbClr val="1F4A7D"/>
                </a:solidFill>
              </a:rPr>
              <a:t> </a:t>
            </a:r>
            <a:endParaRPr lang="en-US" sz="1400" dirty="0">
              <a:solidFill>
                <a:srgbClr val="1F4A7D"/>
              </a:solidFill>
              <a:effectLst/>
            </a:endParaRPr>
          </a:p>
        </p:txBody>
      </p:sp>
      <p:sp>
        <p:nvSpPr>
          <p:cNvPr id="11" name="Rectangle 10"/>
          <p:cNvSpPr/>
          <p:nvPr/>
        </p:nvSpPr>
        <p:spPr>
          <a:xfrm>
            <a:off x="4343400" y="1832908"/>
            <a:ext cx="3810000" cy="338554"/>
          </a:xfrm>
          <a:prstGeom prst="rect">
            <a:avLst/>
          </a:prstGeom>
        </p:spPr>
        <p:txBody>
          <a:bodyPr wrap="square">
            <a:spAutoFit/>
          </a:bodyPr>
          <a:lstStyle/>
          <a:p>
            <a:pPr algn="ctr"/>
            <a:r>
              <a:rPr lang="en-US" sz="1600" b="1" dirty="0" smtClean="0">
                <a:solidFill>
                  <a:srgbClr val="1F4A7D"/>
                </a:solidFill>
              </a:rPr>
              <a:t>Observed Crossing</a:t>
            </a:r>
            <a:endParaRPr lang="en-US" sz="1600" dirty="0">
              <a:solidFill>
                <a:srgbClr val="1F4A7D"/>
              </a:solidFill>
              <a:effectLst/>
            </a:endParaRPr>
          </a:p>
        </p:txBody>
      </p:sp>
      <p:sp>
        <p:nvSpPr>
          <p:cNvPr id="35" name="Rectangle 34"/>
          <p:cNvSpPr/>
          <p:nvPr/>
        </p:nvSpPr>
        <p:spPr>
          <a:xfrm>
            <a:off x="381000" y="1832908"/>
            <a:ext cx="3810000" cy="338554"/>
          </a:xfrm>
          <a:prstGeom prst="rect">
            <a:avLst/>
          </a:prstGeom>
        </p:spPr>
        <p:txBody>
          <a:bodyPr wrap="square">
            <a:spAutoFit/>
          </a:bodyPr>
          <a:lstStyle/>
          <a:p>
            <a:pPr algn="ctr"/>
            <a:r>
              <a:rPr lang="en-US" sz="1600" b="1" dirty="0" smtClean="0">
                <a:solidFill>
                  <a:srgbClr val="1F497D"/>
                </a:solidFill>
              </a:rPr>
              <a:t>Predicted Crossing</a:t>
            </a:r>
            <a:endParaRPr lang="en-US" sz="1600" dirty="0">
              <a:solidFill>
                <a:srgbClr val="1F497D"/>
              </a:solidFill>
              <a:effectLst/>
            </a:endParaRPr>
          </a:p>
        </p:txBody>
      </p:sp>
      <p:sp>
        <p:nvSpPr>
          <p:cNvPr id="37" name="Rectangle 36"/>
          <p:cNvSpPr/>
          <p:nvPr/>
        </p:nvSpPr>
        <p:spPr>
          <a:xfrm>
            <a:off x="152400" y="1129762"/>
            <a:ext cx="3962400" cy="1031051"/>
          </a:xfrm>
          <a:prstGeom prst="rect">
            <a:avLst/>
          </a:prstGeom>
        </p:spPr>
        <p:txBody>
          <a:bodyPr wrap="square">
            <a:spAutoFit/>
          </a:bodyPr>
          <a:lstStyle/>
          <a:p>
            <a:pPr algn="just">
              <a:spcBef>
                <a:spcPts val="600"/>
              </a:spcBef>
            </a:pPr>
            <a:r>
              <a:rPr lang="en-US" sz="1400" dirty="0" smtClean="0">
                <a:solidFill>
                  <a:srgbClr val="1F4A7D"/>
                </a:solidFill>
              </a:rPr>
              <a:t>December 8, 2013, model predicts magnetopause crosses GEO. No GOES near noon to confirm</a:t>
            </a:r>
            <a:endParaRPr lang="en-US" sz="1400" dirty="0">
              <a:solidFill>
                <a:srgbClr val="1F4A7D"/>
              </a:solidFill>
            </a:endParaRPr>
          </a:p>
          <a:p>
            <a:pPr algn="just">
              <a:spcBef>
                <a:spcPts val="600"/>
              </a:spcBef>
            </a:pPr>
            <a:r>
              <a:rPr lang="en-US" sz="1400" dirty="0" smtClean="0">
                <a:solidFill>
                  <a:srgbClr val="1F4A7D"/>
                </a:solidFill>
              </a:rPr>
              <a:t> </a:t>
            </a:r>
            <a:endParaRPr lang="en-US" sz="1400" dirty="0">
              <a:solidFill>
                <a:srgbClr val="1F4A7D"/>
              </a:solidFill>
              <a:effectLst/>
            </a:endParaRPr>
          </a:p>
        </p:txBody>
      </p:sp>
      <p:pic>
        <p:nvPicPr>
          <p:cNvPr id="38" name="Picture 37" descr="g15_2013-10-08_magnetometer.png"/>
          <p:cNvPicPr>
            <a:picLocks noChangeAspect="1"/>
          </p:cNvPicPr>
          <p:nvPr/>
        </p:nvPicPr>
        <p:blipFill rotWithShape="1">
          <a:blip r:embed="rId5">
            <a:extLst>
              <a:ext uri="{28A0092B-C50C-407E-A947-70E740481C1C}">
                <a14:useLocalDpi xmlns:a14="http://schemas.microsoft.com/office/drawing/2010/main" val="0"/>
              </a:ext>
            </a:extLst>
          </a:blip>
          <a:srcRect l="60833" t="50588" r="9028" b="30197"/>
          <a:stretch/>
        </p:blipFill>
        <p:spPr>
          <a:xfrm>
            <a:off x="5016500" y="5257800"/>
            <a:ext cx="2755900" cy="1066800"/>
          </a:xfrm>
          <a:prstGeom prst="rect">
            <a:avLst/>
          </a:prstGeom>
        </p:spPr>
      </p:pic>
      <p:sp>
        <p:nvSpPr>
          <p:cNvPr id="39" name="TextBox 38"/>
          <p:cNvSpPr txBox="1"/>
          <p:nvPr/>
        </p:nvSpPr>
        <p:spPr>
          <a:xfrm>
            <a:off x="4433865" y="6096000"/>
            <a:ext cx="595335" cy="338554"/>
          </a:xfrm>
          <a:prstGeom prst="rect">
            <a:avLst/>
          </a:prstGeom>
          <a:noFill/>
        </p:spPr>
        <p:txBody>
          <a:bodyPr wrap="none" rtlCol="0">
            <a:spAutoFit/>
          </a:bodyPr>
          <a:lstStyle/>
          <a:p>
            <a:r>
              <a:rPr lang="en-US" sz="1600" dirty="0" smtClean="0">
                <a:solidFill>
                  <a:srgbClr val="1F4A7D"/>
                </a:solidFill>
              </a:rPr>
              <a:t>-150</a:t>
            </a:r>
            <a:endParaRPr lang="en-US" sz="1600" dirty="0">
              <a:solidFill>
                <a:srgbClr val="1F4A7D"/>
              </a:solidFill>
            </a:endParaRPr>
          </a:p>
        </p:txBody>
      </p:sp>
      <p:sp>
        <p:nvSpPr>
          <p:cNvPr id="41" name="TextBox 40"/>
          <p:cNvSpPr txBox="1"/>
          <p:nvPr/>
        </p:nvSpPr>
        <p:spPr>
          <a:xfrm>
            <a:off x="5614455" y="6248400"/>
            <a:ext cx="641522" cy="307777"/>
          </a:xfrm>
          <a:prstGeom prst="rect">
            <a:avLst/>
          </a:prstGeom>
          <a:noFill/>
        </p:spPr>
        <p:txBody>
          <a:bodyPr wrap="none" rtlCol="0">
            <a:spAutoFit/>
          </a:bodyPr>
          <a:lstStyle/>
          <a:p>
            <a:r>
              <a:rPr lang="en-US" sz="1400" dirty="0" smtClean="0">
                <a:solidFill>
                  <a:srgbClr val="1F4A7D"/>
                </a:solidFill>
              </a:rPr>
              <a:t>18:00</a:t>
            </a:r>
            <a:endParaRPr lang="en-US" sz="1400" dirty="0">
              <a:solidFill>
                <a:srgbClr val="1F4A7D"/>
              </a:solidFill>
            </a:endParaRPr>
          </a:p>
        </p:txBody>
      </p:sp>
      <p:sp>
        <p:nvSpPr>
          <p:cNvPr id="42" name="TextBox 41"/>
          <p:cNvSpPr txBox="1"/>
          <p:nvPr/>
        </p:nvSpPr>
        <p:spPr>
          <a:xfrm>
            <a:off x="6477000" y="6248400"/>
            <a:ext cx="641522" cy="307777"/>
          </a:xfrm>
          <a:prstGeom prst="rect">
            <a:avLst/>
          </a:prstGeom>
          <a:noFill/>
        </p:spPr>
        <p:txBody>
          <a:bodyPr wrap="none" rtlCol="0">
            <a:spAutoFit/>
          </a:bodyPr>
          <a:lstStyle/>
          <a:p>
            <a:r>
              <a:rPr lang="en-US" sz="1400" dirty="0" smtClean="0">
                <a:solidFill>
                  <a:srgbClr val="1F4A7D"/>
                </a:solidFill>
              </a:rPr>
              <a:t>21:00</a:t>
            </a:r>
            <a:endParaRPr lang="en-US" sz="1400" dirty="0">
              <a:solidFill>
                <a:srgbClr val="1F4A7D"/>
              </a:solidFill>
            </a:endParaRPr>
          </a:p>
        </p:txBody>
      </p:sp>
      <p:sp>
        <p:nvSpPr>
          <p:cNvPr id="43" name="TextBox 42"/>
          <p:cNvSpPr txBox="1"/>
          <p:nvPr/>
        </p:nvSpPr>
        <p:spPr>
          <a:xfrm>
            <a:off x="7367055" y="6248400"/>
            <a:ext cx="420746" cy="307777"/>
          </a:xfrm>
          <a:prstGeom prst="rect">
            <a:avLst/>
          </a:prstGeom>
          <a:noFill/>
        </p:spPr>
        <p:txBody>
          <a:bodyPr wrap="none" rtlCol="0">
            <a:spAutoFit/>
          </a:bodyPr>
          <a:lstStyle/>
          <a:p>
            <a:r>
              <a:rPr lang="en-US" sz="1400" dirty="0" smtClean="0">
                <a:solidFill>
                  <a:srgbClr val="1F4A7D"/>
                </a:solidFill>
              </a:rPr>
              <a:t>UT</a:t>
            </a:r>
            <a:endParaRPr lang="en-US" sz="1400" dirty="0">
              <a:solidFill>
                <a:srgbClr val="1F4A7D"/>
              </a:solidFill>
            </a:endParaRPr>
          </a:p>
        </p:txBody>
      </p:sp>
      <p:sp>
        <p:nvSpPr>
          <p:cNvPr id="44" name="TextBox 43"/>
          <p:cNvSpPr txBox="1"/>
          <p:nvPr/>
        </p:nvSpPr>
        <p:spPr>
          <a:xfrm>
            <a:off x="4502193" y="5181600"/>
            <a:ext cx="527007" cy="338554"/>
          </a:xfrm>
          <a:prstGeom prst="rect">
            <a:avLst/>
          </a:prstGeom>
          <a:noFill/>
        </p:spPr>
        <p:txBody>
          <a:bodyPr wrap="none" rtlCol="0">
            <a:spAutoFit/>
          </a:bodyPr>
          <a:lstStyle/>
          <a:p>
            <a:r>
              <a:rPr lang="en-US" sz="1600" dirty="0" smtClean="0">
                <a:solidFill>
                  <a:srgbClr val="1F4A7D"/>
                </a:solidFill>
              </a:rPr>
              <a:t>250</a:t>
            </a:r>
            <a:endParaRPr lang="en-US" sz="1600" dirty="0">
              <a:solidFill>
                <a:srgbClr val="1F4A7D"/>
              </a:solidFill>
            </a:endParaRPr>
          </a:p>
        </p:txBody>
      </p:sp>
      <p:sp>
        <p:nvSpPr>
          <p:cNvPr id="45" name="TextBox 44"/>
          <p:cNvSpPr txBox="1"/>
          <p:nvPr/>
        </p:nvSpPr>
        <p:spPr>
          <a:xfrm>
            <a:off x="4730420" y="5757446"/>
            <a:ext cx="298780" cy="338554"/>
          </a:xfrm>
          <a:prstGeom prst="rect">
            <a:avLst/>
          </a:prstGeom>
          <a:noFill/>
        </p:spPr>
        <p:txBody>
          <a:bodyPr wrap="none" rtlCol="0">
            <a:spAutoFit/>
          </a:bodyPr>
          <a:lstStyle/>
          <a:p>
            <a:r>
              <a:rPr lang="en-US" sz="1600" dirty="0" smtClean="0">
                <a:solidFill>
                  <a:srgbClr val="1F4A7D"/>
                </a:solidFill>
              </a:rPr>
              <a:t>0</a:t>
            </a:r>
            <a:endParaRPr lang="en-US" sz="1600" dirty="0">
              <a:solidFill>
                <a:srgbClr val="1F4A7D"/>
              </a:solidFill>
            </a:endParaRPr>
          </a:p>
        </p:txBody>
      </p:sp>
      <p:sp>
        <p:nvSpPr>
          <p:cNvPr id="46" name="TextBox 45"/>
          <p:cNvSpPr txBox="1"/>
          <p:nvPr/>
        </p:nvSpPr>
        <p:spPr>
          <a:xfrm>
            <a:off x="4353643" y="5486400"/>
            <a:ext cx="457176" cy="338554"/>
          </a:xfrm>
          <a:prstGeom prst="rect">
            <a:avLst/>
          </a:prstGeom>
          <a:noFill/>
        </p:spPr>
        <p:txBody>
          <a:bodyPr wrap="none" rtlCol="0">
            <a:spAutoFit/>
          </a:bodyPr>
          <a:lstStyle/>
          <a:p>
            <a:r>
              <a:rPr lang="en-US" b="1" dirty="0" err="1" smtClean="0">
                <a:solidFill>
                  <a:srgbClr val="1F4A7D"/>
                </a:solidFill>
              </a:rPr>
              <a:t>Hp</a:t>
            </a:r>
            <a:endParaRPr lang="en-US" b="1" dirty="0">
              <a:solidFill>
                <a:srgbClr val="1F4A7D"/>
              </a:solidFill>
            </a:endParaRPr>
          </a:p>
        </p:txBody>
      </p:sp>
      <p:sp>
        <p:nvSpPr>
          <p:cNvPr id="47" name="TextBox 46"/>
          <p:cNvSpPr txBox="1"/>
          <p:nvPr/>
        </p:nvSpPr>
        <p:spPr>
          <a:xfrm>
            <a:off x="4419600" y="3471446"/>
            <a:ext cx="423514" cy="338554"/>
          </a:xfrm>
          <a:prstGeom prst="rect">
            <a:avLst/>
          </a:prstGeom>
          <a:solidFill>
            <a:schemeClr val="bg1"/>
          </a:solidFill>
        </p:spPr>
        <p:txBody>
          <a:bodyPr wrap="none" rtlCol="0">
            <a:spAutoFit/>
          </a:bodyPr>
          <a:lstStyle/>
          <a:p>
            <a:r>
              <a:rPr lang="en-US" dirty="0" smtClean="0">
                <a:solidFill>
                  <a:srgbClr val="1F4A7D"/>
                </a:solidFill>
              </a:rPr>
              <a:t>R</a:t>
            </a:r>
            <a:r>
              <a:rPr lang="en-US" baseline="-25000" dirty="0" smtClean="0">
                <a:solidFill>
                  <a:srgbClr val="1F4A7D"/>
                </a:solidFill>
              </a:rPr>
              <a:t>E</a:t>
            </a:r>
            <a:endParaRPr lang="en-US" baseline="-25000" dirty="0">
              <a:solidFill>
                <a:srgbClr val="1F4A7D"/>
              </a:solidFill>
            </a:endParaRPr>
          </a:p>
        </p:txBody>
      </p:sp>
      <p:sp>
        <p:nvSpPr>
          <p:cNvPr id="49" name="TextBox 48"/>
          <p:cNvSpPr txBox="1"/>
          <p:nvPr/>
        </p:nvSpPr>
        <p:spPr>
          <a:xfrm>
            <a:off x="304800" y="3429000"/>
            <a:ext cx="454008" cy="369332"/>
          </a:xfrm>
          <a:prstGeom prst="rect">
            <a:avLst/>
          </a:prstGeom>
          <a:solidFill>
            <a:schemeClr val="bg1"/>
          </a:solidFill>
        </p:spPr>
        <p:txBody>
          <a:bodyPr wrap="none" rtlCol="0">
            <a:spAutoFit/>
          </a:bodyPr>
          <a:lstStyle/>
          <a:p>
            <a:r>
              <a:rPr lang="en-US" dirty="0" smtClean="0">
                <a:solidFill>
                  <a:srgbClr val="1F497D"/>
                </a:solidFill>
              </a:rPr>
              <a:t>R</a:t>
            </a:r>
            <a:r>
              <a:rPr lang="en-US" baseline="-25000" dirty="0" smtClean="0">
                <a:solidFill>
                  <a:srgbClr val="1F497D"/>
                </a:solidFill>
              </a:rPr>
              <a:t>E</a:t>
            </a:r>
            <a:endParaRPr lang="en-US" baseline="-25000" dirty="0">
              <a:solidFill>
                <a:srgbClr val="1F497D"/>
              </a:solidFill>
            </a:endParaRPr>
          </a:p>
        </p:txBody>
      </p:sp>
      <p:sp>
        <p:nvSpPr>
          <p:cNvPr id="50" name="TextBox 49"/>
          <p:cNvSpPr txBox="1"/>
          <p:nvPr/>
        </p:nvSpPr>
        <p:spPr>
          <a:xfrm>
            <a:off x="2060592" y="5193268"/>
            <a:ext cx="454008" cy="369332"/>
          </a:xfrm>
          <a:prstGeom prst="rect">
            <a:avLst/>
          </a:prstGeom>
          <a:solidFill>
            <a:schemeClr val="bg1"/>
          </a:solidFill>
        </p:spPr>
        <p:txBody>
          <a:bodyPr wrap="none" rtlCol="0">
            <a:spAutoFit/>
          </a:bodyPr>
          <a:lstStyle/>
          <a:p>
            <a:r>
              <a:rPr lang="en-US" dirty="0" smtClean="0">
                <a:solidFill>
                  <a:srgbClr val="1F497D"/>
                </a:solidFill>
              </a:rPr>
              <a:t>R</a:t>
            </a:r>
            <a:r>
              <a:rPr lang="en-US" baseline="-25000" dirty="0" smtClean="0">
                <a:solidFill>
                  <a:srgbClr val="1F497D"/>
                </a:solidFill>
              </a:rPr>
              <a:t>E</a:t>
            </a:r>
            <a:endParaRPr lang="en-US" baseline="-25000" dirty="0">
              <a:solidFill>
                <a:srgbClr val="1F497D"/>
              </a:solidFill>
            </a:endParaRPr>
          </a:p>
        </p:txBody>
      </p:sp>
      <p:sp>
        <p:nvSpPr>
          <p:cNvPr id="52" name="TextBox 51"/>
          <p:cNvSpPr txBox="1"/>
          <p:nvPr/>
        </p:nvSpPr>
        <p:spPr>
          <a:xfrm>
            <a:off x="533400" y="5738336"/>
            <a:ext cx="3733800" cy="646331"/>
          </a:xfrm>
          <a:prstGeom prst="rect">
            <a:avLst/>
          </a:prstGeom>
          <a:noFill/>
        </p:spPr>
        <p:txBody>
          <a:bodyPr wrap="square" rtlCol="0">
            <a:spAutoFit/>
          </a:bodyPr>
          <a:lstStyle/>
          <a:p>
            <a:r>
              <a:rPr lang="en-US" sz="1200" dirty="0" smtClean="0">
                <a:solidFill>
                  <a:srgbClr val="1F4A7D"/>
                </a:solidFill>
              </a:rPr>
              <a:t>Note: GOES-14 is currently not operational and thus is not providing magnetometer measurements (black triangle)</a:t>
            </a:r>
            <a:endParaRPr lang="en-US" sz="1200" dirty="0">
              <a:solidFill>
                <a:srgbClr val="1F4A7D"/>
              </a:solidFill>
            </a:endParaRPr>
          </a:p>
        </p:txBody>
      </p:sp>
      <p:sp>
        <p:nvSpPr>
          <p:cNvPr id="53" name="TextBox 52"/>
          <p:cNvSpPr txBox="1"/>
          <p:nvPr/>
        </p:nvSpPr>
        <p:spPr>
          <a:xfrm>
            <a:off x="5029200" y="5334000"/>
            <a:ext cx="1074333" cy="338554"/>
          </a:xfrm>
          <a:prstGeom prst="rect">
            <a:avLst/>
          </a:prstGeom>
          <a:noFill/>
        </p:spPr>
        <p:txBody>
          <a:bodyPr wrap="none" rtlCol="0">
            <a:spAutoFit/>
          </a:bodyPr>
          <a:lstStyle/>
          <a:p>
            <a:r>
              <a:rPr lang="en-US" dirty="0" smtClean="0">
                <a:solidFill>
                  <a:srgbClr val="1F4A7D"/>
                </a:solidFill>
              </a:rPr>
              <a:t>GOES-15</a:t>
            </a:r>
            <a:endParaRPr lang="en-US" dirty="0">
              <a:solidFill>
                <a:srgbClr val="1F4A7D"/>
              </a:solidFill>
            </a:endParaRPr>
          </a:p>
        </p:txBody>
      </p:sp>
      <p:sp>
        <p:nvSpPr>
          <p:cNvPr id="22" name="Rectangle 2"/>
          <p:cNvSpPr txBox="1">
            <a:spLocks noChangeArrowheads="1"/>
          </p:cNvSpPr>
          <p:nvPr/>
        </p:nvSpPr>
        <p:spPr>
          <a:xfrm>
            <a:off x="999348" y="10884"/>
            <a:ext cx="7736438"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algn="ctr" fontAlgn="auto">
              <a:spcAft>
                <a:spcPts val="0"/>
              </a:spcAft>
            </a:pPr>
            <a:r>
              <a:rPr lang="en-US" sz="3200" spc="0" dirty="0" smtClean="0">
                <a:solidFill>
                  <a:srgbClr val="1F4A7D"/>
                </a:solidFill>
                <a:latin typeface="Arial" panose="020B0604020202020204" pitchFamily="34" charset="0"/>
                <a:cs typeface="Arial" panose="020B0604020202020204" pitchFamily="34" charset="0"/>
              </a:rPr>
              <a:t>Expanded Products &amp; Services</a:t>
            </a:r>
          </a:p>
          <a:p>
            <a:pPr algn="ctr" fontAlgn="auto">
              <a:spcAft>
                <a:spcPts val="0"/>
              </a:spcAft>
            </a:pPr>
            <a:r>
              <a:rPr lang="en-US" sz="2800" b="0" spc="0" dirty="0" smtClean="0">
                <a:solidFill>
                  <a:srgbClr val="1F4A7D"/>
                </a:solidFill>
                <a:latin typeface="Arial" panose="020B0604020202020204" pitchFamily="34" charset="0"/>
                <a:cs typeface="Arial" panose="020B0604020202020204" pitchFamily="34" charset="0"/>
              </a:rPr>
              <a:t>Geosynchronous Magnetopause Crossings</a:t>
            </a:r>
          </a:p>
        </p:txBody>
      </p:sp>
    </p:spTree>
    <p:extLst>
      <p:ext uri="{BB962C8B-B14F-4D97-AF65-F5344CB8AC3E}">
        <p14:creationId xmlns:p14="http://schemas.microsoft.com/office/powerpoint/2010/main" val="4224116165"/>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PC Logo_3.png"/>
          <p:cNvPicPr>
            <a:picLocks noChangeAspect="1"/>
          </p:cNvPicPr>
          <p:nvPr/>
        </p:nvPicPr>
        <p:blipFill>
          <a:blip r:embed="rId2" cstate="print"/>
          <a:stretch>
            <a:fillRect/>
          </a:stretch>
        </p:blipFill>
        <p:spPr>
          <a:xfrm>
            <a:off x="7940038" y="25578"/>
            <a:ext cx="1029221" cy="914400"/>
          </a:xfrm>
          <a:prstGeom prst="rect">
            <a:avLst/>
          </a:prstGeom>
        </p:spPr>
      </p:pic>
      <p:sp>
        <p:nvSpPr>
          <p:cNvPr id="3" name="Text Box 8"/>
          <p:cNvSpPr txBox="1">
            <a:spLocks noChangeArrowheads="1"/>
          </p:cNvSpPr>
          <p:nvPr/>
        </p:nvSpPr>
        <p:spPr bwMode="auto">
          <a:xfrm>
            <a:off x="1440492" y="6350"/>
            <a:ext cx="624241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Expanded Products &amp; Services</a:t>
            </a:r>
          </a:p>
          <a:p>
            <a:pPr algn="ctr" eaLnBrk="1" hangingPunct="1">
              <a:spcBef>
                <a:spcPts val="0"/>
              </a:spcBef>
            </a:pPr>
            <a:r>
              <a:rPr lang="en-US" sz="2800" b="0" dirty="0" smtClean="0">
                <a:solidFill>
                  <a:srgbClr val="1F4A7D"/>
                </a:solidFill>
              </a:rPr>
              <a:t>Ovation </a:t>
            </a:r>
            <a:r>
              <a:rPr lang="en-US" sz="2800" b="0" dirty="0" err="1" smtClean="0">
                <a:solidFill>
                  <a:srgbClr val="1F4A7D"/>
                </a:solidFill>
              </a:rPr>
              <a:t>Auroral</a:t>
            </a:r>
            <a:r>
              <a:rPr lang="en-US" sz="2800" b="0" dirty="0" smtClean="0">
                <a:solidFill>
                  <a:srgbClr val="1F4A7D"/>
                </a:solidFill>
              </a:rPr>
              <a:t> Forecast Model</a:t>
            </a:r>
            <a:endParaRPr lang="en-US" sz="3200" b="0" dirty="0">
              <a:solidFill>
                <a:srgbClr val="1F4A7D"/>
              </a:solidFill>
            </a:endParaRPr>
          </a:p>
        </p:txBody>
      </p:sp>
      <p:pic>
        <p:nvPicPr>
          <p:cNvPr id="4" name="Picture 3" descr="Ovation_USA_Test.jpg"/>
          <p:cNvPicPr>
            <a:picLocks noChangeAspect="1"/>
          </p:cNvPicPr>
          <p:nvPr/>
        </p:nvPicPr>
        <p:blipFill>
          <a:blip r:embed="rId3" cstate="print"/>
          <a:stretch>
            <a:fillRect/>
          </a:stretch>
        </p:blipFill>
        <p:spPr>
          <a:xfrm>
            <a:off x="3940059" y="1156063"/>
            <a:ext cx="5029200" cy="5029200"/>
          </a:xfrm>
          <a:prstGeom prst="rect">
            <a:avLst/>
          </a:prstGeom>
        </p:spPr>
      </p:pic>
      <p:sp>
        <p:nvSpPr>
          <p:cNvPr id="5" name="Content Placeholder 2"/>
          <p:cNvSpPr txBox="1">
            <a:spLocks/>
          </p:cNvSpPr>
          <p:nvPr/>
        </p:nvSpPr>
        <p:spPr>
          <a:xfrm>
            <a:off x="152400" y="1156063"/>
            <a:ext cx="3787659" cy="5181600"/>
          </a:xfrm>
          <a:prstGeom prst="rect">
            <a:avLst/>
          </a:prstGeom>
        </p:spPr>
        <p:txBody>
          <a:bodyPr/>
          <a:lstStyle>
            <a:lvl1pPr marL="360363" indent="-360363" algn="l" defTabSz="960438" rtl="0" eaLnBrk="0" fontAlgn="base" hangingPunct="0">
              <a:spcBef>
                <a:spcPct val="15000"/>
              </a:spcBef>
              <a:spcAft>
                <a:spcPct val="0"/>
              </a:spcAft>
              <a:buSzPct val="125000"/>
              <a:buChar char="•"/>
              <a:defRPr sz="2400" b="1">
                <a:solidFill>
                  <a:schemeClr val="tx1"/>
                </a:solidFill>
                <a:latin typeface="+mn-lt"/>
                <a:ea typeface="+mn-ea"/>
                <a:cs typeface="+mn-cs"/>
              </a:defRPr>
            </a:lvl1pPr>
            <a:lvl2pPr marL="774700" indent="-300038" algn="l" defTabSz="960438" rtl="0" eaLnBrk="0" fontAlgn="base" hangingPunct="0">
              <a:spcBef>
                <a:spcPct val="15000"/>
              </a:spcBef>
              <a:spcAft>
                <a:spcPct val="0"/>
              </a:spcAft>
              <a:buSzPct val="125000"/>
              <a:buChar char="–"/>
              <a:defRPr sz="2200" b="1">
                <a:solidFill>
                  <a:schemeClr val="tx1"/>
                </a:solidFill>
                <a:latin typeface="+mn-lt"/>
              </a:defRPr>
            </a:lvl2pPr>
            <a:lvl3pPr marL="1128713" indent="-239713" algn="l" defTabSz="960438" rtl="0" eaLnBrk="0" fontAlgn="base" hangingPunct="0">
              <a:spcBef>
                <a:spcPct val="15000"/>
              </a:spcBef>
              <a:spcAft>
                <a:spcPct val="0"/>
              </a:spcAft>
              <a:buSzPct val="125000"/>
              <a:buChar char="•"/>
              <a:defRPr sz="2000" b="1">
                <a:solidFill>
                  <a:schemeClr val="tx1"/>
                </a:solidFill>
                <a:latin typeface="+mn-lt"/>
              </a:defRPr>
            </a:lvl3pPr>
            <a:lvl4pPr marL="1482725" indent="-239713" algn="l" defTabSz="960438" rtl="0" eaLnBrk="0" fontAlgn="base" hangingPunct="0">
              <a:spcBef>
                <a:spcPct val="15000"/>
              </a:spcBef>
              <a:spcAft>
                <a:spcPct val="0"/>
              </a:spcAft>
              <a:buSzPct val="125000"/>
              <a:buChar char="–"/>
              <a:defRPr b="1">
                <a:solidFill>
                  <a:schemeClr val="tx1"/>
                </a:solidFill>
                <a:latin typeface="+mn-lt"/>
              </a:defRPr>
            </a:lvl4pPr>
            <a:lvl5pPr marL="1836738" indent="-239713" algn="l" defTabSz="960438" rtl="0" eaLnBrk="0" fontAlgn="base" hangingPunct="0">
              <a:spcBef>
                <a:spcPct val="15000"/>
              </a:spcBef>
              <a:spcAft>
                <a:spcPct val="0"/>
              </a:spcAft>
              <a:buSzPct val="125000"/>
              <a:buChar char="•"/>
              <a:defRPr b="1">
                <a:solidFill>
                  <a:schemeClr val="tx1"/>
                </a:solidFill>
                <a:latin typeface="+mn-lt"/>
              </a:defRPr>
            </a:lvl5pPr>
            <a:lvl6pPr marL="2293938" indent="-239713" algn="l" defTabSz="960438" rtl="0" fontAlgn="base">
              <a:spcBef>
                <a:spcPct val="15000"/>
              </a:spcBef>
              <a:spcAft>
                <a:spcPct val="0"/>
              </a:spcAft>
              <a:buSzPct val="125000"/>
              <a:buChar char="•"/>
              <a:defRPr b="1">
                <a:solidFill>
                  <a:schemeClr val="tx1"/>
                </a:solidFill>
                <a:latin typeface="+mn-lt"/>
              </a:defRPr>
            </a:lvl6pPr>
            <a:lvl7pPr marL="2751138" indent="-239713" algn="l" defTabSz="960438" rtl="0" fontAlgn="base">
              <a:spcBef>
                <a:spcPct val="15000"/>
              </a:spcBef>
              <a:spcAft>
                <a:spcPct val="0"/>
              </a:spcAft>
              <a:buSzPct val="125000"/>
              <a:buChar char="•"/>
              <a:defRPr b="1">
                <a:solidFill>
                  <a:schemeClr val="tx1"/>
                </a:solidFill>
                <a:latin typeface="+mn-lt"/>
              </a:defRPr>
            </a:lvl7pPr>
            <a:lvl8pPr marL="3208338" indent="-239713" algn="l" defTabSz="960438" rtl="0" fontAlgn="base">
              <a:spcBef>
                <a:spcPct val="15000"/>
              </a:spcBef>
              <a:spcAft>
                <a:spcPct val="0"/>
              </a:spcAft>
              <a:buSzPct val="125000"/>
              <a:buChar char="•"/>
              <a:defRPr b="1">
                <a:solidFill>
                  <a:schemeClr val="tx1"/>
                </a:solidFill>
                <a:latin typeface="+mn-lt"/>
              </a:defRPr>
            </a:lvl8pPr>
            <a:lvl9pPr marL="3665538" indent="-239713" algn="l" defTabSz="960438" rtl="0" fontAlgn="base">
              <a:spcBef>
                <a:spcPct val="15000"/>
              </a:spcBef>
              <a:spcAft>
                <a:spcPct val="0"/>
              </a:spcAft>
              <a:buSzPct val="125000"/>
              <a:buChar char="•"/>
              <a:defRPr b="1">
                <a:solidFill>
                  <a:schemeClr val="tx1"/>
                </a:solidFill>
                <a:latin typeface="+mn-lt"/>
              </a:defRPr>
            </a:lvl9pPr>
          </a:lstStyle>
          <a:p>
            <a:pPr marL="0" lvl="1" indent="0" algn="just">
              <a:buNone/>
            </a:pPr>
            <a:r>
              <a:rPr lang="en-US" sz="1800" b="0" kern="0" dirty="0" smtClean="0">
                <a:solidFill>
                  <a:srgbClr val="1F4A7D"/>
                </a:solidFill>
              </a:rPr>
              <a:t>Methodology developed at JHU/APL</a:t>
            </a:r>
          </a:p>
          <a:p>
            <a:pPr marL="400050" lvl="2" indent="-173038" algn="just">
              <a:spcBef>
                <a:spcPts val="600"/>
              </a:spcBef>
            </a:pPr>
            <a:r>
              <a:rPr lang="en-US" sz="1600" b="0" kern="0" dirty="0" smtClean="0">
                <a:solidFill>
                  <a:srgbClr val="1F4A7D"/>
                </a:solidFill>
              </a:rPr>
              <a:t>30-40 min forecast driven by ACE solar wind and interplanetary magnetic field data</a:t>
            </a:r>
          </a:p>
          <a:p>
            <a:pPr marL="400050" lvl="2" indent="-173038" algn="just">
              <a:spcBef>
                <a:spcPts val="600"/>
              </a:spcBef>
            </a:pPr>
            <a:r>
              <a:rPr lang="en-US" sz="1600" b="0" kern="0" dirty="0" smtClean="0">
                <a:solidFill>
                  <a:srgbClr val="1F4A7D"/>
                </a:solidFill>
              </a:rPr>
              <a:t>Developed as a joint project between NGDC and SWPC </a:t>
            </a:r>
          </a:p>
          <a:p>
            <a:pPr marL="400050" lvl="2" indent="-173038" algn="just">
              <a:spcBef>
                <a:spcPts val="600"/>
              </a:spcBef>
            </a:pPr>
            <a:r>
              <a:rPr lang="en-US" sz="1600" b="0" kern="0" dirty="0" smtClean="0">
                <a:solidFill>
                  <a:srgbClr val="1F4A7D"/>
                </a:solidFill>
              </a:rPr>
              <a:t>Customer products now available from SWPC – </a:t>
            </a:r>
            <a:r>
              <a:rPr lang="en-US" sz="1600" b="0" kern="0" dirty="0" smtClean="0">
                <a:solidFill>
                  <a:srgbClr val="1F4A7D"/>
                </a:solidFill>
                <a:hlinkClick r:id="rId4"/>
              </a:rPr>
              <a:t>link</a:t>
            </a:r>
            <a:endParaRPr lang="en-US" sz="1600" b="0" kern="0" dirty="0" smtClean="0">
              <a:solidFill>
                <a:srgbClr val="1F4A7D"/>
              </a:solidFill>
            </a:endParaRPr>
          </a:p>
        </p:txBody>
      </p:sp>
      <p:pic>
        <p:nvPicPr>
          <p:cNvPr id="1026" name="Picture 2" descr="http://motherboard-assets.s3.amazonaws.com/content-images/article/nineteen-year-old-data-explains-why-the-solar-wind-is-so-hot/7b1e713068103f359a8839e12d011329_vice_630x4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200" y="3923073"/>
            <a:ext cx="3614058" cy="226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93000"/>
      </p:ext>
    </p:extLst>
  </p:cSld>
  <p:clrMapOvr>
    <a:masterClrMapping/>
  </p:clrMapOvr>
  <p:transition spd="med">
    <p:pull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383585" y="6350"/>
            <a:ext cx="6356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Expanded Products &amp; Services </a:t>
            </a:r>
            <a:endParaRPr lang="en-US" sz="3200" dirty="0">
              <a:solidFill>
                <a:srgbClr val="1F4A7D"/>
              </a:solidFill>
            </a:endParaRPr>
          </a:p>
          <a:p>
            <a:pPr algn="ctr" eaLnBrk="1" hangingPunct="1"/>
            <a:r>
              <a:rPr lang="en-US" sz="2800" b="0" dirty="0" smtClean="0">
                <a:solidFill>
                  <a:srgbClr val="1F4A7D"/>
                </a:solidFill>
              </a:rPr>
              <a:t>North America TEC   </a:t>
            </a:r>
            <a:endParaRPr lang="en-US" sz="2800" b="0" dirty="0">
              <a:solidFill>
                <a:srgbClr val="1F4A7D"/>
              </a:solidFill>
            </a:endParaRPr>
          </a:p>
        </p:txBody>
      </p:sp>
      <p:grpSp>
        <p:nvGrpSpPr>
          <p:cNvPr id="18" name="Group 17"/>
          <p:cNvGrpSpPr/>
          <p:nvPr/>
        </p:nvGrpSpPr>
        <p:grpSpPr>
          <a:xfrm>
            <a:off x="426721" y="1560490"/>
            <a:ext cx="8320615" cy="2286000"/>
            <a:chOff x="426721" y="1560490"/>
            <a:chExt cx="8320615" cy="2286000"/>
          </a:xfrm>
        </p:grpSpPr>
        <p:pic>
          <p:nvPicPr>
            <p:cNvPr id="3" name="Picture 163" descr="201109260900_TEC[1].png"/>
            <p:cNvPicPr>
              <a:picLocks noChangeAspect="1"/>
            </p:cNvPicPr>
            <p:nvPr/>
          </p:nvPicPr>
          <p:blipFill>
            <a:blip r:embed="rId2" cstate="print"/>
            <a:srcRect/>
            <a:stretch>
              <a:fillRect/>
            </a:stretch>
          </p:blipFill>
          <p:spPr bwMode="auto">
            <a:xfrm>
              <a:off x="426721" y="1560490"/>
              <a:ext cx="2797461" cy="2286000"/>
            </a:xfrm>
            <a:prstGeom prst="rect">
              <a:avLst/>
            </a:prstGeom>
            <a:noFill/>
            <a:ln w="19050">
              <a:solidFill>
                <a:srgbClr val="000099"/>
              </a:solidFill>
              <a:miter lim="800000"/>
              <a:headEnd/>
              <a:tailEnd/>
            </a:ln>
          </p:spPr>
        </p:pic>
        <p:pic>
          <p:nvPicPr>
            <p:cNvPr id="4" name="Picture 2" descr="Vertical Total Electron Content"/>
            <p:cNvPicPr>
              <a:picLocks noChangeAspect="1" noChangeArrowheads="1"/>
            </p:cNvPicPr>
            <p:nvPr/>
          </p:nvPicPr>
          <p:blipFill>
            <a:blip r:embed="rId3" cstate="print"/>
            <a:srcRect/>
            <a:stretch>
              <a:fillRect/>
            </a:stretch>
          </p:blipFill>
          <p:spPr bwMode="auto">
            <a:xfrm>
              <a:off x="5140236" y="1560490"/>
              <a:ext cx="3607100" cy="2286000"/>
            </a:xfrm>
            <a:prstGeom prst="rect">
              <a:avLst/>
            </a:prstGeom>
            <a:noFill/>
            <a:ln w="19050">
              <a:solidFill>
                <a:srgbClr val="000099"/>
              </a:solidFill>
            </a:ln>
          </p:spPr>
        </p:pic>
      </p:grpSp>
      <p:sp>
        <p:nvSpPr>
          <p:cNvPr id="5" name="Right Arrow 4"/>
          <p:cNvSpPr/>
          <p:nvPr/>
        </p:nvSpPr>
        <p:spPr bwMode="auto">
          <a:xfrm>
            <a:off x="3735897" y="1980399"/>
            <a:ext cx="879565" cy="46536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 name="TextBox 5"/>
          <p:cNvSpPr txBox="1"/>
          <p:nvPr/>
        </p:nvSpPr>
        <p:spPr bwMode="auto">
          <a:xfrm>
            <a:off x="1966565" y="1049922"/>
            <a:ext cx="5190267" cy="369332"/>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800" i="1" dirty="0" smtClean="0">
                <a:solidFill>
                  <a:srgbClr val="1F4A7D"/>
                </a:solidFill>
              </a:rPr>
              <a:t>Extending current US-TEC product to NA-TEC</a:t>
            </a:r>
            <a:endParaRPr lang="en-US" sz="1800" i="1" dirty="0">
              <a:solidFill>
                <a:srgbClr val="1F4A7D"/>
              </a:solidFill>
            </a:endParaRPr>
          </a:p>
        </p:txBody>
      </p:sp>
      <p:cxnSp>
        <p:nvCxnSpPr>
          <p:cNvPr id="8" name="Straight Connector 7"/>
          <p:cNvCxnSpPr/>
          <p:nvPr/>
        </p:nvCxnSpPr>
        <p:spPr bwMode="auto">
          <a:xfrm>
            <a:off x="130629" y="3962400"/>
            <a:ext cx="8830491"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9" name="TextBox 8"/>
          <p:cNvSpPr txBox="1"/>
          <p:nvPr/>
        </p:nvSpPr>
        <p:spPr bwMode="auto">
          <a:xfrm>
            <a:off x="3526800" y="4050025"/>
            <a:ext cx="2069797" cy="369332"/>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800" i="1" dirty="0" smtClean="0">
                <a:solidFill>
                  <a:srgbClr val="1F4A7D"/>
                </a:solidFill>
              </a:rPr>
              <a:t>Related products</a:t>
            </a:r>
            <a:endParaRPr lang="en-US" sz="1800" i="1" dirty="0">
              <a:solidFill>
                <a:srgbClr val="1F4A7D"/>
              </a:solidFill>
            </a:endParaRPr>
          </a:p>
        </p:txBody>
      </p:sp>
      <p:grpSp>
        <p:nvGrpSpPr>
          <p:cNvPr id="17" name="Group 16"/>
          <p:cNvGrpSpPr/>
          <p:nvPr/>
        </p:nvGrpSpPr>
        <p:grpSpPr>
          <a:xfrm>
            <a:off x="426721" y="4637885"/>
            <a:ext cx="8262938" cy="1828800"/>
            <a:chOff x="426721" y="4637885"/>
            <a:chExt cx="8262938" cy="1828800"/>
          </a:xfrm>
        </p:grpSpPr>
        <p:pic>
          <p:nvPicPr>
            <p:cNvPr id="10" name="Picture 4"/>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426721" y="4637885"/>
              <a:ext cx="3153660" cy="1828800"/>
            </a:xfrm>
            <a:prstGeom prst="rect">
              <a:avLst/>
            </a:prstGeom>
            <a:noFill/>
            <a:ln w="15875">
              <a:solidFill>
                <a:srgbClr val="000099"/>
              </a:solidFill>
              <a:miter lim="800000"/>
              <a:headEnd/>
              <a:tailEnd/>
            </a:ln>
          </p:spPr>
        </p:pic>
        <p:pic>
          <p:nvPicPr>
            <p:cNvPr id="11" name="Picture 4"/>
            <p:cNvPicPr>
              <a:picLocks noChangeAspect="1"/>
            </p:cNvPicPr>
            <p:nvPr/>
          </p:nvPicPr>
          <p:blipFill>
            <a:blip r:embed="rId5" cstate="print"/>
            <a:srcRect l="10104" t="5260" r="7916" b="6647"/>
            <a:stretch>
              <a:fillRect/>
            </a:stretch>
          </p:blipFill>
          <p:spPr bwMode="auto">
            <a:xfrm>
              <a:off x="5856459" y="4637885"/>
              <a:ext cx="2833200" cy="1828800"/>
            </a:xfrm>
            <a:prstGeom prst="rect">
              <a:avLst/>
            </a:prstGeom>
            <a:noFill/>
            <a:ln w="15875">
              <a:solidFill>
                <a:srgbClr val="000099"/>
              </a:solidFill>
              <a:miter lim="800000"/>
              <a:headEnd/>
              <a:tailEnd/>
            </a:ln>
          </p:spPr>
        </p:pic>
      </p:grpSp>
      <p:sp>
        <p:nvSpPr>
          <p:cNvPr id="12" name="TextBox 11"/>
          <p:cNvSpPr txBox="1"/>
          <p:nvPr/>
        </p:nvSpPr>
        <p:spPr bwMode="auto">
          <a:xfrm>
            <a:off x="873168" y="4234148"/>
            <a:ext cx="2441694"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dirty="0" smtClean="0">
                <a:solidFill>
                  <a:srgbClr val="1F4A7D"/>
                </a:solidFill>
              </a:rPr>
              <a:t>Rate of TEC Index Product</a:t>
            </a:r>
            <a:endParaRPr lang="en-US" sz="1400" dirty="0">
              <a:solidFill>
                <a:srgbClr val="1F4A7D"/>
              </a:solidFill>
            </a:endParaRPr>
          </a:p>
        </p:txBody>
      </p:sp>
      <p:sp>
        <p:nvSpPr>
          <p:cNvPr id="13" name="TextBox 12"/>
          <p:cNvSpPr txBox="1"/>
          <p:nvPr/>
        </p:nvSpPr>
        <p:spPr bwMode="auto">
          <a:xfrm>
            <a:off x="5878286" y="4234148"/>
            <a:ext cx="2789546"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dirty="0" smtClean="0">
                <a:solidFill>
                  <a:srgbClr val="1F4A7D"/>
                </a:solidFill>
              </a:rPr>
              <a:t>GPS Scintillation Specification</a:t>
            </a:r>
            <a:endParaRPr lang="en-US" sz="1400" dirty="0">
              <a:solidFill>
                <a:srgbClr val="1F4A7D"/>
              </a:solidFill>
            </a:endParaRPr>
          </a:p>
        </p:txBody>
      </p:sp>
      <p:sp>
        <p:nvSpPr>
          <p:cNvPr id="14" name="TextBox 13"/>
          <p:cNvSpPr txBox="1"/>
          <p:nvPr/>
        </p:nvSpPr>
        <p:spPr bwMode="auto">
          <a:xfrm>
            <a:off x="3541532" y="2614571"/>
            <a:ext cx="1268296" cy="830997"/>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dirty="0" smtClean="0">
                <a:solidFill>
                  <a:srgbClr val="1F4A7D"/>
                </a:solidFill>
              </a:rPr>
              <a:t>Research </a:t>
            </a:r>
          </a:p>
          <a:p>
            <a:pPr algn="ctr">
              <a:tabLst>
                <a:tab pos="227013" algn="l"/>
                <a:tab pos="1376363" algn="l"/>
                <a:tab pos="2743200" algn="l"/>
              </a:tabLst>
            </a:pPr>
            <a:r>
              <a:rPr lang="en-US" dirty="0" smtClean="0">
                <a:solidFill>
                  <a:srgbClr val="1F4A7D"/>
                </a:solidFill>
              </a:rPr>
              <a:t>to</a:t>
            </a:r>
          </a:p>
          <a:p>
            <a:pPr algn="ctr">
              <a:tabLst>
                <a:tab pos="227013" algn="l"/>
                <a:tab pos="1376363" algn="l"/>
                <a:tab pos="2743200" algn="l"/>
              </a:tabLst>
            </a:pPr>
            <a:r>
              <a:rPr lang="en-US" dirty="0" smtClean="0">
                <a:solidFill>
                  <a:srgbClr val="1F4A7D"/>
                </a:solidFill>
              </a:rPr>
              <a:t>Operations</a:t>
            </a:r>
            <a:endParaRPr lang="en-US" dirty="0">
              <a:solidFill>
                <a:srgbClr val="1F4A7D"/>
              </a:solidFill>
            </a:endParaRPr>
          </a:p>
        </p:txBody>
      </p:sp>
      <p:sp>
        <p:nvSpPr>
          <p:cNvPr id="15" name="TextBox 14"/>
          <p:cNvSpPr txBox="1"/>
          <p:nvPr/>
        </p:nvSpPr>
        <p:spPr bwMode="auto">
          <a:xfrm>
            <a:off x="4028282" y="5136786"/>
            <a:ext cx="1471878" cy="830997"/>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dirty="0" smtClean="0">
                <a:solidFill>
                  <a:srgbClr val="1F4A7D"/>
                </a:solidFill>
              </a:rPr>
              <a:t>Research</a:t>
            </a:r>
          </a:p>
          <a:p>
            <a:pPr algn="ctr">
              <a:tabLst>
                <a:tab pos="227013" algn="l"/>
                <a:tab pos="1376363" algn="l"/>
                <a:tab pos="2743200" algn="l"/>
              </a:tabLst>
            </a:pPr>
            <a:r>
              <a:rPr lang="en-US" dirty="0" smtClean="0">
                <a:solidFill>
                  <a:srgbClr val="1F4A7D"/>
                </a:solidFill>
              </a:rPr>
              <a:t> and</a:t>
            </a:r>
          </a:p>
          <a:p>
            <a:pPr algn="ctr">
              <a:tabLst>
                <a:tab pos="227013" algn="l"/>
                <a:tab pos="1376363" algn="l"/>
                <a:tab pos="2743200" algn="l"/>
              </a:tabLst>
            </a:pPr>
            <a:r>
              <a:rPr lang="en-US" dirty="0" smtClean="0">
                <a:solidFill>
                  <a:srgbClr val="1F4A7D"/>
                </a:solidFill>
              </a:rPr>
              <a:t>Development</a:t>
            </a:r>
            <a:endParaRPr lang="en-US" dirty="0">
              <a:solidFill>
                <a:srgbClr val="1F4A7D"/>
              </a:solidFill>
            </a:endParaRPr>
          </a:p>
        </p:txBody>
      </p:sp>
      <p:pic>
        <p:nvPicPr>
          <p:cNvPr id="19" name="Picture 18" descr="SWPC Logo_3.png"/>
          <p:cNvPicPr>
            <a:picLocks noChangeAspect="1"/>
          </p:cNvPicPr>
          <p:nvPr/>
        </p:nvPicPr>
        <p:blipFill>
          <a:blip r:embed="rId6" cstate="print"/>
          <a:stretch>
            <a:fillRect/>
          </a:stretch>
        </p:blipFill>
        <p:spPr>
          <a:xfrm>
            <a:off x="7940038" y="25578"/>
            <a:ext cx="1029221" cy="914400"/>
          </a:xfrm>
          <a:prstGeom prst="rect">
            <a:avLst/>
          </a:prstGeom>
        </p:spPr>
      </p:pic>
    </p:spTree>
    <p:extLst>
      <p:ext uri="{BB962C8B-B14F-4D97-AF65-F5344CB8AC3E}">
        <p14:creationId xmlns:p14="http://schemas.microsoft.com/office/powerpoint/2010/main" val="4029465860"/>
      </p:ext>
    </p:extLst>
  </p:cSld>
  <p:clrMapOvr>
    <a:masterClrMapping/>
  </p:clrMapOvr>
  <p:transition spd="med">
    <p:pull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2047549" y="-114387"/>
            <a:ext cx="5160772" cy="1200329"/>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sz="7200" i="1" dirty="0" smtClean="0">
                <a:solidFill>
                  <a:srgbClr val="FF0000"/>
                </a:solidFill>
              </a:rPr>
              <a:t>Thank You!</a:t>
            </a:r>
            <a:endParaRPr lang="en-US" sz="7200" i="1" dirty="0">
              <a:solidFill>
                <a:srgbClr val="FF0000"/>
              </a:solidFill>
            </a:endParaRPr>
          </a:p>
        </p:txBody>
      </p:sp>
      <p:pic>
        <p:nvPicPr>
          <p:cNvPr id="6" name="Picture 5" descr="Final DSCOVR Logo111412.png"/>
          <p:cNvPicPr>
            <a:picLocks noChangeAspect="1"/>
          </p:cNvPicPr>
          <p:nvPr/>
        </p:nvPicPr>
        <p:blipFill>
          <a:blip r:embed="rId2"/>
          <a:srcRect l="5063" t="6575" r="10672" b="2663"/>
          <a:stretch>
            <a:fillRect/>
          </a:stretch>
        </p:blipFill>
        <p:spPr>
          <a:xfrm>
            <a:off x="894221" y="1359452"/>
            <a:ext cx="7338012" cy="4584152"/>
          </a:xfrm>
          <a:prstGeom prst="rect">
            <a:avLst/>
          </a:prstGeom>
        </p:spPr>
      </p:pic>
    </p:spTree>
    <p:extLst>
      <p:ext uri="{BB962C8B-B14F-4D97-AF65-F5344CB8AC3E}">
        <p14:creationId xmlns:p14="http://schemas.microsoft.com/office/powerpoint/2010/main" val="3266799909"/>
      </p:ext>
    </p:extLst>
  </p:cSld>
  <p:clrMapOvr>
    <a:masterClrMapping/>
  </p:clrMapOvr>
  <p:transition spd="med">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rot="18900000">
            <a:off x="1797050" y="2935288"/>
            <a:ext cx="5803900" cy="1717675"/>
          </a:xfrm>
          <a:prstGeom prst="rect">
            <a:avLst/>
          </a:prstGeom>
          <a:noFill/>
        </p:spPr>
        <p:txBody>
          <a:bodyPr wrap="none">
            <a:spAutoFit/>
          </a:bodyPr>
          <a:lstStyle/>
          <a:p>
            <a:pPr>
              <a:defRPr/>
            </a:pPr>
            <a:r>
              <a:rPr lang="en-US" sz="4800" dirty="0">
                <a:solidFill>
                  <a:schemeClr val="bg1">
                    <a:lumMod val="75000"/>
                  </a:schemeClr>
                </a:solidFill>
                <a:latin typeface="Arial" charset="0"/>
              </a:rPr>
              <a:t>REFERENCE ONLY</a:t>
            </a:r>
          </a:p>
          <a:p>
            <a:pPr>
              <a:defRPr/>
            </a:pPr>
            <a:r>
              <a:rPr lang="en-US" sz="4800" dirty="0">
                <a:solidFill>
                  <a:schemeClr val="bg1">
                    <a:lumMod val="75000"/>
                  </a:schemeClr>
                </a:solidFill>
                <a:latin typeface="Arial" charset="0"/>
              </a:rPr>
              <a:t>NOT PRESENTED</a:t>
            </a:r>
          </a:p>
        </p:txBody>
      </p:sp>
      <p:sp>
        <p:nvSpPr>
          <p:cNvPr id="5123" name="Text Box 8"/>
          <p:cNvSpPr txBox="1">
            <a:spLocks noChangeArrowheads="1"/>
          </p:cNvSpPr>
          <p:nvPr/>
        </p:nvSpPr>
        <p:spPr bwMode="auto">
          <a:xfrm>
            <a:off x="2310393" y="6350"/>
            <a:ext cx="45025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a:solidFill>
                  <a:srgbClr val="1F4A7D"/>
                </a:solidFill>
              </a:rPr>
              <a:t>ABSTRACT</a:t>
            </a:r>
          </a:p>
          <a:p>
            <a:pPr algn="ctr" eaLnBrk="1" hangingPunct="1"/>
            <a:r>
              <a:rPr lang="en-US" sz="2800" b="0" dirty="0" smtClean="0">
                <a:solidFill>
                  <a:srgbClr val="1F4A7D"/>
                </a:solidFill>
              </a:rPr>
              <a:t>EGU – 27 Apr-02May 2014</a:t>
            </a:r>
            <a:endParaRPr lang="en-US" sz="2800" b="0" dirty="0">
              <a:solidFill>
                <a:srgbClr val="1F4A7D"/>
              </a:solidFill>
            </a:endParaRPr>
          </a:p>
        </p:txBody>
      </p:sp>
      <p:sp>
        <p:nvSpPr>
          <p:cNvPr id="5124" name="TextBox 6"/>
          <p:cNvSpPr txBox="1">
            <a:spLocks noChangeArrowheads="1"/>
          </p:cNvSpPr>
          <p:nvPr/>
        </p:nvSpPr>
        <p:spPr bwMode="auto">
          <a:xfrm>
            <a:off x="293914" y="1190625"/>
            <a:ext cx="8458200" cy="55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r>
              <a:rPr lang="en-US" dirty="0">
                <a:solidFill>
                  <a:srgbClr val="1F4A7D"/>
                </a:solidFill>
              </a:rPr>
              <a:t>NOAA Operational Space Environmental Monitoring - Current Capabilities and </a:t>
            </a:r>
            <a:r>
              <a:rPr lang="en-US" dirty="0" smtClean="0">
                <a:solidFill>
                  <a:srgbClr val="1F4A7D"/>
                </a:solidFill>
              </a:rPr>
              <a:t>Future Directions</a:t>
            </a:r>
          </a:p>
          <a:p>
            <a:pPr algn="ctr"/>
            <a:r>
              <a:rPr lang="en-US" sz="1400" b="0" dirty="0" smtClean="0">
                <a:solidFill>
                  <a:srgbClr val="1F4A7D"/>
                </a:solidFill>
              </a:rPr>
              <a:t>W.F</a:t>
            </a:r>
            <a:r>
              <a:rPr lang="en-US" sz="1400" b="0" dirty="0">
                <a:solidFill>
                  <a:srgbClr val="1F4A7D"/>
                </a:solidFill>
              </a:rPr>
              <a:t>. </a:t>
            </a:r>
            <a:r>
              <a:rPr lang="en-US" sz="1400" b="0" dirty="0" smtClean="0">
                <a:solidFill>
                  <a:srgbClr val="1F4A7D"/>
                </a:solidFill>
              </a:rPr>
              <a:t>Denig</a:t>
            </a:r>
            <a:r>
              <a:rPr lang="en-US" sz="1400" b="0" baseline="30000" dirty="0" smtClean="0">
                <a:solidFill>
                  <a:srgbClr val="1F4A7D"/>
                </a:solidFill>
              </a:rPr>
              <a:t>1,</a:t>
            </a:r>
            <a:r>
              <a:rPr lang="en-US" sz="1400" b="0" dirty="0" smtClean="0">
                <a:solidFill>
                  <a:srgbClr val="1F4A7D"/>
                </a:solidFill>
              </a:rPr>
              <a:t> Rob </a:t>
            </a:r>
            <a:r>
              <a:rPr lang="en-US" sz="1400" b="0" dirty="0" err="1" smtClean="0">
                <a:solidFill>
                  <a:srgbClr val="1F4A7D"/>
                </a:solidFill>
              </a:rPr>
              <a:t>Redmon</a:t>
            </a:r>
            <a:r>
              <a:rPr lang="en-US" sz="1400" b="0" dirty="0" smtClean="0">
                <a:solidFill>
                  <a:srgbClr val="1F4A7D"/>
                </a:solidFill>
              </a:rPr>
              <a:t> and P. Mulligan</a:t>
            </a:r>
            <a:r>
              <a:rPr lang="en-US" sz="1400" b="0" baseline="30000" dirty="0" smtClean="0">
                <a:solidFill>
                  <a:srgbClr val="1F4A7D"/>
                </a:solidFill>
              </a:rPr>
              <a:t>2</a:t>
            </a:r>
          </a:p>
          <a:p>
            <a:pPr algn="ctr"/>
            <a:r>
              <a:rPr lang="en-US" sz="1400" b="0" baseline="30000" dirty="0" smtClean="0">
                <a:solidFill>
                  <a:srgbClr val="1F4A7D"/>
                </a:solidFill>
              </a:rPr>
              <a:t>1</a:t>
            </a:r>
            <a:r>
              <a:rPr lang="en-US" sz="1400" b="0" dirty="0" smtClean="0">
                <a:solidFill>
                  <a:srgbClr val="1F4A7D"/>
                </a:solidFill>
              </a:rPr>
              <a:t>NOAA </a:t>
            </a:r>
            <a:r>
              <a:rPr lang="en-US" sz="1400" b="0" dirty="0">
                <a:solidFill>
                  <a:srgbClr val="1F4A7D"/>
                </a:solidFill>
              </a:rPr>
              <a:t>National Geophysical Data Center, Boulder, CO</a:t>
            </a:r>
          </a:p>
          <a:p>
            <a:pPr algn="ctr"/>
            <a:r>
              <a:rPr lang="en-US" sz="1400" b="0" baseline="30000" dirty="0">
                <a:solidFill>
                  <a:srgbClr val="1F4A7D"/>
                </a:solidFill>
              </a:rPr>
              <a:t>2</a:t>
            </a:r>
            <a:r>
              <a:rPr lang="en-US" sz="1400" b="0" dirty="0">
                <a:solidFill>
                  <a:srgbClr val="1F4A7D"/>
                </a:solidFill>
              </a:rPr>
              <a:t>NOAA </a:t>
            </a:r>
            <a:r>
              <a:rPr lang="en-US" sz="1400" b="0" dirty="0" smtClean="0">
                <a:solidFill>
                  <a:srgbClr val="1F4A7D"/>
                </a:solidFill>
              </a:rPr>
              <a:t>Office of Systems Development, Silver Spring, MD</a:t>
            </a:r>
            <a:endParaRPr lang="en-US" sz="1400" b="0" dirty="0">
              <a:solidFill>
                <a:srgbClr val="1F4A7D"/>
              </a:solidFill>
            </a:endParaRPr>
          </a:p>
          <a:p>
            <a:pPr algn="just">
              <a:spcBef>
                <a:spcPts val="600"/>
              </a:spcBef>
            </a:pPr>
            <a:r>
              <a:rPr lang="en-US" sz="1200" dirty="0">
                <a:solidFill>
                  <a:srgbClr val="1F4A7D"/>
                </a:solidFill>
              </a:rPr>
              <a:t>During the next few years the U.S. National Oceanic and Atmospheric Administration (NOAA) will field new operational capabilities for monitoring the near-earth space environment in addition to maintaining continued measurements in geostationary orbit. The most exciting new capability will be transitioning routine solar wind and magnetic field measurements at L1 (240 Re) from the NASA Advanced Composition Explorer (ACE) satellite to the Deep Space Climate Observatory (DSCOVR) which will be launched in early 2015 with a projected on-orbit readiness in mid-2015. Also under consideration is a solar-sail demonstration mission, called SUNJAMMER, for acquiring plasma and field measurements at twice the L1 </a:t>
            </a:r>
            <a:r>
              <a:rPr lang="en-US" sz="1200" dirty="0" smtClean="0">
                <a:solidFill>
                  <a:srgbClr val="1F4A7D"/>
                </a:solidFill>
              </a:rPr>
              <a:t>location [TBD]. </a:t>
            </a:r>
            <a:r>
              <a:rPr lang="en-US" sz="1200" dirty="0">
                <a:solidFill>
                  <a:srgbClr val="1F4A7D"/>
                </a:solidFill>
              </a:rPr>
              <a:t>Both DSCOVR and </a:t>
            </a:r>
            <a:r>
              <a:rPr lang="en-US" sz="1200" dirty="0" smtClean="0">
                <a:solidFill>
                  <a:srgbClr val="1F4A7D"/>
                </a:solidFill>
              </a:rPr>
              <a:t>possibly SUNJAMMER </a:t>
            </a:r>
            <a:r>
              <a:rPr lang="en-US" sz="1200" dirty="0">
                <a:solidFill>
                  <a:srgbClr val="1F4A7D"/>
                </a:solidFill>
              </a:rPr>
              <a:t>will provide a near-term advanced warning of impending space weather events that can adversely affect communications, satellite operations, GPS positioning and commercial air transportation. NESDIS has also supported the development of a Compact Coronagraph (CCOR) which could provide a several </a:t>
            </a:r>
            <a:r>
              <a:rPr lang="en-US" sz="1200" dirty="0" smtClean="0">
                <a:solidFill>
                  <a:srgbClr val="1F4A7D"/>
                </a:solidFill>
              </a:rPr>
              <a:t>days </a:t>
            </a:r>
            <a:r>
              <a:rPr lang="en-US" sz="1200" dirty="0">
                <a:solidFill>
                  <a:srgbClr val="1F4A7D"/>
                </a:solidFill>
              </a:rPr>
              <a:t>warning of space weather when coupled with an interplanetary disturbance propagation model like ENLIL. Routine monitoring of the ionosphere will be provided by the Constellation Observing System for Meteorology, Ionosphere and Climate (COSMIC) II as a system which is a partnership among the Taiwan's National Space Organization, the U.S. Air Force and NOAA. The new operational capabilities provided by DSCOVR, SUNJAMMER, CCOR and COSMIC II are provided against the backdrop of continued space environmental measurements from the Geostationary Operational Environmental Satellites (GOES) which, in the near future, will transition to the GOES-R series of advanced space weather sensors. Continued space environmental measurements in polar low earth orbit (LEO) will continue to be provided by the remaining Polar Operational Environmental Satellites (POES) and the European MetOp satellites. Instrument specialists at the National Geophysical Data Center and Space Weather Prediction Center are using a combination of operational measurements and models to develop advanced now-cast and forecast space weather applications. Present and future capabilities include but are not limited to the Oval Variation Assessment Tracking Intensity and Online Now-casting (OVATION) Prime based </a:t>
            </a:r>
            <a:r>
              <a:rPr lang="en-US" sz="1200" dirty="0" err="1">
                <a:solidFill>
                  <a:srgbClr val="1F4A7D"/>
                </a:solidFill>
              </a:rPr>
              <a:t>auroral</a:t>
            </a:r>
            <a:r>
              <a:rPr lang="en-US" sz="1200" dirty="0">
                <a:solidFill>
                  <a:srgbClr val="1F4A7D"/>
                </a:solidFill>
              </a:rPr>
              <a:t> forecast and magnetopause location and geosynchronous crossing detection applications.</a:t>
            </a:r>
          </a:p>
        </p:txBody>
      </p:sp>
    </p:spTree>
  </p:cSld>
  <p:clrMapOvr>
    <a:masterClrMapping/>
  </p:clrMapOvr>
  <p:transition spd="med">
    <p:pull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1098366" y="6350"/>
            <a:ext cx="69266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NOAA Operational Space Weather </a:t>
            </a:r>
            <a:endParaRPr lang="en-US" sz="3200" dirty="0">
              <a:solidFill>
                <a:srgbClr val="1F4A7D"/>
              </a:solidFill>
            </a:endParaRPr>
          </a:p>
          <a:p>
            <a:pPr algn="ctr" eaLnBrk="1" hangingPunct="1"/>
            <a:r>
              <a:rPr lang="en-US" sz="2800" b="0" dirty="0" smtClean="0">
                <a:solidFill>
                  <a:srgbClr val="1F4A7D"/>
                </a:solidFill>
              </a:rPr>
              <a:t>Data Used in </a:t>
            </a:r>
            <a:r>
              <a:rPr lang="en-US" sz="2800" b="0" dirty="0" err="1" smtClean="0">
                <a:solidFill>
                  <a:srgbClr val="1F4A7D"/>
                </a:solidFill>
              </a:rPr>
              <a:t>SWx</a:t>
            </a:r>
            <a:r>
              <a:rPr lang="en-US" sz="2800" b="0" dirty="0" smtClean="0">
                <a:solidFill>
                  <a:srgbClr val="1F4A7D"/>
                </a:solidFill>
              </a:rPr>
              <a:t> Operations</a:t>
            </a:r>
            <a:endParaRPr lang="en-US" sz="2800" b="0" dirty="0">
              <a:solidFill>
                <a:srgbClr val="1F4A7D"/>
              </a:solidFill>
            </a:endParaRPr>
          </a:p>
        </p:txBody>
      </p:sp>
      <p:sp>
        <p:nvSpPr>
          <p:cNvPr id="6" name="TextBox 5"/>
          <p:cNvSpPr txBox="1"/>
          <p:nvPr/>
        </p:nvSpPr>
        <p:spPr bwMode="auto">
          <a:xfrm>
            <a:off x="374451" y="1119591"/>
            <a:ext cx="8576455" cy="646331"/>
          </a:xfrm>
          <a:prstGeom prst="rect">
            <a:avLst/>
          </a:prstGeom>
          <a:noFill/>
          <a:ln w="9525">
            <a:noFill/>
            <a:miter lim="800000"/>
            <a:headEnd/>
            <a:tailEnd/>
          </a:ln>
        </p:spPr>
        <p:txBody>
          <a:bodyPr wrap="square" rtlCol="0">
            <a:spAutoFit/>
          </a:bodyPr>
          <a:lstStyle/>
          <a:p>
            <a:pPr algn="ctr">
              <a:tabLst>
                <a:tab pos="227013" algn="l"/>
                <a:tab pos="1376363" algn="l"/>
                <a:tab pos="2743200" algn="l"/>
              </a:tabLst>
            </a:pPr>
            <a:r>
              <a:rPr lang="en-US" sz="1800" dirty="0" smtClean="0">
                <a:solidFill>
                  <a:srgbClr val="1F4A7D"/>
                </a:solidFill>
              </a:rPr>
              <a:t>The NOAA Space Weather program relies on a variety of NOAA (top) and non-NOAA (bottom) satellite assets to conduct its operational mission</a:t>
            </a:r>
            <a:endParaRPr lang="en-US" sz="1800" dirty="0">
              <a:solidFill>
                <a:srgbClr val="1F4A7D"/>
              </a:solidFill>
            </a:endParaRPr>
          </a:p>
        </p:txBody>
      </p:sp>
      <p:pic>
        <p:nvPicPr>
          <p:cNvPr id="1028" name="Picture 4" descr="https://encrypted-tbn2.gstatic.com/images?q=tbn:ANd9GcQSKlFzhvR8zJ5p-IWb0qUbyu6cTe-_6fmpiVs_KkCrPctowLGWX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51" y="472475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ohowww.nascom.nasa.gov/freestuff/cdfron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031" y="4724757"/>
            <a:ext cx="178508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1-news.softpedia-static.com/images/news2/STEREO-Will-Provide-First-Full-View-of-the-Sun-Ev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5832" y="4724757"/>
            <a:ext cx="2286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AA-N Pr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114" y="1940097"/>
            <a:ext cx="246184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goes-n-o-p.ndc.nasa.gov/images/GOES-P_decal.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83076" y="1940097"/>
            <a:ext cx="32403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blogs.esa.int/eolaunches/files/2012/09/IMAG0023_BURST00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6933" y="2879435"/>
            <a:ext cx="24327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1.bp.blogspot.com/-qUNtemg4ttU/TzCqnrAhccI/AAAAAAAADbg/eJ1c0kJphz8/s1600/SDO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4764" y="4724757"/>
            <a:ext cx="1825235"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a:off x="679269" y="4450080"/>
            <a:ext cx="8038011" cy="0"/>
          </a:xfrm>
          <a:prstGeom prst="line">
            <a:avLst/>
          </a:prstGeom>
          <a:solidFill>
            <a:schemeClr val="accent1"/>
          </a:solidFill>
          <a:ln w="38100" cap="flat" cmpd="sng" algn="ctr">
            <a:solidFill>
              <a:srgbClr val="000099"/>
            </a:solidFill>
            <a:prstDash val="solid"/>
            <a:round/>
            <a:headEnd type="none" w="med" len="med"/>
            <a:tailEnd type="none" w="med" len="med"/>
          </a:ln>
          <a:effectLst/>
        </p:spPr>
      </p:cxnSp>
    </p:spTree>
    <p:extLst>
      <p:ext uri="{BB962C8B-B14F-4D97-AF65-F5344CB8AC3E}">
        <p14:creationId xmlns:p14="http://schemas.microsoft.com/office/powerpoint/2010/main" val="3563588526"/>
      </p:ext>
    </p:extLst>
  </p:cSld>
  <p:clrMapOvr>
    <a:masterClrMapping/>
  </p:clrMapOvr>
  <p:transition spd="med">
    <p:pull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432" y="1116484"/>
            <a:ext cx="7069752" cy="5467187"/>
          </a:xfrm>
          <a:prstGeom prst="rect">
            <a:avLst/>
          </a:prstGeom>
        </p:spPr>
      </p:pic>
      <p:sp>
        <p:nvSpPr>
          <p:cNvPr id="5" name="TextBox 4"/>
          <p:cNvSpPr txBox="1"/>
          <p:nvPr/>
        </p:nvSpPr>
        <p:spPr bwMode="auto">
          <a:xfrm>
            <a:off x="570293" y="1808333"/>
            <a:ext cx="856325" cy="584775"/>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1F4A7D"/>
                </a:solidFill>
              </a:rPr>
              <a:t>Solar</a:t>
            </a:r>
          </a:p>
          <a:p>
            <a:pPr algn="r">
              <a:tabLst>
                <a:tab pos="227013" algn="l"/>
                <a:tab pos="1376363" algn="l"/>
                <a:tab pos="2743200" algn="l"/>
              </a:tabLst>
            </a:pPr>
            <a:r>
              <a:rPr lang="en-US" b="0" dirty="0" smtClean="0">
                <a:solidFill>
                  <a:srgbClr val="1F4A7D"/>
                </a:solidFill>
              </a:rPr>
              <a:t>X-Ray</a:t>
            </a:r>
            <a:r>
              <a:rPr lang="en-US" b="0" dirty="0">
                <a:solidFill>
                  <a:srgbClr val="1F4A7D"/>
                </a:solidFill>
              </a:rPr>
              <a:t>s</a:t>
            </a:r>
            <a:endParaRPr lang="en-US" b="0" dirty="0" smtClean="0">
              <a:solidFill>
                <a:srgbClr val="1F4A7D"/>
              </a:solidFill>
            </a:endParaRPr>
          </a:p>
        </p:txBody>
      </p:sp>
      <p:sp>
        <p:nvSpPr>
          <p:cNvPr id="6" name="TextBox 5"/>
          <p:cNvSpPr txBox="1"/>
          <p:nvPr/>
        </p:nvSpPr>
        <p:spPr bwMode="auto">
          <a:xfrm>
            <a:off x="615177" y="2978981"/>
            <a:ext cx="811441" cy="584775"/>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1F4A7D"/>
                </a:solidFill>
              </a:rPr>
              <a:t>Proton</a:t>
            </a:r>
          </a:p>
          <a:p>
            <a:pPr algn="r">
              <a:tabLst>
                <a:tab pos="227013" algn="l"/>
                <a:tab pos="1376363" algn="l"/>
                <a:tab pos="2743200" algn="l"/>
              </a:tabLst>
            </a:pPr>
            <a:r>
              <a:rPr lang="en-US" b="0" dirty="0" smtClean="0">
                <a:solidFill>
                  <a:srgbClr val="1F4A7D"/>
                </a:solidFill>
              </a:rPr>
              <a:t>Events</a:t>
            </a:r>
            <a:endParaRPr lang="en-US" b="0" dirty="0">
              <a:solidFill>
                <a:srgbClr val="1F4A7D"/>
              </a:solidFill>
            </a:endParaRPr>
          </a:p>
        </p:txBody>
      </p:sp>
      <p:sp>
        <p:nvSpPr>
          <p:cNvPr id="7" name="TextBox 6"/>
          <p:cNvSpPr txBox="1"/>
          <p:nvPr/>
        </p:nvSpPr>
        <p:spPr bwMode="auto">
          <a:xfrm>
            <a:off x="100614" y="3976103"/>
            <a:ext cx="1326004" cy="830997"/>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1F4A7D"/>
                </a:solidFill>
              </a:rPr>
              <a:t>Cosmic</a:t>
            </a:r>
          </a:p>
          <a:p>
            <a:pPr algn="r">
              <a:tabLst>
                <a:tab pos="227013" algn="l"/>
                <a:tab pos="1376363" algn="l"/>
                <a:tab pos="2743200" algn="l"/>
              </a:tabLst>
            </a:pPr>
            <a:r>
              <a:rPr lang="en-US" b="0" dirty="0" smtClean="0">
                <a:solidFill>
                  <a:srgbClr val="1F4A7D"/>
                </a:solidFill>
              </a:rPr>
              <a:t>Rays</a:t>
            </a:r>
          </a:p>
          <a:p>
            <a:pPr algn="r">
              <a:tabLst>
                <a:tab pos="227013" algn="l"/>
                <a:tab pos="1376363" algn="l"/>
                <a:tab pos="2743200" algn="l"/>
              </a:tabLst>
            </a:pPr>
            <a:r>
              <a:rPr lang="en-US" b="0" dirty="0" smtClean="0">
                <a:solidFill>
                  <a:srgbClr val="1F4A7D"/>
                </a:solidFill>
              </a:rPr>
              <a:t>(non-GOES)</a:t>
            </a:r>
            <a:endParaRPr lang="en-US" b="0" dirty="0">
              <a:solidFill>
                <a:srgbClr val="1F4A7D"/>
              </a:solidFill>
            </a:endParaRPr>
          </a:p>
        </p:txBody>
      </p:sp>
      <p:sp>
        <p:nvSpPr>
          <p:cNvPr id="8" name="TextBox 7"/>
          <p:cNvSpPr txBox="1"/>
          <p:nvPr/>
        </p:nvSpPr>
        <p:spPr bwMode="auto">
          <a:xfrm>
            <a:off x="409993" y="5182242"/>
            <a:ext cx="1016625" cy="584775"/>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1F4A7D"/>
                </a:solidFill>
              </a:rPr>
              <a:t>Magnetic</a:t>
            </a:r>
          </a:p>
          <a:p>
            <a:pPr algn="r">
              <a:tabLst>
                <a:tab pos="227013" algn="l"/>
                <a:tab pos="1376363" algn="l"/>
                <a:tab pos="2743200" algn="l"/>
              </a:tabLst>
            </a:pPr>
            <a:r>
              <a:rPr lang="en-US" b="0" dirty="0" smtClean="0">
                <a:solidFill>
                  <a:srgbClr val="1F4A7D"/>
                </a:solidFill>
              </a:rPr>
              <a:t>Field</a:t>
            </a:r>
            <a:endParaRPr lang="en-US" b="0" dirty="0">
              <a:solidFill>
                <a:srgbClr val="1F4A7D"/>
              </a:solidFill>
            </a:endParaRPr>
          </a:p>
        </p:txBody>
      </p:sp>
      <p:sp>
        <p:nvSpPr>
          <p:cNvPr id="9" name="Text Box 8"/>
          <p:cNvSpPr txBox="1">
            <a:spLocks noChangeArrowheads="1"/>
          </p:cNvSpPr>
          <p:nvPr/>
        </p:nvSpPr>
        <p:spPr bwMode="auto">
          <a:xfrm>
            <a:off x="1110747" y="6350"/>
            <a:ext cx="69018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GOES Environmental Data </a:t>
            </a:r>
            <a:endParaRPr lang="en-US" sz="3200" dirty="0">
              <a:solidFill>
                <a:srgbClr val="1F4A7D"/>
              </a:solidFill>
            </a:endParaRPr>
          </a:p>
          <a:p>
            <a:pPr algn="ctr" eaLnBrk="1" hangingPunct="1"/>
            <a:r>
              <a:rPr lang="en-US" sz="2800" b="0" dirty="0" smtClean="0">
                <a:solidFill>
                  <a:srgbClr val="1F4A7D"/>
                </a:solidFill>
              </a:rPr>
              <a:t>40 Years of Geostationary Measurements </a:t>
            </a:r>
            <a:endParaRPr lang="en-US" sz="2800" b="0" dirty="0">
              <a:solidFill>
                <a:srgbClr val="1F4A7D"/>
              </a:solidFill>
            </a:endParaRPr>
          </a:p>
        </p:txBody>
      </p:sp>
      <p:cxnSp>
        <p:nvCxnSpPr>
          <p:cNvPr id="13" name="Straight Connector 12"/>
          <p:cNvCxnSpPr/>
          <p:nvPr/>
        </p:nvCxnSpPr>
        <p:spPr bwMode="auto">
          <a:xfrm>
            <a:off x="1931123" y="1846810"/>
            <a:ext cx="6435633" cy="0"/>
          </a:xfrm>
          <a:prstGeom prst="line">
            <a:avLst/>
          </a:prstGeom>
          <a:solidFill>
            <a:schemeClr val="accent1"/>
          </a:solidFill>
          <a:ln w="19050" cap="flat" cmpd="sng" algn="ctr">
            <a:solidFill>
              <a:srgbClr val="000099"/>
            </a:solidFill>
            <a:prstDash val="solid"/>
            <a:round/>
            <a:headEnd type="none" w="med" len="med"/>
            <a:tailEnd type="none" w="med" len="med"/>
          </a:ln>
          <a:effectLst/>
        </p:spPr>
      </p:cxnSp>
      <p:cxnSp>
        <p:nvCxnSpPr>
          <p:cNvPr id="14" name="Straight Connector 13"/>
          <p:cNvCxnSpPr/>
          <p:nvPr/>
        </p:nvCxnSpPr>
        <p:spPr bwMode="auto">
          <a:xfrm>
            <a:off x="1931123" y="2922364"/>
            <a:ext cx="6435633" cy="0"/>
          </a:xfrm>
          <a:prstGeom prst="line">
            <a:avLst/>
          </a:prstGeom>
          <a:solidFill>
            <a:schemeClr val="accent1"/>
          </a:solidFill>
          <a:ln w="19050" cap="flat" cmpd="sng" algn="ctr">
            <a:solidFill>
              <a:srgbClr val="000099"/>
            </a:solidFill>
            <a:prstDash val="solid"/>
            <a:round/>
            <a:headEnd type="none" w="med" len="med"/>
            <a:tailEnd type="none" w="med" len="med"/>
          </a:ln>
          <a:effectLst/>
        </p:spPr>
      </p:cxnSp>
      <p:sp>
        <p:nvSpPr>
          <p:cNvPr id="11" name="Rectangle 10"/>
          <p:cNvSpPr/>
          <p:nvPr/>
        </p:nvSpPr>
        <p:spPr bwMode="auto">
          <a:xfrm>
            <a:off x="8366756" y="1767836"/>
            <a:ext cx="536784" cy="43281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8289963" y="1715583"/>
            <a:ext cx="622286" cy="246221"/>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000" dirty="0" smtClean="0">
                <a:solidFill>
                  <a:srgbClr val="000099"/>
                </a:solidFill>
              </a:rPr>
              <a:t>X class</a:t>
            </a:r>
            <a:endParaRPr lang="en-US" sz="1000" dirty="0">
              <a:solidFill>
                <a:srgbClr val="000099"/>
              </a:solidFill>
            </a:endParaRPr>
          </a:p>
        </p:txBody>
      </p:sp>
      <p:sp>
        <p:nvSpPr>
          <p:cNvPr id="15" name="TextBox 14"/>
          <p:cNvSpPr txBox="1"/>
          <p:nvPr/>
        </p:nvSpPr>
        <p:spPr bwMode="auto">
          <a:xfrm>
            <a:off x="8289963" y="2790544"/>
            <a:ext cx="340158" cy="246221"/>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000" dirty="0" smtClean="0">
                <a:solidFill>
                  <a:srgbClr val="000099"/>
                </a:solidFill>
              </a:rPr>
              <a:t>S4</a:t>
            </a:r>
            <a:endParaRPr lang="en-US" sz="1000" dirty="0">
              <a:solidFill>
                <a:srgbClr val="000099"/>
              </a:solidFill>
            </a:endParaRPr>
          </a:p>
        </p:txBody>
      </p:sp>
      <p:sp>
        <p:nvSpPr>
          <p:cNvPr id="16" name="TextBox 15"/>
          <p:cNvSpPr txBox="1"/>
          <p:nvPr/>
        </p:nvSpPr>
        <p:spPr bwMode="auto">
          <a:xfrm>
            <a:off x="3931322" y="4391601"/>
            <a:ext cx="1298753" cy="246221"/>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000" dirty="0" err="1" smtClean="0">
                <a:solidFill>
                  <a:schemeClr val="bg1"/>
                </a:solidFill>
              </a:rPr>
              <a:t>Forbush</a:t>
            </a:r>
            <a:r>
              <a:rPr lang="en-US" sz="1000" dirty="0" smtClean="0">
                <a:solidFill>
                  <a:schemeClr val="bg1"/>
                </a:solidFill>
              </a:rPr>
              <a:t> Decrease</a:t>
            </a:r>
            <a:endParaRPr lang="en-US" sz="1000" dirty="0">
              <a:solidFill>
                <a:schemeClr val="bg1"/>
              </a:solidFill>
            </a:endParaRPr>
          </a:p>
        </p:txBody>
      </p:sp>
      <p:sp>
        <p:nvSpPr>
          <p:cNvPr id="2" name="TextBox 1"/>
          <p:cNvSpPr txBox="1"/>
          <p:nvPr/>
        </p:nvSpPr>
        <p:spPr bwMode="auto">
          <a:xfrm>
            <a:off x="3527007" y="6531430"/>
            <a:ext cx="4844339"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u="sng" dirty="0">
                <a:solidFill>
                  <a:srgbClr val="000099"/>
                </a:solidFill>
                <a:hlinkClick r:id="rId3"/>
              </a:rPr>
              <a:t>http://</a:t>
            </a:r>
            <a:r>
              <a:rPr lang="en-US" sz="1400" u="sng" dirty="0" smtClean="0">
                <a:solidFill>
                  <a:srgbClr val="000099"/>
                </a:solidFill>
                <a:hlinkClick r:id="rId3"/>
              </a:rPr>
              <a:t>www.ngdc.noaa.gov/stp/satellite/goes/index.html</a:t>
            </a:r>
            <a:endParaRPr lang="en-US" sz="1400" u="sng" dirty="0" smtClean="0">
              <a:solidFill>
                <a:srgbClr val="000099"/>
              </a:solidFill>
            </a:endParaRPr>
          </a:p>
        </p:txBody>
      </p:sp>
    </p:spTree>
    <p:extLst>
      <p:ext uri="{BB962C8B-B14F-4D97-AF65-F5344CB8AC3E}">
        <p14:creationId xmlns:p14="http://schemas.microsoft.com/office/powerpoint/2010/main" val="1781736839"/>
      </p:ext>
    </p:extLst>
  </p:cSld>
  <p:clrMapOvr>
    <a:masterClrMapping/>
  </p:clrMapOvr>
  <p:transition spd="med">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088624" y="6350"/>
            <a:ext cx="69461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Continuity of GEO Measurements  </a:t>
            </a:r>
            <a:endParaRPr lang="en-US" sz="3200" dirty="0">
              <a:solidFill>
                <a:srgbClr val="1F4A7D"/>
              </a:solidFill>
            </a:endParaRPr>
          </a:p>
          <a:p>
            <a:pPr algn="ctr" eaLnBrk="1" hangingPunct="1"/>
            <a:r>
              <a:rPr lang="en-US" sz="2800" b="0" dirty="0" smtClean="0">
                <a:solidFill>
                  <a:srgbClr val="1F4A7D"/>
                </a:solidFill>
              </a:rPr>
              <a:t>Transitioning to GOES-R/S/T/U</a:t>
            </a:r>
            <a:endParaRPr lang="en-US" sz="2800" b="0" dirty="0">
              <a:solidFill>
                <a:srgbClr val="1F4A7D"/>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38" y="1143001"/>
            <a:ext cx="8366760" cy="5429992"/>
          </a:xfrm>
          <a:prstGeom prst="rect">
            <a:avLst/>
          </a:prstGeom>
          <a:ln w="19050">
            <a:solidFill>
              <a:srgbClr val="1F4A7D"/>
            </a:solidFill>
          </a:ln>
        </p:spPr>
      </p:pic>
    </p:spTree>
    <p:extLst>
      <p:ext uri="{BB962C8B-B14F-4D97-AF65-F5344CB8AC3E}">
        <p14:creationId xmlns:p14="http://schemas.microsoft.com/office/powerpoint/2010/main" val="2695961390"/>
      </p:ext>
    </p:extLst>
  </p:cSld>
  <p:clrMapOvr>
    <a:masterClrMapping/>
  </p:clrMapOvr>
  <p:transition spd="med">
    <p:pull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438" y="1146175"/>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1985963"/>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3175000"/>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014788"/>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4342" name="TextBox 6"/>
          <p:cNvSpPr txBox="1">
            <a:spLocks noChangeArrowheads="1"/>
          </p:cNvSpPr>
          <p:nvPr/>
        </p:nvSpPr>
        <p:spPr bwMode="auto">
          <a:xfrm>
            <a:off x="477838" y="1123950"/>
            <a:ext cx="48498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just" eaLnBrk="1" hangingPunct="1"/>
            <a:r>
              <a:rPr lang="en-US" b="0" dirty="0">
                <a:solidFill>
                  <a:srgbClr val="1F4A7D"/>
                </a:solidFill>
              </a:rPr>
              <a:t>The GOES-R series space/solar sensors provide </a:t>
            </a:r>
            <a:r>
              <a:rPr lang="en-US" b="0" dirty="0" smtClean="0">
                <a:solidFill>
                  <a:srgbClr val="1F4A7D"/>
                </a:solidFill>
              </a:rPr>
              <a:t>incremental improvements </a:t>
            </a:r>
            <a:r>
              <a:rPr lang="en-US" b="0" dirty="0">
                <a:solidFill>
                  <a:srgbClr val="1F4A7D"/>
                </a:solidFill>
              </a:rPr>
              <a:t>to current NOAA GEO space weather monitoring. The first launch date of the GOES-R series is </a:t>
            </a:r>
            <a:r>
              <a:rPr lang="en-US" b="0" dirty="0" smtClean="0">
                <a:solidFill>
                  <a:srgbClr val="1F4A7D"/>
                </a:solidFill>
              </a:rPr>
              <a:t>late 2015</a:t>
            </a:r>
            <a:r>
              <a:rPr lang="en-US" b="0" dirty="0">
                <a:solidFill>
                  <a:srgbClr val="1F4A7D"/>
                </a:solidFill>
              </a:rPr>
              <a:t>. </a:t>
            </a:r>
          </a:p>
        </p:txBody>
      </p:sp>
      <p:sp>
        <p:nvSpPr>
          <p:cNvPr id="14343" name="TextBox 9"/>
          <p:cNvSpPr txBox="1">
            <a:spLocks noChangeArrowheads="1"/>
          </p:cNvSpPr>
          <p:nvPr/>
        </p:nvSpPr>
        <p:spPr bwMode="auto">
          <a:xfrm>
            <a:off x="5092700" y="5654675"/>
            <a:ext cx="17700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a:solidFill>
                  <a:srgbClr val="1F4A7D"/>
                </a:solidFill>
              </a:rPr>
              <a:t>Improved particle energy coverage</a:t>
            </a:r>
          </a:p>
        </p:txBody>
      </p:sp>
      <p:sp>
        <p:nvSpPr>
          <p:cNvPr id="14344" name="TextBox 10"/>
          <p:cNvSpPr txBox="1">
            <a:spLocks noChangeArrowheads="1"/>
          </p:cNvSpPr>
          <p:nvPr/>
        </p:nvSpPr>
        <p:spPr bwMode="auto">
          <a:xfrm>
            <a:off x="6300788" y="4816475"/>
            <a:ext cx="180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a:solidFill>
                  <a:srgbClr val="1F4A7D"/>
                </a:solidFill>
              </a:rPr>
              <a:t>Solar UV imagery versus soft x-rays</a:t>
            </a:r>
          </a:p>
        </p:txBody>
      </p:sp>
      <p:sp>
        <p:nvSpPr>
          <p:cNvPr id="14345" name="TextBox 11"/>
          <p:cNvSpPr txBox="1">
            <a:spLocks noChangeArrowheads="1"/>
          </p:cNvSpPr>
          <p:nvPr/>
        </p:nvSpPr>
        <p:spPr bwMode="auto">
          <a:xfrm>
            <a:off x="7466013" y="3624263"/>
            <a:ext cx="1770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dirty="0">
                <a:solidFill>
                  <a:srgbClr val="1F4A7D"/>
                </a:solidFill>
              </a:rPr>
              <a:t>Increased # of wavelength bands</a:t>
            </a:r>
          </a:p>
        </p:txBody>
      </p:sp>
      <p:pic>
        <p:nvPicPr>
          <p:cNvPr id="1434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25" y="2205038"/>
            <a:ext cx="24828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15"/>
          <p:cNvSpPr txBox="1">
            <a:spLocks noChangeArrowheads="1"/>
          </p:cNvSpPr>
          <p:nvPr/>
        </p:nvSpPr>
        <p:spPr bwMode="auto">
          <a:xfrm>
            <a:off x="495300" y="3951288"/>
            <a:ext cx="154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000" b="0">
                <a:solidFill>
                  <a:srgbClr val="003399"/>
                </a:solidFill>
              </a:rPr>
              <a:t>Credit: Lockheed-Martin</a:t>
            </a:r>
          </a:p>
        </p:txBody>
      </p:sp>
      <p:pic>
        <p:nvPicPr>
          <p:cNvPr id="1434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3238" y="5334000"/>
            <a:ext cx="19177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Left Arrow 17"/>
          <p:cNvSpPr>
            <a:spLocks noChangeArrowheads="1"/>
          </p:cNvSpPr>
          <p:nvPr/>
        </p:nvSpPr>
        <p:spPr bwMode="auto">
          <a:xfrm>
            <a:off x="5092700" y="6140450"/>
            <a:ext cx="587375" cy="160338"/>
          </a:xfrm>
          <a:prstGeom prst="leftArrow">
            <a:avLst>
              <a:gd name="adj1" fmla="val 50000"/>
              <a:gd name="adj2" fmla="val 49710"/>
            </a:avLst>
          </a:prstGeom>
          <a:solidFill>
            <a:schemeClr val="accent1"/>
          </a:solidFill>
          <a:ln w="9525" algn="ctr">
            <a:solidFill>
              <a:schemeClr val="tx1"/>
            </a:solidFill>
            <a:round/>
            <a:headEnd/>
            <a:tailEnd/>
          </a:ln>
        </p:spPr>
        <p:txBody>
          <a:bodyPr/>
          <a:lstStyle/>
          <a:p>
            <a:pPr algn="ctr">
              <a:spcBef>
                <a:spcPct val="20000"/>
              </a:spcBef>
            </a:pPr>
            <a:endParaRPr lang="en-US"/>
          </a:p>
        </p:txBody>
      </p:sp>
      <p:sp>
        <p:nvSpPr>
          <p:cNvPr id="14350" name="Left Arrow 18"/>
          <p:cNvSpPr>
            <a:spLocks noChangeArrowheads="1"/>
          </p:cNvSpPr>
          <p:nvPr/>
        </p:nvSpPr>
        <p:spPr bwMode="auto">
          <a:xfrm>
            <a:off x="7467600" y="4111625"/>
            <a:ext cx="587375" cy="160338"/>
          </a:xfrm>
          <a:prstGeom prst="leftArrow">
            <a:avLst>
              <a:gd name="adj1" fmla="val 50000"/>
              <a:gd name="adj2" fmla="val 49710"/>
            </a:avLst>
          </a:prstGeom>
          <a:solidFill>
            <a:schemeClr val="accent1"/>
          </a:solidFill>
          <a:ln w="9525" algn="ctr">
            <a:solidFill>
              <a:schemeClr val="tx1"/>
            </a:solidFill>
            <a:round/>
            <a:headEnd/>
            <a:tailEnd/>
          </a:ln>
        </p:spPr>
        <p:txBody>
          <a:bodyPr/>
          <a:lstStyle/>
          <a:p>
            <a:pPr algn="ctr">
              <a:spcBef>
                <a:spcPct val="20000"/>
              </a:spcBef>
            </a:pPr>
            <a:endParaRPr lang="en-US"/>
          </a:p>
        </p:txBody>
      </p:sp>
      <p:sp>
        <p:nvSpPr>
          <p:cNvPr id="14351" name="Left Arrow 19"/>
          <p:cNvSpPr>
            <a:spLocks noChangeArrowheads="1"/>
          </p:cNvSpPr>
          <p:nvPr/>
        </p:nvSpPr>
        <p:spPr bwMode="auto">
          <a:xfrm>
            <a:off x="6302375" y="5302250"/>
            <a:ext cx="587375" cy="158750"/>
          </a:xfrm>
          <a:prstGeom prst="leftArrow">
            <a:avLst>
              <a:gd name="adj1" fmla="val 50000"/>
              <a:gd name="adj2" fmla="val 50207"/>
            </a:avLst>
          </a:prstGeom>
          <a:solidFill>
            <a:schemeClr val="accent1"/>
          </a:solidFill>
          <a:ln w="9525" algn="ctr">
            <a:solidFill>
              <a:schemeClr val="tx1"/>
            </a:solidFill>
            <a:round/>
            <a:headEnd/>
            <a:tailEnd/>
          </a:ln>
        </p:spPr>
        <p:txBody>
          <a:bodyPr/>
          <a:lstStyle/>
          <a:p>
            <a:pPr algn="ctr">
              <a:spcBef>
                <a:spcPct val="20000"/>
              </a:spcBef>
            </a:pPr>
            <a:endParaRPr lang="en-US"/>
          </a:p>
        </p:txBody>
      </p:sp>
      <p:sp>
        <p:nvSpPr>
          <p:cNvPr id="17" name="Text Box 4"/>
          <p:cNvSpPr txBox="1">
            <a:spLocks noChangeArrowheads="1"/>
          </p:cNvSpPr>
          <p:nvPr/>
        </p:nvSpPr>
        <p:spPr bwMode="auto">
          <a:xfrm>
            <a:off x="2058500" y="6350"/>
            <a:ext cx="49936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rgbClr val="1F4A7D"/>
                </a:solidFill>
              </a:rPr>
              <a:t>GOES-R (R/S/T/U) Series</a:t>
            </a:r>
            <a:endParaRPr lang="en-US" sz="3200" dirty="0">
              <a:solidFill>
                <a:srgbClr val="1F4A7D"/>
              </a:solidFill>
            </a:endParaRPr>
          </a:p>
          <a:p>
            <a:pPr algn="ctr" eaLnBrk="1" hangingPunct="1"/>
            <a:r>
              <a:rPr lang="en-US" sz="2800" b="0" dirty="0" smtClean="0">
                <a:solidFill>
                  <a:srgbClr val="1F4A7D"/>
                </a:solidFill>
              </a:rPr>
              <a:t>Improved </a:t>
            </a:r>
            <a:r>
              <a:rPr lang="en-US" sz="2800" b="0" dirty="0" err="1" smtClean="0">
                <a:solidFill>
                  <a:srgbClr val="1F4A7D"/>
                </a:solidFill>
              </a:rPr>
              <a:t>SWx</a:t>
            </a:r>
            <a:r>
              <a:rPr lang="en-US" sz="2800" b="0" dirty="0" smtClean="0">
                <a:solidFill>
                  <a:srgbClr val="1F4A7D"/>
                </a:solidFill>
              </a:rPr>
              <a:t> Capabilities </a:t>
            </a:r>
            <a:endParaRPr lang="en-US" sz="2800" b="0" dirty="0">
              <a:solidFill>
                <a:srgbClr val="1F4A7D"/>
              </a:solidFill>
            </a:endParaRPr>
          </a:p>
        </p:txBody>
      </p:sp>
      <p:sp>
        <p:nvSpPr>
          <p:cNvPr id="2" name="TextBox 1"/>
          <p:cNvSpPr txBox="1"/>
          <p:nvPr/>
        </p:nvSpPr>
        <p:spPr bwMode="auto">
          <a:xfrm>
            <a:off x="4170214" y="6521042"/>
            <a:ext cx="3629520" cy="338554"/>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dirty="0" smtClean="0">
                <a:solidFill>
                  <a:srgbClr val="1F4A7D"/>
                </a:solidFill>
              </a:rPr>
              <a:t>Not shown: GOES-R Magnetometer</a:t>
            </a:r>
            <a:endParaRPr lang="en-US" dirty="0">
              <a:solidFill>
                <a:srgbClr val="1F4A7D"/>
              </a:solidFill>
            </a:endParaRPr>
          </a:p>
        </p:txBody>
      </p:sp>
    </p:spTree>
    <p:extLst>
      <p:ext uri="{BB962C8B-B14F-4D97-AF65-F5344CB8AC3E}">
        <p14:creationId xmlns:p14="http://schemas.microsoft.com/office/powerpoint/2010/main" val="339028061"/>
      </p:ext>
    </p:extLst>
  </p:cSld>
  <p:clrMapOvr>
    <a:masterClrMapping/>
  </p:clrMapOvr>
  <p:transition spd="med">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054965" y="6350"/>
            <a:ext cx="70134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strike="sngStrike" dirty="0" smtClean="0">
                <a:solidFill>
                  <a:srgbClr val="1F4A7D"/>
                </a:solidFill>
              </a:rPr>
              <a:t>Continuity of LEO Measurements</a:t>
            </a:r>
            <a:r>
              <a:rPr lang="en-US" sz="3200" dirty="0" smtClean="0">
                <a:solidFill>
                  <a:srgbClr val="1F4A7D"/>
                </a:solidFill>
              </a:rPr>
              <a:t>  </a:t>
            </a:r>
            <a:endParaRPr lang="en-US" sz="3200" dirty="0">
              <a:solidFill>
                <a:srgbClr val="1F4A7D"/>
              </a:solidFill>
            </a:endParaRPr>
          </a:p>
          <a:p>
            <a:pPr algn="ctr" eaLnBrk="1" hangingPunct="1"/>
            <a:r>
              <a:rPr lang="en-US" sz="2800" b="0" dirty="0" smtClean="0">
                <a:solidFill>
                  <a:srgbClr val="1F4A7D"/>
                </a:solidFill>
              </a:rPr>
              <a:t>An End of an Era (since 1978) </a:t>
            </a:r>
            <a:endParaRPr lang="en-US" sz="2800" b="0" dirty="0">
              <a:solidFill>
                <a:srgbClr val="1F4A7D"/>
              </a:solidFill>
            </a:endParaRPr>
          </a:p>
        </p:txBody>
      </p:sp>
      <p:pic>
        <p:nvPicPr>
          <p:cNvPr id="4100" name="Picture 4" descr="NOAA-19 satellite lau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01647"/>
            <a:ext cx="3658779" cy="5314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04801" y="1170648"/>
            <a:ext cx="2130711" cy="584775"/>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chemeClr val="bg1"/>
                </a:solidFill>
              </a:rPr>
              <a:t>NOAA-19 (POES)</a:t>
            </a:r>
          </a:p>
          <a:p>
            <a:pPr>
              <a:tabLst>
                <a:tab pos="227013" algn="l"/>
                <a:tab pos="1376363" algn="l"/>
                <a:tab pos="2743200" algn="l"/>
              </a:tabLst>
            </a:pPr>
            <a:r>
              <a:rPr lang="en-US" sz="1400" b="0" dirty="0" smtClean="0">
                <a:solidFill>
                  <a:schemeClr val="bg1"/>
                </a:solidFill>
              </a:rPr>
              <a:t>Launched: 08 Feb 2009</a:t>
            </a:r>
            <a:r>
              <a:rPr lang="en-US" b="0" dirty="0" smtClean="0">
                <a:solidFill>
                  <a:schemeClr val="bg1"/>
                </a:solidFill>
              </a:rPr>
              <a:t> </a:t>
            </a:r>
            <a:endParaRPr lang="en-US" b="0" dirty="0">
              <a:solidFill>
                <a:schemeClr val="bg1"/>
              </a:solidFill>
            </a:endParaRPr>
          </a:p>
        </p:txBody>
      </p:sp>
      <p:sp>
        <p:nvSpPr>
          <p:cNvPr id="7" name="TextBox 6"/>
          <p:cNvSpPr txBox="1"/>
          <p:nvPr/>
        </p:nvSpPr>
        <p:spPr bwMode="auto">
          <a:xfrm>
            <a:off x="3753393" y="1210351"/>
            <a:ext cx="5129349" cy="3400931"/>
          </a:xfrm>
          <a:prstGeom prst="rect">
            <a:avLst/>
          </a:prstGeom>
          <a:noFill/>
          <a:ln w="9525">
            <a:noFill/>
            <a:miter lim="800000"/>
            <a:headEnd/>
            <a:tailEnd/>
          </a:ln>
        </p:spPr>
        <p:txBody>
          <a:bodyPr wrap="square" rtlCol="0">
            <a:spAutoFit/>
          </a:bodyPr>
          <a:lstStyle/>
          <a:p>
            <a:pPr marL="285750" indent="-285750" algn="just">
              <a:buFont typeface="Arial" pitchFamily="34" charset="0"/>
              <a:buChar char="•"/>
              <a:tabLst>
                <a:tab pos="227013" algn="l"/>
                <a:tab pos="1376363" algn="l"/>
                <a:tab pos="2743200" algn="l"/>
              </a:tabLst>
            </a:pPr>
            <a:r>
              <a:rPr lang="en-US" sz="1800" b="0" dirty="0" smtClean="0">
                <a:solidFill>
                  <a:srgbClr val="1F4A7D"/>
                </a:solidFill>
              </a:rPr>
              <a:t>NOAA-19 is the last NOAA satellite in polar LEO to provide operational </a:t>
            </a:r>
            <a:r>
              <a:rPr lang="en-US" sz="1800" b="0" dirty="0" err="1" smtClean="0">
                <a:solidFill>
                  <a:srgbClr val="1F4A7D"/>
                </a:solidFill>
              </a:rPr>
              <a:t>SWx</a:t>
            </a:r>
            <a:r>
              <a:rPr lang="en-US" sz="1800" b="0" dirty="0" smtClean="0">
                <a:solidFill>
                  <a:srgbClr val="1F4A7D"/>
                </a:solidFill>
              </a:rPr>
              <a:t> data</a:t>
            </a:r>
          </a:p>
          <a:p>
            <a:pPr marL="285750" indent="-285750" algn="just">
              <a:spcBef>
                <a:spcPts val="1200"/>
              </a:spcBef>
              <a:buFont typeface="Arial" pitchFamily="34" charset="0"/>
              <a:buChar char="•"/>
              <a:tabLst>
                <a:tab pos="227013" algn="l"/>
                <a:tab pos="1376363" algn="l"/>
                <a:tab pos="2743200" algn="l"/>
              </a:tabLst>
            </a:pPr>
            <a:r>
              <a:rPr lang="en-US" sz="1800" b="0" dirty="0" smtClean="0">
                <a:solidFill>
                  <a:srgbClr val="1F4A7D"/>
                </a:solidFill>
              </a:rPr>
              <a:t>European MetOp satellites carry NOAA Space Environmental Monitor (SEM) packages</a:t>
            </a:r>
          </a:p>
          <a:p>
            <a:pPr marL="742950" lvl="1" indent="-285750" algn="just">
              <a:spcBef>
                <a:spcPts val="600"/>
              </a:spcBef>
              <a:buFont typeface="Arial" pitchFamily="34" charset="0"/>
              <a:buChar char="•"/>
              <a:tabLst>
                <a:tab pos="227013" algn="l"/>
                <a:tab pos="1376363" algn="l"/>
                <a:tab pos="2743200" algn="l"/>
              </a:tabLst>
            </a:pPr>
            <a:r>
              <a:rPr lang="en-US" sz="1800" b="0" dirty="0" smtClean="0">
                <a:solidFill>
                  <a:srgbClr val="1F4A7D"/>
                </a:solidFill>
              </a:rPr>
              <a:t>MetOp A – CY2006 – 2012 (SEM)</a:t>
            </a:r>
          </a:p>
          <a:p>
            <a:pPr marL="742950" lvl="1" indent="-285750" algn="just">
              <a:spcBef>
                <a:spcPts val="600"/>
              </a:spcBef>
              <a:buFont typeface="Arial" pitchFamily="34" charset="0"/>
              <a:buChar char="•"/>
              <a:tabLst>
                <a:tab pos="227013" algn="l"/>
                <a:tab pos="1376363" algn="l"/>
                <a:tab pos="2743200" algn="l"/>
              </a:tabLst>
            </a:pPr>
            <a:r>
              <a:rPr lang="en-US" sz="1800" b="0" dirty="0" smtClean="0">
                <a:solidFill>
                  <a:srgbClr val="1F4A7D"/>
                </a:solidFill>
              </a:rPr>
              <a:t>MetOp B – CY2012 – 2017 (SEM)</a:t>
            </a:r>
          </a:p>
          <a:p>
            <a:pPr marL="742950" lvl="1" indent="-285750" algn="just">
              <a:spcBef>
                <a:spcPts val="600"/>
              </a:spcBef>
              <a:buFont typeface="Arial" pitchFamily="34" charset="0"/>
              <a:buChar char="•"/>
              <a:tabLst>
                <a:tab pos="227013" algn="l"/>
                <a:tab pos="1376363" algn="l"/>
                <a:tab pos="2743200" algn="l"/>
              </a:tabLst>
            </a:pPr>
            <a:r>
              <a:rPr lang="en-US" sz="1800" b="0" dirty="0" smtClean="0">
                <a:solidFill>
                  <a:srgbClr val="1F4A7D"/>
                </a:solidFill>
              </a:rPr>
              <a:t>MetOp C – CY2016 – 2020 (SEM)</a:t>
            </a:r>
          </a:p>
          <a:p>
            <a:pPr marL="285750" indent="-285750" algn="just">
              <a:spcBef>
                <a:spcPts val="1200"/>
              </a:spcBef>
              <a:buFont typeface="Arial" pitchFamily="34" charset="0"/>
              <a:buChar char="•"/>
              <a:tabLst>
                <a:tab pos="227013" algn="l"/>
                <a:tab pos="1376363" algn="l"/>
                <a:tab pos="2743200" algn="l"/>
              </a:tabLst>
            </a:pPr>
            <a:r>
              <a:rPr lang="en-US" sz="1800" b="0" dirty="0" smtClean="0">
                <a:solidFill>
                  <a:srgbClr val="1F4A7D"/>
                </a:solidFill>
              </a:rPr>
              <a:t>Data from POES/MetOp will continue to be available through the end of these programs</a:t>
            </a:r>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3" name="Picture 7" descr="C:\bdlatitude\xArchive - Denig\Archive - Denig (NGDC)\NGDC - Fiscal Year 2006\Technical\POES\enlarged_s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36" y="4845331"/>
            <a:ext cx="2466753" cy="1828800"/>
          </a:xfrm>
          <a:prstGeom prst="rect">
            <a:avLst/>
          </a:prstGeom>
          <a:noFill/>
          <a:ln w="19050">
            <a:solidFill>
              <a:srgbClr val="000099"/>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304801" y="6353097"/>
            <a:ext cx="3523722" cy="246221"/>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000" u="sng" dirty="0">
                <a:solidFill>
                  <a:srgbClr val="1F4A7D"/>
                </a:solidFill>
                <a:hlinkClick r:id="rId4"/>
              </a:rPr>
              <a:t>http://www.ngdc.noaa.gov/stp/satellite/poes/index.html</a:t>
            </a:r>
            <a:endParaRPr lang="en-US" sz="1000" u="sng" dirty="0">
              <a:solidFill>
                <a:srgbClr val="1F4A7D"/>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580" y="4845331"/>
            <a:ext cx="2432304" cy="1879507"/>
          </a:xfrm>
          <a:prstGeom prst="rect">
            <a:avLst/>
          </a:prstGeom>
          <a:ln w="19050">
            <a:solidFill>
              <a:srgbClr val="1F4A7D"/>
            </a:solidFill>
          </a:ln>
        </p:spPr>
      </p:pic>
    </p:spTree>
    <p:extLst>
      <p:ext uri="{BB962C8B-B14F-4D97-AF65-F5344CB8AC3E}">
        <p14:creationId xmlns:p14="http://schemas.microsoft.com/office/powerpoint/2010/main" val="3179182170"/>
      </p:ext>
    </p:extLst>
  </p:cSld>
  <p:clrMapOvr>
    <a:masterClrMapping/>
  </p:clrMapOvr>
  <p:transition spd="med">
    <p:pull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SC_2791"/>
          <p:cNvPicPr>
            <a:picLocks noChangeAspect="1" noChangeArrowheads="1"/>
          </p:cNvPicPr>
          <p:nvPr/>
        </p:nvPicPr>
        <p:blipFill>
          <a:blip r:embed="rId2" cstate="print"/>
          <a:srcRect/>
          <a:stretch>
            <a:fillRect/>
          </a:stretch>
        </p:blipFill>
        <p:spPr bwMode="auto">
          <a:xfrm>
            <a:off x="5309846" y="1185499"/>
            <a:ext cx="3505201" cy="4732021"/>
          </a:xfrm>
          <a:prstGeom prst="rect">
            <a:avLst/>
          </a:prstGeom>
          <a:noFill/>
          <a:ln w="25400">
            <a:solidFill>
              <a:srgbClr val="990000"/>
            </a:solidFill>
            <a:miter lim="800000"/>
            <a:headEnd/>
            <a:tailEnd/>
          </a:ln>
        </p:spPr>
      </p:pic>
      <p:sp>
        <p:nvSpPr>
          <p:cNvPr id="5" name="Text Box 8"/>
          <p:cNvSpPr txBox="1">
            <a:spLocks noChangeArrowheads="1"/>
          </p:cNvSpPr>
          <p:nvPr/>
        </p:nvSpPr>
        <p:spPr bwMode="auto">
          <a:xfrm>
            <a:off x="1971882" y="6350"/>
            <a:ext cx="51796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New Capability </a:t>
            </a:r>
            <a:endParaRPr lang="en-US" sz="3200" dirty="0">
              <a:solidFill>
                <a:srgbClr val="1F4A7D"/>
              </a:solidFill>
            </a:endParaRPr>
          </a:p>
          <a:p>
            <a:pPr algn="ctr" eaLnBrk="1" hangingPunct="1"/>
            <a:r>
              <a:rPr lang="en-US" sz="2800" b="0" dirty="0" smtClean="0">
                <a:solidFill>
                  <a:srgbClr val="1F4A7D"/>
                </a:solidFill>
              </a:rPr>
              <a:t>Operational </a:t>
            </a:r>
            <a:r>
              <a:rPr lang="en-US" sz="2800" b="0" dirty="0" err="1" smtClean="0">
                <a:solidFill>
                  <a:srgbClr val="1F4A7D"/>
                </a:solidFill>
              </a:rPr>
              <a:t>SWx</a:t>
            </a:r>
            <a:r>
              <a:rPr lang="en-US" sz="2800" b="0" dirty="0" smtClean="0">
                <a:solidFill>
                  <a:srgbClr val="1F4A7D"/>
                </a:solidFill>
              </a:rPr>
              <a:t> Data from L1 </a:t>
            </a:r>
            <a:endParaRPr lang="en-US" sz="2800" b="0" dirty="0">
              <a:solidFill>
                <a:srgbClr val="1F4A7D"/>
              </a:solidFill>
            </a:endParaRPr>
          </a:p>
        </p:txBody>
      </p:sp>
      <p:sp>
        <p:nvSpPr>
          <p:cNvPr id="6" name="TextBox 5"/>
          <p:cNvSpPr txBox="1"/>
          <p:nvPr/>
        </p:nvSpPr>
        <p:spPr bwMode="auto">
          <a:xfrm>
            <a:off x="383177" y="1195454"/>
            <a:ext cx="4572000" cy="923330"/>
          </a:xfrm>
          <a:prstGeom prst="rect">
            <a:avLst/>
          </a:prstGeom>
          <a:solidFill>
            <a:schemeClr val="accent1"/>
          </a:solidFill>
          <a:ln w="9525">
            <a:solidFill>
              <a:srgbClr val="000099"/>
            </a:solidFill>
            <a:miter lim="800000"/>
            <a:headEnd/>
            <a:tailEnd/>
          </a:ln>
        </p:spPr>
        <p:txBody>
          <a:bodyPr wrap="square" rtlCol="0">
            <a:spAutoFit/>
          </a:bodyPr>
          <a:lstStyle/>
          <a:p>
            <a:pPr algn="just">
              <a:tabLst>
                <a:tab pos="227013" algn="l"/>
                <a:tab pos="1376363" algn="l"/>
                <a:tab pos="2743200" algn="l"/>
              </a:tabLst>
            </a:pPr>
            <a:r>
              <a:rPr lang="en-US" sz="1800" dirty="0" smtClean="0">
                <a:solidFill>
                  <a:schemeClr val="bg1"/>
                </a:solidFill>
              </a:rPr>
              <a:t>NOAA currently relies on the NASA ACE spacecraft to provide advanced warning of hazardous space weather conditions   </a:t>
            </a:r>
            <a:endParaRPr lang="en-US" sz="1800" dirty="0">
              <a:solidFill>
                <a:schemeClr val="bg1"/>
              </a:solidFill>
            </a:endParaRPr>
          </a:p>
        </p:txBody>
      </p:sp>
      <p:sp>
        <p:nvSpPr>
          <p:cNvPr id="8" name="TextBox 7"/>
          <p:cNvSpPr txBox="1"/>
          <p:nvPr/>
        </p:nvSpPr>
        <p:spPr bwMode="auto">
          <a:xfrm>
            <a:off x="5349035" y="5996392"/>
            <a:ext cx="3426822" cy="584775"/>
          </a:xfrm>
          <a:prstGeom prst="rect">
            <a:avLst/>
          </a:prstGeom>
          <a:noFill/>
          <a:ln w="9525">
            <a:noFill/>
            <a:miter lim="800000"/>
            <a:headEnd/>
            <a:tailEnd/>
          </a:ln>
        </p:spPr>
        <p:txBody>
          <a:bodyPr wrap="square" rtlCol="0">
            <a:spAutoFit/>
          </a:bodyPr>
          <a:lstStyle/>
          <a:p>
            <a:pPr algn="ctr">
              <a:tabLst>
                <a:tab pos="227013" algn="l"/>
                <a:tab pos="1376363" algn="l"/>
                <a:tab pos="2743200" algn="l"/>
              </a:tabLst>
            </a:pPr>
            <a:r>
              <a:rPr lang="en-US" dirty="0" smtClean="0">
                <a:solidFill>
                  <a:srgbClr val="1F4A7D"/>
                </a:solidFill>
              </a:rPr>
              <a:t>Deep Space Climate Observatory (DSCOVR)</a:t>
            </a:r>
            <a:endParaRPr lang="en-US" dirty="0">
              <a:solidFill>
                <a:srgbClr val="1F4A7D"/>
              </a:solidFill>
            </a:endParaRPr>
          </a:p>
        </p:txBody>
      </p:sp>
      <p:sp>
        <p:nvSpPr>
          <p:cNvPr id="9" name="TextBox 8"/>
          <p:cNvSpPr txBox="1"/>
          <p:nvPr/>
        </p:nvSpPr>
        <p:spPr bwMode="auto">
          <a:xfrm>
            <a:off x="383183" y="2136619"/>
            <a:ext cx="4571999" cy="4211409"/>
          </a:xfrm>
          <a:prstGeom prst="rect">
            <a:avLst/>
          </a:prstGeom>
          <a:noFill/>
          <a:ln w="9525">
            <a:noFill/>
            <a:miter lim="800000"/>
            <a:headEnd/>
            <a:tailEnd/>
          </a:ln>
        </p:spPr>
        <p:txBody>
          <a:bodyPr wrap="square" rtlCol="0">
            <a:spAutoFit/>
          </a:bodyPr>
          <a:lstStyle/>
          <a:p>
            <a:pPr marL="112713" indent="-112713" algn="just">
              <a:buFont typeface="Arial" pitchFamily="34" charset="0"/>
              <a:buChar char="•"/>
              <a:tabLst>
                <a:tab pos="112713" algn="l"/>
                <a:tab pos="1376363" algn="l"/>
                <a:tab pos="2743200" algn="l"/>
              </a:tabLst>
            </a:pPr>
            <a:r>
              <a:rPr lang="en-US" b="0" dirty="0" smtClean="0">
                <a:solidFill>
                  <a:srgbClr val="1F4A7D"/>
                </a:solidFill>
              </a:rPr>
              <a:t>The DSCOVR spacecraft will measure the solar wind (</a:t>
            </a:r>
            <a:r>
              <a:rPr lang="en-US" b="0" i="1" dirty="0" err="1" smtClean="0">
                <a:solidFill>
                  <a:srgbClr val="1F4A7D"/>
                </a:solidFill>
              </a:rPr>
              <a:t>n</a:t>
            </a:r>
            <a:r>
              <a:rPr lang="en-US" b="0" i="1" baseline="-25000" dirty="0" err="1" smtClean="0">
                <a:solidFill>
                  <a:srgbClr val="1F4A7D"/>
                </a:solidFill>
              </a:rPr>
              <a:t>p</a:t>
            </a:r>
            <a:r>
              <a:rPr lang="en-US" b="0" i="1" dirty="0" smtClean="0">
                <a:solidFill>
                  <a:srgbClr val="1F4A7D"/>
                </a:solidFill>
              </a:rPr>
              <a:t>, </a:t>
            </a:r>
            <a:r>
              <a:rPr lang="en-US" b="0" i="1" dirty="0" err="1" smtClean="0">
                <a:solidFill>
                  <a:srgbClr val="1F4A7D"/>
                </a:solidFill>
              </a:rPr>
              <a:t>v</a:t>
            </a:r>
            <a:r>
              <a:rPr lang="en-US" b="0" i="1" baseline="-25000" dirty="0" err="1" smtClean="0">
                <a:solidFill>
                  <a:srgbClr val="1F4A7D"/>
                </a:solidFill>
              </a:rPr>
              <a:t>p</a:t>
            </a:r>
            <a:r>
              <a:rPr lang="en-US" b="0" i="1" dirty="0" smtClean="0">
                <a:solidFill>
                  <a:srgbClr val="1F4A7D"/>
                </a:solidFill>
              </a:rPr>
              <a:t>, </a:t>
            </a:r>
            <a:r>
              <a:rPr lang="en-US" b="0" i="1" dirty="0" err="1" smtClean="0">
                <a:solidFill>
                  <a:srgbClr val="1F4A7D"/>
                </a:solidFill>
              </a:rPr>
              <a:t>t</a:t>
            </a:r>
            <a:r>
              <a:rPr lang="en-US" b="0" i="1" baseline="-25000" dirty="0" err="1" smtClean="0">
                <a:solidFill>
                  <a:srgbClr val="1F4A7D"/>
                </a:solidFill>
              </a:rPr>
              <a:t>p</a:t>
            </a:r>
            <a:r>
              <a:rPr lang="en-US" b="0" dirty="0" smtClean="0">
                <a:solidFill>
                  <a:srgbClr val="1F4A7D"/>
                </a:solidFill>
              </a:rPr>
              <a:t>) and the interplanetary magnetic field at 240 R</a:t>
            </a:r>
            <a:r>
              <a:rPr lang="en-US" b="0" baseline="-25000" dirty="0" smtClean="0">
                <a:solidFill>
                  <a:srgbClr val="1F4A7D"/>
                </a:solidFill>
              </a:rPr>
              <a:t>e</a:t>
            </a:r>
            <a:r>
              <a:rPr lang="en-US" b="0" dirty="0" smtClean="0">
                <a:solidFill>
                  <a:srgbClr val="1F4A7D"/>
                </a:solidFill>
              </a:rPr>
              <a:t> forward of the earth</a:t>
            </a:r>
          </a:p>
          <a:p>
            <a:pPr marL="112713" indent="-112713" algn="just">
              <a:spcBef>
                <a:spcPts val="1000"/>
              </a:spcBef>
              <a:buFont typeface="Arial" pitchFamily="34" charset="0"/>
              <a:buChar char="•"/>
              <a:tabLst>
                <a:tab pos="112713" algn="l"/>
                <a:tab pos="1376363" algn="l"/>
                <a:tab pos="2743200" algn="l"/>
              </a:tabLst>
            </a:pPr>
            <a:r>
              <a:rPr lang="en-US" b="0" dirty="0" smtClean="0">
                <a:solidFill>
                  <a:srgbClr val="1F4A7D"/>
                </a:solidFill>
              </a:rPr>
              <a:t>The </a:t>
            </a:r>
            <a:r>
              <a:rPr lang="en-US" b="0" dirty="0">
                <a:solidFill>
                  <a:srgbClr val="1F4A7D"/>
                </a:solidFill>
              </a:rPr>
              <a:t>DSCOVR </a:t>
            </a:r>
            <a:r>
              <a:rPr lang="en-US" b="0" dirty="0" smtClean="0">
                <a:solidFill>
                  <a:srgbClr val="1F4A7D"/>
                </a:solidFill>
              </a:rPr>
              <a:t>spacecraft refurbishment is nearing completion for a launch  in Jan 2015</a:t>
            </a:r>
            <a:endParaRPr lang="en-US" b="0" dirty="0">
              <a:solidFill>
                <a:srgbClr val="1F4A7D"/>
              </a:solidFill>
            </a:endParaRPr>
          </a:p>
          <a:p>
            <a:pPr marL="461963" lvl="2" indent="-234950" algn="just">
              <a:spcBef>
                <a:spcPts val="300"/>
              </a:spcBef>
              <a:buFont typeface="Wingdings" pitchFamily="2" charset="2"/>
              <a:buChar char="ü"/>
              <a:tabLst>
                <a:tab pos="112713" algn="l"/>
                <a:tab pos="1376363" algn="l"/>
                <a:tab pos="2743200" algn="l"/>
              </a:tabLst>
            </a:pPr>
            <a:r>
              <a:rPr lang="en-US" sz="1400" b="0" dirty="0">
                <a:solidFill>
                  <a:srgbClr val="1F4A7D"/>
                </a:solidFill>
              </a:rPr>
              <a:t>Recalibration of </a:t>
            </a:r>
            <a:r>
              <a:rPr lang="en-US" sz="1400" b="0" dirty="0" err="1">
                <a:solidFill>
                  <a:srgbClr val="1F4A7D"/>
                </a:solidFill>
              </a:rPr>
              <a:t>Plas</a:t>
            </a:r>
            <a:r>
              <a:rPr lang="en-US" sz="1400" b="0" dirty="0">
                <a:solidFill>
                  <a:srgbClr val="1F4A7D"/>
                </a:solidFill>
              </a:rPr>
              <a:t>/Mag </a:t>
            </a:r>
            <a:r>
              <a:rPr lang="en-US" sz="1400" b="0" dirty="0" smtClean="0">
                <a:solidFill>
                  <a:srgbClr val="1F4A7D"/>
                </a:solidFill>
              </a:rPr>
              <a:t>– complete  </a:t>
            </a:r>
            <a:endParaRPr lang="en-US" sz="1400" b="0" dirty="0">
              <a:solidFill>
                <a:srgbClr val="1F4A7D"/>
              </a:solidFill>
            </a:endParaRPr>
          </a:p>
          <a:p>
            <a:pPr marL="461963" lvl="2" indent="-234950" algn="just">
              <a:spcBef>
                <a:spcPts val="300"/>
              </a:spcBef>
              <a:buFont typeface="Wingdings" pitchFamily="2" charset="2"/>
              <a:buChar char="ü"/>
              <a:tabLst>
                <a:tab pos="112713" algn="l"/>
                <a:tab pos="1376363" algn="l"/>
                <a:tab pos="2743200" algn="l"/>
              </a:tabLst>
            </a:pPr>
            <a:r>
              <a:rPr lang="en-US" sz="1400" b="0" dirty="0">
                <a:solidFill>
                  <a:srgbClr val="1F4A7D"/>
                </a:solidFill>
              </a:rPr>
              <a:t>Magnetic cleanliness testing </a:t>
            </a:r>
            <a:r>
              <a:rPr lang="en-US" sz="1400" b="0" dirty="0" smtClean="0">
                <a:solidFill>
                  <a:srgbClr val="1F4A7D"/>
                </a:solidFill>
              </a:rPr>
              <a:t>– complete  </a:t>
            </a:r>
            <a:endParaRPr lang="en-US" sz="1400" b="0" dirty="0">
              <a:solidFill>
                <a:srgbClr val="1F4A7D"/>
              </a:solidFill>
            </a:endParaRPr>
          </a:p>
          <a:p>
            <a:pPr marL="461963" lvl="2" indent="-234950" algn="just">
              <a:spcBef>
                <a:spcPts val="300"/>
              </a:spcBef>
              <a:buFont typeface="Wingdings" pitchFamily="2" charset="2"/>
              <a:buChar char="Ø"/>
              <a:tabLst>
                <a:tab pos="112713" algn="l"/>
                <a:tab pos="1376363" algn="l"/>
                <a:tab pos="2743200" algn="l"/>
              </a:tabLst>
            </a:pPr>
            <a:r>
              <a:rPr lang="en-US" sz="1400" b="0" dirty="0">
                <a:solidFill>
                  <a:srgbClr val="1F4A7D"/>
                </a:solidFill>
              </a:rPr>
              <a:t>Mag is </a:t>
            </a:r>
            <a:r>
              <a:rPr lang="en-US" sz="1400" b="0" dirty="0" smtClean="0">
                <a:solidFill>
                  <a:srgbClr val="1F4A7D"/>
                </a:solidFill>
              </a:rPr>
              <a:t>being relocated </a:t>
            </a:r>
            <a:r>
              <a:rPr lang="en-US" sz="1400" b="0" dirty="0">
                <a:solidFill>
                  <a:srgbClr val="1F4A7D"/>
                </a:solidFill>
              </a:rPr>
              <a:t>to </a:t>
            </a:r>
            <a:r>
              <a:rPr lang="en-US" sz="1400" b="0" dirty="0" smtClean="0">
                <a:solidFill>
                  <a:srgbClr val="1F4A7D"/>
                </a:solidFill>
              </a:rPr>
              <a:t>end of boom</a:t>
            </a:r>
            <a:endParaRPr lang="en-US" sz="1400" b="0" dirty="0">
              <a:solidFill>
                <a:srgbClr val="1F4A7D"/>
              </a:solidFill>
            </a:endParaRPr>
          </a:p>
          <a:p>
            <a:pPr marL="461963" lvl="2" indent="-234950" algn="just">
              <a:spcBef>
                <a:spcPts val="300"/>
              </a:spcBef>
              <a:buFont typeface="Wingdings" pitchFamily="2" charset="2"/>
              <a:buChar char="Ø"/>
              <a:tabLst>
                <a:tab pos="112713" algn="l"/>
                <a:tab pos="1376363" algn="l"/>
                <a:tab pos="2743200" algn="l"/>
              </a:tabLst>
            </a:pPr>
            <a:r>
              <a:rPr lang="en-US" sz="1400" b="0" dirty="0">
                <a:solidFill>
                  <a:srgbClr val="1F4A7D"/>
                </a:solidFill>
              </a:rPr>
              <a:t>Integration phase of the project is </a:t>
            </a:r>
            <a:r>
              <a:rPr lang="en-US" sz="1400" b="0" dirty="0" smtClean="0">
                <a:solidFill>
                  <a:srgbClr val="1F4A7D"/>
                </a:solidFill>
              </a:rPr>
              <a:t>beginning</a:t>
            </a:r>
            <a:endParaRPr lang="en-US" b="0" dirty="0">
              <a:solidFill>
                <a:srgbClr val="1F4A7D"/>
              </a:solidFill>
            </a:endParaRPr>
          </a:p>
          <a:p>
            <a:pPr marL="112713" indent="-112713" algn="just">
              <a:spcBef>
                <a:spcPts val="1000"/>
              </a:spcBef>
              <a:buFont typeface="Arial" pitchFamily="34" charset="0"/>
              <a:buChar char="•"/>
              <a:tabLst>
                <a:tab pos="112713" algn="l"/>
                <a:tab pos="1376363" algn="l"/>
                <a:tab pos="2743200" algn="l"/>
              </a:tabLst>
            </a:pPr>
            <a:r>
              <a:rPr lang="en-US" b="0" dirty="0">
                <a:solidFill>
                  <a:srgbClr val="1F4A7D"/>
                </a:solidFill>
              </a:rPr>
              <a:t>USAF plans </a:t>
            </a:r>
            <a:r>
              <a:rPr lang="en-US" b="0" dirty="0" smtClean="0">
                <a:solidFill>
                  <a:srgbClr val="1F4A7D"/>
                </a:solidFill>
              </a:rPr>
              <a:t>on a Space-X </a:t>
            </a:r>
            <a:r>
              <a:rPr lang="en-US" b="0" dirty="0">
                <a:solidFill>
                  <a:srgbClr val="1F4A7D"/>
                </a:solidFill>
              </a:rPr>
              <a:t>Falcon 9 </a:t>
            </a:r>
            <a:r>
              <a:rPr lang="en-US" b="0" dirty="0" smtClean="0">
                <a:solidFill>
                  <a:srgbClr val="1F4A7D"/>
                </a:solidFill>
              </a:rPr>
              <a:t>launch</a:t>
            </a:r>
            <a:endParaRPr lang="en-US" b="0" dirty="0">
              <a:solidFill>
                <a:srgbClr val="1F4A7D"/>
              </a:solidFill>
            </a:endParaRPr>
          </a:p>
          <a:p>
            <a:pPr marL="112713" indent="-112713" algn="just">
              <a:spcBef>
                <a:spcPts val="1000"/>
              </a:spcBef>
              <a:buFont typeface="Arial" pitchFamily="34" charset="0"/>
              <a:buChar char="•"/>
              <a:tabLst>
                <a:tab pos="112713" algn="l"/>
                <a:tab pos="1376363" algn="l"/>
                <a:tab pos="2743200" algn="l"/>
              </a:tabLst>
            </a:pPr>
            <a:r>
              <a:rPr lang="en-US" b="0" dirty="0" smtClean="0">
                <a:solidFill>
                  <a:srgbClr val="1F4A7D"/>
                </a:solidFill>
              </a:rPr>
              <a:t>DSCOVR solar wind/IMF </a:t>
            </a:r>
            <a:r>
              <a:rPr lang="en-US" b="0" dirty="0">
                <a:solidFill>
                  <a:srgbClr val="1F4A7D"/>
                </a:solidFill>
              </a:rPr>
              <a:t>data </a:t>
            </a:r>
            <a:r>
              <a:rPr lang="en-US" b="0" dirty="0" smtClean="0">
                <a:solidFill>
                  <a:srgbClr val="1F4A7D"/>
                </a:solidFill>
              </a:rPr>
              <a:t>downlinked via </a:t>
            </a:r>
            <a:r>
              <a:rPr lang="en-US" b="0" dirty="0">
                <a:solidFill>
                  <a:srgbClr val="1F4A7D"/>
                </a:solidFill>
              </a:rPr>
              <a:t>the </a:t>
            </a:r>
            <a:r>
              <a:rPr lang="en-US" b="0" dirty="0" smtClean="0">
                <a:solidFill>
                  <a:srgbClr val="1F4A7D"/>
                </a:solidFill>
              </a:rPr>
              <a:t>Real-Time </a:t>
            </a:r>
            <a:r>
              <a:rPr lang="en-US" b="0" dirty="0">
                <a:solidFill>
                  <a:srgbClr val="1F4A7D"/>
                </a:solidFill>
              </a:rPr>
              <a:t>Solar Wind Network (</a:t>
            </a:r>
            <a:r>
              <a:rPr lang="en-US" b="0" dirty="0" err="1">
                <a:solidFill>
                  <a:srgbClr val="1F4A7D"/>
                </a:solidFill>
              </a:rPr>
              <a:t>RTSWnet</a:t>
            </a:r>
            <a:r>
              <a:rPr lang="en-US" b="0" dirty="0">
                <a:solidFill>
                  <a:srgbClr val="1F4A7D"/>
                </a:solidFill>
              </a:rPr>
              <a:t>)</a:t>
            </a:r>
          </a:p>
          <a:p>
            <a:pPr marL="112713" indent="-112713" algn="just">
              <a:spcBef>
                <a:spcPts val="1000"/>
              </a:spcBef>
              <a:buFont typeface="Arial" pitchFamily="34" charset="0"/>
              <a:buChar char="•"/>
              <a:tabLst>
                <a:tab pos="112713" algn="l"/>
                <a:tab pos="1376363" algn="l"/>
                <a:tab pos="2743200" algn="l"/>
              </a:tabLst>
            </a:pPr>
            <a:r>
              <a:rPr lang="en-US" b="0" dirty="0">
                <a:solidFill>
                  <a:srgbClr val="1F4A7D"/>
                </a:solidFill>
              </a:rPr>
              <a:t>Mission </a:t>
            </a:r>
            <a:r>
              <a:rPr lang="en-US" b="0" dirty="0" smtClean="0">
                <a:solidFill>
                  <a:srgbClr val="1F4A7D"/>
                </a:solidFill>
              </a:rPr>
              <a:t>transfers </a:t>
            </a:r>
            <a:r>
              <a:rPr lang="en-US" b="0" dirty="0">
                <a:solidFill>
                  <a:srgbClr val="1F4A7D"/>
                </a:solidFill>
              </a:rPr>
              <a:t>to NOAA </a:t>
            </a:r>
            <a:r>
              <a:rPr lang="en-US" b="0" dirty="0" smtClean="0">
                <a:solidFill>
                  <a:srgbClr val="1F4A7D"/>
                </a:solidFill>
              </a:rPr>
              <a:t>at L+90 days</a:t>
            </a:r>
            <a:endParaRPr lang="en-US" b="0" dirty="0">
              <a:solidFill>
                <a:srgbClr val="1F4A7D"/>
              </a:solidFill>
            </a:endParaRPr>
          </a:p>
          <a:p>
            <a:pPr marL="112713" indent="-112713" algn="just">
              <a:spcBef>
                <a:spcPts val="1000"/>
              </a:spcBef>
              <a:buFont typeface="Arial" pitchFamily="34" charset="0"/>
              <a:buChar char="•"/>
              <a:tabLst>
                <a:tab pos="112713" algn="l"/>
                <a:tab pos="1376363" algn="l"/>
                <a:tab pos="2743200" algn="l"/>
              </a:tabLst>
            </a:pPr>
            <a:r>
              <a:rPr lang="en-US" b="0" dirty="0">
                <a:solidFill>
                  <a:srgbClr val="1F4A7D"/>
                </a:solidFill>
              </a:rPr>
              <a:t>S</a:t>
            </a:r>
            <a:r>
              <a:rPr lang="en-US" b="0" dirty="0" smtClean="0">
                <a:solidFill>
                  <a:srgbClr val="1F4A7D"/>
                </a:solidFill>
              </a:rPr>
              <a:t>econdary mission – Earth Observations</a:t>
            </a:r>
            <a:endParaRPr lang="en-US" b="0" dirty="0">
              <a:solidFill>
                <a:srgbClr val="1F4A7D"/>
              </a:solidFill>
            </a:endParaRPr>
          </a:p>
        </p:txBody>
      </p:sp>
      <p:pic>
        <p:nvPicPr>
          <p:cNvPr id="10" name="Picture 9" descr="Final DSCOVR Logo111412.png"/>
          <p:cNvPicPr>
            <a:picLocks noChangeAspect="1"/>
          </p:cNvPicPr>
          <p:nvPr/>
        </p:nvPicPr>
        <p:blipFill>
          <a:blip r:embed="rId3"/>
          <a:srcRect l="5063" t="6575" r="10672" b="2663"/>
          <a:stretch>
            <a:fillRect/>
          </a:stretch>
        </p:blipFill>
        <p:spPr>
          <a:xfrm>
            <a:off x="7409320" y="31644"/>
            <a:ext cx="1463712" cy="914400"/>
          </a:xfrm>
          <a:prstGeom prst="rect">
            <a:avLst/>
          </a:prstGeom>
        </p:spPr>
      </p:pic>
    </p:spTree>
    <p:extLst>
      <p:ext uri="{BB962C8B-B14F-4D97-AF65-F5344CB8AC3E}">
        <p14:creationId xmlns:p14="http://schemas.microsoft.com/office/powerpoint/2010/main" val="3851620135"/>
      </p:ext>
    </p:extLst>
  </p:cSld>
  <p:clrMapOvr>
    <a:masterClrMapping/>
  </p:clrMapOvr>
  <p:transition spd="med">
    <p:pull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899747" y="6350"/>
            <a:ext cx="53238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spcBef>
                <a:spcPct val="20000"/>
              </a:spcBef>
            </a:pPr>
            <a:r>
              <a:rPr lang="en-US" sz="3200" dirty="0" smtClean="0">
                <a:solidFill>
                  <a:srgbClr val="1F4A7D"/>
                </a:solidFill>
              </a:rPr>
              <a:t>Under Development </a:t>
            </a:r>
            <a:endParaRPr lang="en-US" sz="3200" dirty="0">
              <a:solidFill>
                <a:srgbClr val="1F4A7D"/>
              </a:solidFill>
            </a:endParaRPr>
          </a:p>
          <a:p>
            <a:pPr algn="ctr" eaLnBrk="1" hangingPunct="1"/>
            <a:r>
              <a:rPr lang="en-US" sz="2800" b="0" dirty="0" smtClean="0">
                <a:solidFill>
                  <a:srgbClr val="1F4A7D"/>
                </a:solidFill>
              </a:rPr>
              <a:t>Compact Coronagraph (CCOR) </a:t>
            </a:r>
            <a:endParaRPr lang="en-US" sz="2800" b="0" dirty="0">
              <a:solidFill>
                <a:srgbClr val="1F4A7D"/>
              </a:solidFill>
            </a:endParaRPr>
          </a:p>
        </p:txBody>
      </p:sp>
      <p:sp>
        <p:nvSpPr>
          <p:cNvPr id="5" name="TextBox 4"/>
          <p:cNvSpPr txBox="1"/>
          <p:nvPr/>
        </p:nvSpPr>
        <p:spPr bwMode="auto">
          <a:xfrm>
            <a:off x="442538" y="1195454"/>
            <a:ext cx="8238309" cy="646331"/>
          </a:xfrm>
          <a:prstGeom prst="rect">
            <a:avLst/>
          </a:prstGeom>
          <a:solidFill>
            <a:schemeClr val="accent1"/>
          </a:solidFill>
          <a:ln w="9525">
            <a:solidFill>
              <a:srgbClr val="000099"/>
            </a:solidFill>
            <a:miter lim="800000"/>
            <a:headEnd/>
            <a:tailEnd/>
          </a:ln>
        </p:spPr>
        <p:txBody>
          <a:bodyPr wrap="square" rtlCol="0">
            <a:spAutoFit/>
          </a:bodyPr>
          <a:lstStyle/>
          <a:p>
            <a:pPr algn="ctr">
              <a:tabLst>
                <a:tab pos="227013" algn="l"/>
                <a:tab pos="1376363" algn="l"/>
                <a:tab pos="2743200" algn="l"/>
              </a:tabLst>
            </a:pPr>
            <a:r>
              <a:rPr lang="en-US" sz="1800" dirty="0" smtClean="0">
                <a:solidFill>
                  <a:schemeClr val="bg1"/>
                </a:solidFill>
              </a:rPr>
              <a:t>NOAA currently uses </a:t>
            </a:r>
            <a:r>
              <a:rPr lang="en-US" sz="1800" smtClean="0">
                <a:solidFill>
                  <a:schemeClr val="bg1"/>
                </a:solidFill>
              </a:rPr>
              <a:t>SOHO coronagraph </a:t>
            </a:r>
            <a:r>
              <a:rPr lang="en-US" sz="1800" dirty="0" smtClean="0">
                <a:solidFill>
                  <a:schemeClr val="bg1"/>
                </a:solidFill>
              </a:rPr>
              <a:t>to detect and characterize coronal mass ejections (CMEs)</a:t>
            </a:r>
            <a:endParaRPr lang="en-US" sz="1800" dirty="0">
              <a:solidFill>
                <a:schemeClr val="bg1"/>
              </a:solidFill>
            </a:endParaRPr>
          </a:p>
        </p:txBody>
      </p:sp>
      <p:sp>
        <p:nvSpPr>
          <p:cNvPr id="2" name="TextBox 1"/>
          <p:cNvSpPr txBox="1"/>
          <p:nvPr/>
        </p:nvSpPr>
        <p:spPr bwMode="auto">
          <a:xfrm>
            <a:off x="340757" y="3970609"/>
            <a:ext cx="8441871" cy="2409890"/>
          </a:xfrm>
          <a:prstGeom prst="rect">
            <a:avLst/>
          </a:prstGeom>
          <a:noFill/>
          <a:ln w="9525">
            <a:noFill/>
            <a:miter lim="800000"/>
            <a:headEnd/>
            <a:tailEnd/>
          </a:ln>
        </p:spPr>
        <p:txBody>
          <a:bodyPr wrap="square" rtlCol="0">
            <a:spAutoFit/>
          </a:bodyPr>
          <a:lstStyle/>
          <a:p>
            <a:pPr marL="179388" indent="-179388" algn="just">
              <a:spcBef>
                <a:spcPct val="20000"/>
              </a:spcBef>
              <a:buFont typeface="Arial" charset="0"/>
              <a:buChar char="•"/>
              <a:defRPr/>
            </a:pPr>
            <a:r>
              <a:rPr lang="en-US" sz="1800" b="0" dirty="0" smtClean="0">
                <a:solidFill>
                  <a:srgbClr val="1F4A7D"/>
                </a:solidFill>
                <a:cs typeface="Arial" charset="0"/>
              </a:rPr>
              <a:t>CCOR design offers reduced  sensor mass and volume at lower cost</a:t>
            </a:r>
            <a:endParaRPr lang="en-US" sz="1800" b="0" dirty="0">
              <a:solidFill>
                <a:srgbClr val="1F4A7D"/>
              </a:solidFill>
              <a:cs typeface="Arial" charset="0"/>
            </a:endParaRPr>
          </a:p>
          <a:p>
            <a:pPr marL="636588" lvl="2" indent="-179388" algn="just">
              <a:spcBef>
                <a:spcPts val="300"/>
              </a:spcBef>
              <a:buFont typeface="Arial" charset="0"/>
              <a:buChar char="–"/>
              <a:defRPr/>
            </a:pPr>
            <a:r>
              <a:rPr lang="en-US" b="0" dirty="0">
                <a:solidFill>
                  <a:srgbClr val="1F4A7D"/>
                </a:solidFill>
                <a:cs typeface="Arial" charset="0"/>
              </a:rPr>
              <a:t>6 kg telescope, 17 kg for sensor</a:t>
            </a:r>
          </a:p>
          <a:p>
            <a:pPr marL="636588" lvl="2" indent="-179388" algn="just">
              <a:spcBef>
                <a:spcPts val="300"/>
              </a:spcBef>
              <a:buFont typeface="Arial" charset="0"/>
              <a:buChar char="–"/>
              <a:defRPr/>
            </a:pPr>
            <a:r>
              <a:rPr lang="en-US" b="0" dirty="0">
                <a:solidFill>
                  <a:srgbClr val="1F4A7D"/>
                </a:solidFill>
                <a:cs typeface="Arial" charset="0"/>
              </a:rPr>
              <a:t>Optical train is 1/3 </a:t>
            </a:r>
            <a:r>
              <a:rPr lang="en-US" b="0" dirty="0" smtClean="0">
                <a:solidFill>
                  <a:srgbClr val="1F4A7D"/>
                </a:solidFill>
                <a:cs typeface="Arial" charset="0"/>
              </a:rPr>
              <a:t>length </a:t>
            </a:r>
            <a:r>
              <a:rPr lang="en-US" b="0" dirty="0">
                <a:solidFill>
                  <a:srgbClr val="1F4A7D"/>
                </a:solidFill>
                <a:cs typeface="Arial" charset="0"/>
              </a:rPr>
              <a:t>of traditional </a:t>
            </a:r>
            <a:r>
              <a:rPr lang="en-US" b="0" dirty="0" smtClean="0">
                <a:solidFill>
                  <a:srgbClr val="1F4A7D"/>
                </a:solidFill>
                <a:cs typeface="Arial" charset="0"/>
              </a:rPr>
              <a:t>coronagraphs &amp; uses </a:t>
            </a:r>
            <a:r>
              <a:rPr lang="en-US" b="0" dirty="0">
                <a:solidFill>
                  <a:srgbClr val="1F4A7D"/>
                </a:solidFill>
                <a:cs typeface="Arial" charset="0"/>
              </a:rPr>
              <a:t>multiple </a:t>
            </a:r>
            <a:r>
              <a:rPr lang="en-US" b="0" dirty="0" err="1">
                <a:solidFill>
                  <a:srgbClr val="1F4A7D"/>
                </a:solidFill>
                <a:cs typeface="Arial" charset="0"/>
              </a:rPr>
              <a:t>occulters</a:t>
            </a:r>
            <a:endParaRPr lang="en-US" b="0" dirty="0">
              <a:solidFill>
                <a:srgbClr val="1F4A7D"/>
              </a:solidFill>
              <a:cs typeface="Arial" charset="0"/>
            </a:endParaRPr>
          </a:p>
          <a:p>
            <a:pPr marL="179388" indent="-179388" algn="just">
              <a:spcBef>
                <a:spcPts val="600"/>
              </a:spcBef>
              <a:buFont typeface="Arial" charset="0"/>
              <a:buChar char="•"/>
              <a:defRPr/>
            </a:pPr>
            <a:r>
              <a:rPr lang="en-US" sz="1800" b="0" dirty="0" smtClean="0">
                <a:solidFill>
                  <a:srgbClr val="1F4A7D"/>
                </a:solidFill>
                <a:cs typeface="Arial" charset="0"/>
              </a:rPr>
              <a:t>NRL </a:t>
            </a:r>
            <a:r>
              <a:rPr lang="en-US" sz="1800" b="0" dirty="0">
                <a:solidFill>
                  <a:srgbClr val="1F4A7D"/>
                </a:solidFill>
                <a:cs typeface="Arial" charset="0"/>
              </a:rPr>
              <a:t>completed P</a:t>
            </a:r>
            <a:r>
              <a:rPr lang="en-US" sz="1800" b="0" dirty="0" smtClean="0">
                <a:solidFill>
                  <a:srgbClr val="1F4A7D"/>
                </a:solidFill>
                <a:cs typeface="Arial" charset="0"/>
              </a:rPr>
              <a:t>hase </a:t>
            </a:r>
            <a:r>
              <a:rPr lang="en-US" sz="1800" b="0" dirty="0">
                <a:solidFill>
                  <a:srgbClr val="1F4A7D"/>
                </a:solidFill>
                <a:cs typeface="Arial" charset="0"/>
              </a:rPr>
              <a:t>A </a:t>
            </a:r>
            <a:r>
              <a:rPr lang="en-US" sz="1800" b="0" dirty="0" smtClean="0">
                <a:solidFill>
                  <a:srgbClr val="1F4A7D"/>
                </a:solidFill>
                <a:cs typeface="Arial" charset="0"/>
              </a:rPr>
              <a:t>study &amp; </a:t>
            </a:r>
            <a:r>
              <a:rPr lang="en-US" sz="1800" b="0" dirty="0">
                <a:solidFill>
                  <a:srgbClr val="1F4A7D"/>
                </a:solidFill>
                <a:cs typeface="Arial" charset="0"/>
              </a:rPr>
              <a:t>successfully bench tested the optical design</a:t>
            </a:r>
          </a:p>
          <a:p>
            <a:pPr marL="179388" indent="-179388" algn="just">
              <a:spcBef>
                <a:spcPts val="600"/>
              </a:spcBef>
              <a:buFont typeface="Arial" charset="0"/>
              <a:buChar char="•"/>
              <a:defRPr/>
            </a:pPr>
            <a:r>
              <a:rPr lang="en-US" sz="1800" b="0" dirty="0">
                <a:solidFill>
                  <a:srgbClr val="1F4A7D"/>
                </a:solidFill>
                <a:cs typeface="Arial" charset="0"/>
              </a:rPr>
              <a:t>NOAA will </a:t>
            </a:r>
            <a:r>
              <a:rPr lang="en-US" sz="1800" b="0" dirty="0" smtClean="0">
                <a:solidFill>
                  <a:srgbClr val="1F4A7D"/>
                </a:solidFill>
                <a:cs typeface="Arial" charset="0"/>
              </a:rPr>
              <a:t>continue to fund risk </a:t>
            </a:r>
            <a:r>
              <a:rPr lang="en-US" sz="1800" b="0" dirty="0">
                <a:solidFill>
                  <a:srgbClr val="1F4A7D"/>
                </a:solidFill>
                <a:cs typeface="Arial" charset="0"/>
              </a:rPr>
              <a:t>reduction studies at </a:t>
            </a:r>
            <a:r>
              <a:rPr lang="en-US" sz="1800" b="0" dirty="0" smtClean="0">
                <a:solidFill>
                  <a:srgbClr val="1F4A7D"/>
                </a:solidFill>
                <a:cs typeface="Arial" charset="0"/>
              </a:rPr>
              <a:t>NRL</a:t>
            </a:r>
            <a:endParaRPr lang="en-US" sz="1800" b="0" dirty="0">
              <a:solidFill>
                <a:srgbClr val="1F4A7D"/>
              </a:solidFill>
              <a:cs typeface="Arial" charset="0"/>
            </a:endParaRPr>
          </a:p>
          <a:p>
            <a:pPr marL="179388" indent="-179388" algn="just">
              <a:spcBef>
                <a:spcPts val="600"/>
              </a:spcBef>
              <a:buFont typeface="Arial" charset="0"/>
              <a:buChar char="•"/>
              <a:defRPr/>
            </a:pPr>
            <a:r>
              <a:rPr lang="en-US" sz="1800" b="0" dirty="0">
                <a:solidFill>
                  <a:srgbClr val="1F4A7D"/>
                </a:solidFill>
                <a:cs typeface="Arial" charset="0"/>
              </a:rPr>
              <a:t>CCOR </a:t>
            </a:r>
            <a:r>
              <a:rPr lang="en-US" sz="1800" b="0" dirty="0" smtClean="0">
                <a:solidFill>
                  <a:srgbClr val="1F4A7D"/>
                </a:solidFill>
                <a:cs typeface="Arial" charset="0"/>
              </a:rPr>
              <a:t>ranked </a:t>
            </a:r>
            <a:r>
              <a:rPr lang="en-US" sz="1800" b="0" dirty="0">
                <a:solidFill>
                  <a:srgbClr val="1F4A7D"/>
                </a:solidFill>
                <a:cs typeface="Arial" charset="0"/>
              </a:rPr>
              <a:t>in </a:t>
            </a:r>
            <a:r>
              <a:rPr lang="en-US" sz="1800" b="0" dirty="0" err="1" smtClean="0">
                <a:solidFill>
                  <a:srgbClr val="1F4A7D"/>
                </a:solidFill>
                <a:cs typeface="Arial" charset="0"/>
              </a:rPr>
              <a:t>DoD</a:t>
            </a:r>
            <a:r>
              <a:rPr lang="en-US" sz="1800" b="0" dirty="0" smtClean="0">
                <a:solidFill>
                  <a:srgbClr val="1F4A7D"/>
                </a:solidFill>
                <a:cs typeface="Arial" charset="0"/>
              </a:rPr>
              <a:t> </a:t>
            </a:r>
            <a:r>
              <a:rPr lang="en-US" sz="1800" b="0" dirty="0">
                <a:solidFill>
                  <a:srgbClr val="1F4A7D"/>
                </a:solidFill>
                <a:cs typeface="Arial" charset="0"/>
              </a:rPr>
              <a:t>Space </a:t>
            </a:r>
            <a:r>
              <a:rPr lang="en-US" sz="1800" b="0" dirty="0" smtClean="0">
                <a:solidFill>
                  <a:srgbClr val="1F4A7D"/>
                </a:solidFill>
                <a:cs typeface="Arial" charset="0"/>
              </a:rPr>
              <a:t>Experiments Review Board for STP launch</a:t>
            </a:r>
          </a:p>
          <a:p>
            <a:pPr marL="179388" indent="-179388" algn="just">
              <a:spcBef>
                <a:spcPts val="600"/>
              </a:spcBef>
              <a:buFont typeface="Arial" charset="0"/>
              <a:buChar char="•"/>
              <a:defRPr/>
            </a:pPr>
            <a:r>
              <a:rPr lang="en-US" sz="1800" b="0" dirty="0" smtClean="0">
                <a:solidFill>
                  <a:srgbClr val="1F4A7D"/>
                </a:solidFill>
                <a:cs typeface="Arial" charset="0"/>
              </a:rPr>
              <a:t>CCOR under consideration for DSCOVR follow-on mission options</a:t>
            </a:r>
            <a:endParaRPr lang="en-US" sz="1800" b="0" dirty="0">
              <a:solidFill>
                <a:srgbClr val="1F4A7D"/>
              </a:solidFill>
              <a:cs typeface="Arial" charset="0"/>
            </a:endParaRPr>
          </a:p>
        </p:txBody>
      </p:sp>
      <p:pic>
        <p:nvPicPr>
          <p:cNvPr id="6" name="Picture 22" descr="CCOR OV.tif"/>
          <p:cNvPicPr>
            <a:picLocks noChangeAspect="1"/>
          </p:cNvPicPr>
          <p:nvPr/>
        </p:nvPicPr>
        <p:blipFill>
          <a:blip r:embed="rId2" cstate="print"/>
          <a:srcRect/>
          <a:stretch>
            <a:fillRect/>
          </a:stretch>
        </p:blipFill>
        <p:spPr bwMode="auto">
          <a:xfrm>
            <a:off x="911074" y="1985400"/>
            <a:ext cx="3975652" cy="1828800"/>
          </a:xfrm>
          <a:prstGeom prst="rect">
            <a:avLst/>
          </a:prstGeom>
          <a:noFill/>
          <a:ln w="19050">
            <a:solidFill>
              <a:srgbClr val="000099"/>
            </a:solidFill>
            <a:miter lim="800000"/>
            <a:headEnd/>
            <a:tailEnd/>
          </a:ln>
        </p:spPr>
      </p:pic>
      <p:pic>
        <p:nvPicPr>
          <p:cNvPr id="1026" name="Picture 2" descr="http://celebrating200years.noaa.gov/breakthroughs/coronagraph/lasco_schematic_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744" y="1985400"/>
            <a:ext cx="2731566" cy="1828800"/>
          </a:xfrm>
          <a:prstGeom prst="rect">
            <a:avLst/>
          </a:prstGeom>
          <a:noFill/>
          <a:ln w="19050">
            <a:solidFill>
              <a:srgbClr val="0000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775095"/>
      </p:ext>
    </p:extLst>
  </p:cSld>
  <p:clrMapOvr>
    <a:masterClrMapping/>
  </p:clrMapOvr>
  <p:transition spd="med">
    <p:pull dir="ld"/>
  </p:transition>
  <p:timing>
    <p:tnLst>
      <p:par>
        <p:cTn id="1" dur="indefinite" restart="never" nodeType="tmRoot"/>
      </p:par>
    </p:tnLst>
  </p:timing>
</p:sld>
</file>

<file path=ppt/theme/theme1.xml><?xml version="1.0" encoding="utf-8"?>
<a:theme xmlns:a="http://schemas.openxmlformats.org/drawingml/2006/main" name="STP PMR - REVISED - WFD - 17jul06">
  <a:themeElements>
    <a:clrScheme name="STP PMR - REVISED - WFD - 17jul06 8">
      <a:dk1>
        <a:srgbClr val="000000"/>
      </a:dk1>
      <a:lt1>
        <a:srgbClr val="FFFFFF"/>
      </a:lt1>
      <a:dk2>
        <a:srgbClr val="000099"/>
      </a:dk2>
      <a:lt2>
        <a:srgbClr val="808080"/>
      </a:lt2>
      <a:accent1>
        <a:srgbClr val="618FFD"/>
      </a:accent1>
      <a:accent2>
        <a:srgbClr val="00AE00"/>
      </a:accent2>
      <a:accent3>
        <a:srgbClr val="FFFFFF"/>
      </a:accent3>
      <a:accent4>
        <a:srgbClr val="000000"/>
      </a:accent4>
      <a:accent5>
        <a:srgbClr val="B7C6FE"/>
      </a:accent5>
      <a:accent6>
        <a:srgbClr val="009D00"/>
      </a:accent6>
      <a:hlink>
        <a:srgbClr val="0000FF"/>
      </a:hlink>
      <a:folHlink>
        <a:srgbClr val="CECECE"/>
      </a:folHlink>
    </a:clrScheme>
    <a:fontScheme name="STP PMR - REVISED - WFD - 17jul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a:spAutoFit/>
      </a:bodyPr>
      <a:lstStyle>
        <a:defPPr>
          <a:tabLst>
            <a:tab pos="227013" algn="l"/>
            <a:tab pos="1376363" algn="l"/>
            <a:tab pos="2743200" algn="l"/>
          </a:tabLst>
          <a:defRPr u="sng" dirty="0">
            <a:solidFill>
              <a:srgbClr val="000099"/>
            </a:solidFill>
          </a:defRPr>
        </a:defPPr>
      </a:lstStyle>
    </a:txDef>
  </a:objectDefaults>
  <a:extraClrSchemeLst>
    <a:extraClrScheme>
      <a:clrScheme name="STP PMR - REVISED - WFD - 17jul06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P PMR - REVISED - WFD - 17jul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P PMR - REVISED - WFD - 17jul06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P PMR - REVISED - WFD - 17jul06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P PMR - REVISED - WFD - 17jul06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P PMR - REVISED - WFD - 17jul06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P PMR - REVISED - WFD - 17jul06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P PMR - REVISED - WFD - 17jul06 8">
        <a:dk1>
          <a:srgbClr val="000000"/>
        </a:dk1>
        <a:lt1>
          <a:srgbClr val="FFFFFF"/>
        </a:lt1>
        <a:dk2>
          <a:srgbClr val="000099"/>
        </a:dk2>
        <a:lt2>
          <a:srgbClr val="808080"/>
        </a:lt2>
        <a:accent1>
          <a:srgbClr val="618FFD"/>
        </a:accent1>
        <a:accent2>
          <a:srgbClr val="00AE00"/>
        </a:accent2>
        <a:accent3>
          <a:srgbClr val="FFFFFF"/>
        </a:accent3>
        <a:accent4>
          <a:srgbClr val="000000"/>
        </a:accent4>
        <a:accent5>
          <a:srgbClr val="B7C6FE"/>
        </a:accent5>
        <a:accent6>
          <a:srgbClr val="009D00"/>
        </a:accent6>
        <a:hlink>
          <a:srgbClr val="0000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STP PMR - REVISED - WFD - 17jul06</Template>
  <TotalTime>13467</TotalTime>
  <Words>1433</Words>
  <Application>Microsoft Office PowerPoint</Application>
  <PresentationFormat>On-screen Show (4:3)</PresentationFormat>
  <Paragraphs>163</Paragraphs>
  <Slides>16</Slides>
  <Notes>3</Notes>
  <HiddenSlides>1</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STP PMR - REVISED - WFD - 17jul06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Geophysical data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Denig</dc:creator>
  <cp:lastModifiedBy>William Denig</cp:lastModifiedBy>
  <cp:revision>589</cp:revision>
  <cp:lastPrinted>2013-04-14T22:03:58Z</cp:lastPrinted>
  <dcterms:created xsi:type="dcterms:W3CDTF">2006-09-12T16:15:41Z</dcterms:created>
  <dcterms:modified xsi:type="dcterms:W3CDTF">2014-06-27T23:04:29Z</dcterms:modified>
</cp:coreProperties>
</file>