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92" r:id="rId2"/>
  </p:sldMasterIdLst>
  <p:notesMasterIdLst>
    <p:notesMasterId r:id="rId19"/>
  </p:notesMasterIdLst>
  <p:handoutMasterIdLst>
    <p:handoutMasterId r:id="rId20"/>
  </p:handoutMasterIdLst>
  <p:sldIdLst>
    <p:sldId id="614" r:id="rId3"/>
    <p:sldId id="1147" r:id="rId4"/>
    <p:sldId id="1175" r:id="rId5"/>
    <p:sldId id="1176" r:id="rId6"/>
    <p:sldId id="1170" r:id="rId7"/>
    <p:sldId id="1174" r:id="rId8"/>
    <p:sldId id="1177" r:id="rId9"/>
    <p:sldId id="1148" r:id="rId10"/>
    <p:sldId id="1181" r:id="rId11"/>
    <p:sldId id="1179" r:id="rId12"/>
    <p:sldId id="1180" r:id="rId13"/>
    <p:sldId id="1171" r:id="rId14"/>
    <p:sldId id="1184" r:id="rId15"/>
    <p:sldId id="1183" r:id="rId16"/>
    <p:sldId id="1185" r:id="rId17"/>
    <p:sldId id="1169" r:id="rId18"/>
  </p:sldIdLst>
  <p:sldSz cx="9144000" cy="6858000" type="screen4x3"/>
  <p:notesSz cx="7010400" cy="9236075"/>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mn-cs"/>
      </a:defRPr>
    </a:lvl2pPr>
    <a:lvl3pPr marL="914400" algn="l" rtl="0" fontAlgn="base">
      <a:spcBef>
        <a:spcPct val="0"/>
      </a:spcBef>
      <a:spcAft>
        <a:spcPct val="0"/>
      </a:spcAft>
      <a:defRPr sz="1600" b="1" kern="1200">
        <a:solidFill>
          <a:schemeClr val="tx1"/>
        </a:solidFill>
        <a:latin typeface="Arial" pitchFamily="34" charset="0"/>
        <a:ea typeface="+mn-ea"/>
        <a:cs typeface="+mn-cs"/>
      </a:defRPr>
    </a:lvl3pPr>
    <a:lvl4pPr marL="1371600" algn="l" rtl="0" fontAlgn="base">
      <a:spcBef>
        <a:spcPct val="0"/>
      </a:spcBef>
      <a:spcAft>
        <a:spcPct val="0"/>
      </a:spcAft>
      <a:defRPr sz="1600" b="1" kern="1200">
        <a:solidFill>
          <a:schemeClr val="tx1"/>
        </a:solidFill>
        <a:latin typeface="Arial" pitchFamily="34" charset="0"/>
        <a:ea typeface="+mn-ea"/>
        <a:cs typeface="+mn-cs"/>
      </a:defRPr>
    </a:lvl4pPr>
    <a:lvl5pPr marL="1828800" algn="l" rtl="0" fontAlgn="base">
      <a:spcBef>
        <a:spcPct val="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6600"/>
    <a:srgbClr val="0000FF"/>
    <a:srgbClr val="1BE533"/>
    <a:srgbClr val="FFFF00"/>
    <a:srgbClr val="00CC00"/>
    <a:srgbClr val="29292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2" autoAdjust="0"/>
    <p:restoredTop sz="85301" autoAdjust="0"/>
  </p:normalViewPr>
  <p:slideViewPr>
    <p:cSldViewPr snapToGrid="0">
      <p:cViewPr varScale="1">
        <p:scale>
          <a:sx n="58" d="100"/>
          <a:sy n="58" d="100"/>
        </p:scale>
        <p:origin x="-1596" y="-84"/>
      </p:cViewPr>
      <p:guideLst>
        <p:guide orient="horz" pos="1259"/>
        <p:guide pos="201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1" y="1"/>
            <a:ext cx="3035300" cy="457200"/>
          </a:xfrm>
          <a:prstGeom prst="rect">
            <a:avLst/>
          </a:prstGeom>
          <a:noFill/>
          <a:ln w="9525">
            <a:noFill/>
            <a:miter lim="800000"/>
            <a:headEnd/>
            <a:tailEnd/>
          </a:ln>
          <a:effectLst/>
        </p:spPr>
        <p:txBody>
          <a:bodyPr vert="horz" wrap="square" lIns="91946" tIns="45978" rIns="91946" bIns="45978" numCol="1" anchor="t" anchorCtr="0" compatLnSpc="1">
            <a:prstTxWarp prst="textNoShape">
              <a:avLst/>
            </a:prstTxWarp>
          </a:bodyPr>
          <a:lstStyle>
            <a:lvl1pPr algn="l" defTabSz="921688" eaLnBrk="0" hangingPunct="0">
              <a:spcBef>
                <a:spcPct val="0"/>
              </a:spcBef>
              <a:defRPr sz="1200">
                <a:latin typeface="Arial" charset="0"/>
              </a:defRPr>
            </a:lvl1pPr>
          </a:lstStyle>
          <a:p>
            <a:pPr>
              <a:defRPr/>
            </a:pPr>
            <a:endParaRPr lang="en-US"/>
          </a:p>
        </p:txBody>
      </p:sp>
      <p:sp>
        <p:nvSpPr>
          <p:cNvPr id="230403" name="Rectangle 3"/>
          <p:cNvSpPr>
            <a:spLocks noGrp="1" noChangeArrowheads="1"/>
          </p:cNvSpPr>
          <p:nvPr>
            <p:ph type="dt" sz="quarter" idx="1"/>
          </p:nvPr>
        </p:nvSpPr>
        <p:spPr bwMode="auto">
          <a:xfrm>
            <a:off x="3975103" y="1"/>
            <a:ext cx="3035300" cy="457200"/>
          </a:xfrm>
          <a:prstGeom prst="rect">
            <a:avLst/>
          </a:prstGeom>
          <a:noFill/>
          <a:ln w="9525">
            <a:noFill/>
            <a:miter lim="800000"/>
            <a:headEnd/>
            <a:tailEnd/>
          </a:ln>
          <a:effectLst/>
        </p:spPr>
        <p:txBody>
          <a:bodyPr vert="horz" wrap="square" lIns="91946" tIns="45978" rIns="91946" bIns="45978" numCol="1" anchor="t" anchorCtr="0" compatLnSpc="1">
            <a:prstTxWarp prst="textNoShape">
              <a:avLst/>
            </a:prstTxWarp>
          </a:bodyPr>
          <a:lstStyle>
            <a:lvl1pPr algn="r" defTabSz="921688" eaLnBrk="0" hangingPunct="0">
              <a:spcBef>
                <a:spcPct val="0"/>
              </a:spcBef>
              <a:defRPr sz="1200">
                <a:latin typeface="Arial" charset="0"/>
              </a:defRPr>
            </a:lvl1pPr>
          </a:lstStyle>
          <a:p>
            <a:pPr>
              <a:defRPr/>
            </a:pPr>
            <a:endParaRPr lang="en-US"/>
          </a:p>
        </p:txBody>
      </p:sp>
      <p:sp>
        <p:nvSpPr>
          <p:cNvPr id="230404" name="Rectangle 4"/>
          <p:cNvSpPr>
            <a:spLocks noGrp="1" noChangeArrowheads="1"/>
          </p:cNvSpPr>
          <p:nvPr>
            <p:ph type="ftr" sz="quarter" idx="2"/>
          </p:nvPr>
        </p:nvSpPr>
        <p:spPr bwMode="auto">
          <a:xfrm>
            <a:off x="1" y="8799513"/>
            <a:ext cx="3035300" cy="457200"/>
          </a:xfrm>
          <a:prstGeom prst="rect">
            <a:avLst/>
          </a:prstGeom>
          <a:noFill/>
          <a:ln w="9525">
            <a:noFill/>
            <a:miter lim="800000"/>
            <a:headEnd/>
            <a:tailEnd/>
          </a:ln>
          <a:effectLst/>
        </p:spPr>
        <p:txBody>
          <a:bodyPr vert="horz" wrap="square" lIns="91946" tIns="45978" rIns="91946" bIns="45978" numCol="1" anchor="b" anchorCtr="0" compatLnSpc="1">
            <a:prstTxWarp prst="textNoShape">
              <a:avLst/>
            </a:prstTxWarp>
          </a:bodyPr>
          <a:lstStyle>
            <a:lvl1pPr algn="l" defTabSz="921688" eaLnBrk="0" hangingPunct="0">
              <a:spcBef>
                <a:spcPct val="0"/>
              </a:spcBef>
              <a:defRPr sz="1200">
                <a:latin typeface="Arial" charset="0"/>
              </a:defRPr>
            </a:lvl1pPr>
          </a:lstStyle>
          <a:p>
            <a:pPr>
              <a:defRPr/>
            </a:pPr>
            <a:endParaRPr lang="en-US"/>
          </a:p>
        </p:txBody>
      </p:sp>
      <p:sp>
        <p:nvSpPr>
          <p:cNvPr id="230405" name="Rectangle 5"/>
          <p:cNvSpPr>
            <a:spLocks noGrp="1" noChangeArrowheads="1"/>
          </p:cNvSpPr>
          <p:nvPr>
            <p:ph type="sldNum" sz="quarter" idx="3"/>
          </p:nvPr>
        </p:nvSpPr>
        <p:spPr bwMode="auto">
          <a:xfrm>
            <a:off x="3975103" y="8799513"/>
            <a:ext cx="3035300" cy="457200"/>
          </a:xfrm>
          <a:prstGeom prst="rect">
            <a:avLst/>
          </a:prstGeom>
          <a:noFill/>
          <a:ln w="9525">
            <a:noFill/>
            <a:miter lim="800000"/>
            <a:headEnd/>
            <a:tailEnd/>
          </a:ln>
          <a:effectLst/>
        </p:spPr>
        <p:txBody>
          <a:bodyPr vert="horz" wrap="square" lIns="91946" tIns="45978" rIns="91946" bIns="45978" numCol="1" anchor="b" anchorCtr="0" compatLnSpc="1">
            <a:prstTxWarp prst="textNoShape">
              <a:avLst/>
            </a:prstTxWarp>
          </a:bodyPr>
          <a:lstStyle>
            <a:lvl1pPr algn="r" defTabSz="921688" eaLnBrk="0" hangingPunct="0">
              <a:spcBef>
                <a:spcPct val="0"/>
              </a:spcBef>
              <a:defRPr sz="1200">
                <a:latin typeface="Arial" charset="0"/>
              </a:defRPr>
            </a:lvl1pPr>
          </a:lstStyle>
          <a:p>
            <a:pPr>
              <a:defRPr/>
            </a:pPr>
            <a:fld id="{8AE85D19-3A67-4971-8F15-249CBB50CFFF}" type="slidenum">
              <a:rPr lang="en-US"/>
              <a:pPr>
                <a:defRPr/>
              </a:pPr>
              <a:t>‹#›</a:t>
            </a:fld>
            <a:endParaRPr lang="en-US"/>
          </a:p>
        </p:txBody>
      </p:sp>
    </p:spTree>
    <p:extLst>
      <p:ext uri="{BB962C8B-B14F-4D97-AF65-F5344CB8AC3E}">
        <p14:creationId xmlns:p14="http://schemas.microsoft.com/office/powerpoint/2010/main" val="3697219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2"/>
            <a:ext cx="3035300" cy="461964"/>
          </a:xfrm>
          <a:prstGeom prst="rect">
            <a:avLst/>
          </a:prstGeom>
          <a:noFill/>
          <a:ln w="9525">
            <a:noFill/>
            <a:miter lim="800000"/>
            <a:headEnd/>
            <a:tailEnd/>
          </a:ln>
          <a:effectLst/>
        </p:spPr>
        <p:txBody>
          <a:bodyPr vert="horz" wrap="square" lIns="91946" tIns="45978" rIns="91946" bIns="45978" numCol="1" anchor="t" anchorCtr="0" compatLnSpc="1">
            <a:prstTxWarp prst="textNoShape">
              <a:avLst/>
            </a:prstTxWarp>
          </a:bodyPr>
          <a:lstStyle>
            <a:lvl1pPr algn="l" defTabSz="921688" eaLnBrk="0" hangingPunct="0">
              <a:spcBef>
                <a:spcPct val="0"/>
              </a:spcBef>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5103" y="2"/>
            <a:ext cx="3035300" cy="461964"/>
          </a:xfrm>
          <a:prstGeom prst="rect">
            <a:avLst/>
          </a:prstGeom>
          <a:noFill/>
          <a:ln w="9525">
            <a:noFill/>
            <a:miter lim="800000"/>
            <a:headEnd/>
            <a:tailEnd/>
          </a:ln>
          <a:effectLst/>
        </p:spPr>
        <p:txBody>
          <a:bodyPr vert="horz" wrap="square" lIns="91946" tIns="45978" rIns="91946" bIns="45978" numCol="1" anchor="t" anchorCtr="0" compatLnSpc="1">
            <a:prstTxWarp prst="textNoShape">
              <a:avLst/>
            </a:prstTxWarp>
          </a:bodyPr>
          <a:lstStyle>
            <a:lvl1pPr algn="r" defTabSz="921688" eaLnBrk="0" hangingPunct="0">
              <a:spcBef>
                <a:spcPct val="0"/>
              </a:spcBef>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96975" y="692150"/>
            <a:ext cx="4619625"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33451" y="4387853"/>
            <a:ext cx="5143500" cy="4154487"/>
          </a:xfrm>
          <a:prstGeom prst="rect">
            <a:avLst/>
          </a:prstGeom>
          <a:noFill/>
          <a:ln w="9525">
            <a:noFill/>
            <a:miter lim="800000"/>
            <a:headEnd/>
            <a:tailEnd/>
          </a:ln>
          <a:effectLst/>
        </p:spPr>
        <p:txBody>
          <a:bodyPr vert="horz" wrap="square" lIns="91946" tIns="45978" rIns="91946" bIns="459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1" y="8774115"/>
            <a:ext cx="3035300" cy="461963"/>
          </a:xfrm>
          <a:prstGeom prst="rect">
            <a:avLst/>
          </a:prstGeom>
          <a:noFill/>
          <a:ln w="9525">
            <a:noFill/>
            <a:miter lim="800000"/>
            <a:headEnd/>
            <a:tailEnd/>
          </a:ln>
          <a:effectLst/>
        </p:spPr>
        <p:txBody>
          <a:bodyPr vert="horz" wrap="square" lIns="91946" tIns="45978" rIns="91946" bIns="45978" numCol="1" anchor="b" anchorCtr="0" compatLnSpc="1">
            <a:prstTxWarp prst="textNoShape">
              <a:avLst/>
            </a:prstTxWarp>
          </a:bodyPr>
          <a:lstStyle>
            <a:lvl1pPr algn="l" defTabSz="921688" eaLnBrk="0" hangingPunct="0">
              <a:spcBef>
                <a:spcPct val="0"/>
              </a:spcBef>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5103" y="8774115"/>
            <a:ext cx="3035300" cy="461963"/>
          </a:xfrm>
          <a:prstGeom prst="rect">
            <a:avLst/>
          </a:prstGeom>
          <a:noFill/>
          <a:ln w="9525">
            <a:noFill/>
            <a:miter lim="800000"/>
            <a:headEnd/>
            <a:tailEnd/>
          </a:ln>
          <a:effectLst/>
        </p:spPr>
        <p:txBody>
          <a:bodyPr vert="horz" wrap="square" lIns="91946" tIns="45978" rIns="91946" bIns="45978" numCol="1" anchor="b" anchorCtr="0" compatLnSpc="1">
            <a:prstTxWarp prst="textNoShape">
              <a:avLst/>
            </a:prstTxWarp>
          </a:bodyPr>
          <a:lstStyle>
            <a:lvl1pPr algn="r" defTabSz="921688" eaLnBrk="0" hangingPunct="0">
              <a:spcBef>
                <a:spcPct val="0"/>
              </a:spcBef>
              <a:defRPr sz="1200">
                <a:latin typeface="Arial" charset="0"/>
              </a:defRPr>
            </a:lvl1pPr>
          </a:lstStyle>
          <a:p>
            <a:pPr>
              <a:defRPr/>
            </a:pPr>
            <a:fld id="{D24CFEFB-5EF3-4B35-8D39-88322FF95B77}" type="slidenum">
              <a:rPr lang="en-US"/>
              <a:pPr>
                <a:defRPr/>
              </a:pPr>
              <a:t>‹#›</a:t>
            </a:fld>
            <a:endParaRPr lang="en-US"/>
          </a:p>
        </p:txBody>
      </p:sp>
    </p:spTree>
    <p:extLst>
      <p:ext uri="{BB962C8B-B14F-4D97-AF65-F5344CB8AC3E}">
        <p14:creationId xmlns:p14="http://schemas.microsoft.com/office/powerpoint/2010/main" val="731405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606" eaLnBrk="0" hangingPunct="0">
              <a:defRPr sz="1600" b="1">
                <a:solidFill>
                  <a:schemeClr val="tx1"/>
                </a:solidFill>
                <a:latin typeface="Arial" pitchFamily="34" charset="0"/>
              </a:defRPr>
            </a:lvl1pPr>
            <a:lvl2pPr marL="738673" indent="-284105" defTabSz="918606" eaLnBrk="0" hangingPunct="0">
              <a:defRPr sz="1600" b="1">
                <a:solidFill>
                  <a:schemeClr val="tx1"/>
                </a:solidFill>
                <a:latin typeface="Arial" pitchFamily="34" charset="0"/>
              </a:defRPr>
            </a:lvl2pPr>
            <a:lvl3pPr marL="1136421" indent="-227284" defTabSz="918606" eaLnBrk="0" hangingPunct="0">
              <a:defRPr sz="1600" b="1">
                <a:solidFill>
                  <a:schemeClr val="tx1"/>
                </a:solidFill>
                <a:latin typeface="Arial" pitchFamily="34" charset="0"/>
              </a:defRPr>
            </a:lvl3pPr>
            <a:lvl4pPr marL="1590988" indent="-227284" defTabSz="918606" eaLnBrk="0" hangingPunct="0">
              <a:defRPr sz="1600" b="1">
                <a:solidFill>
                  <a:schemeClr val="tx1"/>
                </a:solidFill>
                <a:latin typeface="Arial" pitchFamily="34" charset="0"/>
              </a:defRPr>
            </a:lvl4pPr>
            <a:lvl5pPr marL="2045556" indent="-227284" defTabSz="918606" eaLnBrk="0" hangingPunct="0">
              <a:defRPr sz="1600" b="1">
                <a:solidFill>
                  <a:schemeClr val="tx1"/>
                </a:solidFill>
                <a:latin typeface="Arial" pitchFamily="34" charset="0"/>
              </a:defRPr>
            </a:lvl5pPr>
            <a:lvl6pPr marL="2500124" indent="-227284" defTabSz="918606" eaLnBrk="0" fontAlgn="base" hangingPunct="0">
              <a:spcBef>
                <a:spcPct val="0"/>
              </a:spcBef>
              <a:spcAft>
                <a:spcPct val="0"/>
              </a:spcAft>
              <a:defRPr sz="1600" b="1">
                <a:solidFill>
                  <a:schemeClr val="tx1"/>
                </a:solidFill>
                <a:latin typeface="Arial" pitchFamily="34" charset="0"/>
              </a:defRPr>
            </a:lvl6pPr>
            <a:lvl7pPr marL="2954692" indent="-227284" defTabSz="918606" eaLnBrk="0" fontAlgn="base" hangingPunct="0">
              <a:spcBef>
                <a:spcPct val="0"/>
              </a:spcBef>
              <a:spcAft>
                <a:spcPct val="0"/>
              </a:spcAft>
              <a:defRPr sz="1600" b="1">
                <a:solidFill>
                  <a:schemeClr val="tx1"/>
                </a:solidFill>
                <a:latin typeface="Arial" pitchFamily="34" charset="0"/>
              </a:defRPr>
            </a:lvl7pPr>
            <a:lvl8pPr marL="3409261" indent="-227284" defTabSz="918606" eaLnBrk="0" fontAlgn="base" hangingPunct="0">
              <a:spcBef>
                <a:spcPct val="0"/>
              </a:spcBef>
              <a:spcAft>
                <a:spcPct val="0"/>
              </a:spcAft>
              <a:defRPr sz="1600" b="1">
                <a:solidFill>
                  <a:schemeClr val="tx1"/>
                </a:solidFill>
                <a:latin typeface="Arial" pitchFamily="34" charset="0"/>
              </a:defRPr>
            </a:lvl8pPr>
            <a:lvl9pPr marL="3863828" indent="-227284" defTabSz="918606" eaLnBrk="0" fontAlgn="base" hangingPunct="0">
              <a:spcBef>
                <a:spcPct val="0"/>
              </a:spcBef>
              <a:spcAft>
                <a:spcPct val="0"/>
              </a:spcAft>
              <a:defRPr sz="1600" b="1">
                <a:solidFill>
                  <a:schemeClr val="tx1"/>
                </a:solidFill>
                <a:latin typeface="Arial" pitchFamily="34" charset="0"/>
              </a:defRPr>
            </a:lvl9pPr>
          </a:lstStyle>
          <a:p>
            <a:fld id="{3EBA14BB-5AE7-47FB-8C42-0EAA1ED9D2F7}" type="slidenum">
              <a:rPr lang="en-US" sz="1200"/>
              <a:pPr/>
              <a:t>1</a:t>
            </a:fld>
            <a:endParaRPr 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Nothing to mention here. Just the abstract for completeness.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85" eaLnBrk="0" hangingPunct="0">
              <a:defRPr sz="1600" b="1">
                <a:solidFill>
                  <a:schemeClr val="tx1"/>
                </a:solidFill>
                <a:latin typeface="Arial" pitchFamily="34" charset="0"/>
              </a:defRPr>
            </a:lvl1pPr>
            <a:lvl2pPr marL="738673" indent="-284105" defTabSz="920185" eaLnBrk="0" hangingPunct="0">
              <a:defRPr sz="1600" b="1">
                <a:solidFill>
                  <a:schemeClr val="tx1"/>
                </a:solidFill>
                <a:latin typeface="Arial" pitchFamily="34" charset="0"/>
              </a:defRPr>
            </a:lvl2pPr>
            <a:lvl3pPr marL="1136421" indent="-227284" defTabSz="920185" eaLnBrk="0" hangingPunct="0">
              <a:defRPr sz="1600" b="1">
                <a:solidFill>
                  <a:schemeClr val="tx1"/>
                </a:solidFill>
                <a:latin typeface="Arial" pitchFamily="34" charset="0"/>
              </a:defRPr>
            </a:lvl3pPr>
            <a:lvl4pPr marL="1590988" indent="-227284" defTabSz="920185" eaLnBrk="0" hangingPunct="0">
              <a:defRPr sz="1600" b="1">
                <a:solidFill>
                  <a:schemeClr val="tx1"/>
                </a:solidFill>
                <a:latin typeface="Arial" pitchFamily="34" charset="0"/>
              </a:defRPr>
            </a:lvl4pPr>
            <a:lvl5pPr marL="2045556" indent="-227284" defTabSz="920185" eaLnBrk="0" hangingPunct="0">
              <a:defRPr sz="1600" b="1">
                <a:solidFill>
                  <a:schemeClr val="tx1"/>
                </a:solidFill>
                <a:latin typeface="Arial" pitchFamily="34" charset="0"/>
              </a:defRPr>
            </a:lvl5pPr>
            <a:lvl6pPr marL="2500124" indent="-227284" defTabSz="920185" eaLnBrk="0" fontAlgn="base" hangingPunct="0">
              <a:spcBef>
                <a:spcPct val="0"/>
              </a:spcBef>
              <a:spcAft>
                <a:spcPct val="0"/>
              </a:spcAft>
              <a:defRPr sz="1600" b="1">
                <a:solidFill>
                  <a:schemeClr val="tx1"/>
                </a:solidFill>
                <a:latin typeface="Arial" pitchFamily="34" charset="0"/>
              </a:defRPr>
            </a:lvl6pPr>
            <a:lvl7pPr marL="2954692" indent="-227284" defTabSz="920185" eaLnBrk="0" fontAlgn="base" hangingPunct="0">
              <a:spcBef>
                <a:spcPct val="0"/>
              </a:spcBef>
              <a:spcAft>
                <a:spcPct val="0"/>
              </a:spcAft>
              <a:defRPr sz="1600" b="1">
                <a:solidFill>
                  <a:schemeClr val="tx1"/>
                </a:solidFill>
                <a:latin typeface="Arial" pitchFamily="34" charset="0"/>
              </a:defRPr>
            </a:lvl7pPr>
            <a:lvl8pPr marL="3409261" indent="-227284" defTabSz="920185" eaLnBrk="0" fontAlgn="base" hangingPunct="0">
              <a:spcBef>
                <a:spcPct val="0"/>
              </a:spcBef>
              <a:spcAft>
                <a:spcPct val="0"/>
              </a:spcAft>
              <a:defRPr sz="1600" b="1">
                <a:solidFill>
                  <a:schemeClr val="tx1"/>
                </a:solidFill>
                <a:latin typeface="Arial" pitchFamily="34" charset="0"/>
              </a:defRPr>
            </a:lvl8pPr>
            <a:lvl9pPr marL="3863828" indent="-227284" defTabSz="920185" eaLnBrk="0" fontAlgn="base" hangingPunct="0">
              <a:spcBef>
                <a:spcPct val="0"/>
              </a:spcBef>
              <a:spcAft>
                <a:spcPct val="0"/>
              </a:spcAft>
              <a:defRPr sz="1600" b="1">
                <a:solidFill>
                  <a:schemeClr val="tx1"/>
                </a:solidFill>
                <a:latin typeface="Arial" pitchFamily="34" charset="0"/>
              </a:defRPr>
            </a:lvl9pPr>
          </a:lstStyle>
          <a:p>
            <a:fld id="{9355F8A0-D658-4A49-B03D-60F5D255D05C}" type="slidenum">
              <a:rPr lang="en-US" sz="1200"/>
              <a:pPr/>
              <a:t>2</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85" eaLnBrk="0" hangingPunct="0">
              <a:defRPr sz="1600" b="1">
                <a:solidFill>
                  <a:schemeClr val="tx1"/>
                </a:solidFill>
                <a:latin typeface="Arial" pitchFamily="34" charset="0"/>
              </a:defRPr>
            </a:lvl1pPr>
            <a:lvl2pPr marL="738673" indent="-284105" defTabSz="920185" eaLnBrk="0" hangingPunct="0">
              <a:defRPr sz="1600" b="1">
                <a:solidFill>
                  <a:schemeClr val="tx1"/>
                </a:solidFill>
                <a:latin typeface="Arial" pitchFamily="34" charset="0"/>
              </a:defRPr>
            </a:lvl2pPr>
            <a:lvl3pPr marL="1136421" indent="-227284" defTabSz="920185" eaLnBrk="0" hangingPunct="0">
              <a:defRPr sz="1600" b="1">
                <a:solidFill>
                  <a:schemeClr val="tx1"/>
                </a:solidFill>
                <a:latin typeface="Arial" pitchFamily="34" charset="0"/>
              </a:defRPr>
            </a:lvl3pPr>
            <a:lvl4pPr marL="1590988" indent="-227284" defTabSz="920185" eaLnBrk="0" hangingPunct="0">
              <a:defRPr sz="1600" b="1">
                <a:solidFill>
                  <a:schemeClr val="tx1"/>
                </a:solidFill>
                <a:latin typeface="Arial" pitchFamily="34" charset="0"/>
              </a:defRPr>
            </a:lvl4pPr>
            <a:lvl5pPr marL="2045556" indent="-227284" defTabSz="920185" eaLnBrk="0" hangingPunct="0">
              <a:defRPr sz="1600" b="1">
                <a:solidFill>
                  <a:schemeClr val="tx1"/>
                </a:solidFill>
                <a:latin typeface="Arial" pitchFamily="34" charset="0"/>
              </a:defRPr>
            </a:lvl5pPr>
            <a:lvl6pPr marL="2500124" indent="-227284" defTabSz="920185" eaLnBrk="0" fontAlgn="base" hangingPunct="0">
              <a:spcBef>
                <a:spcPct val="0"/>
              </a:spcBef>
              <a:spcAft>
                <a:spcPct val="0"/>
              </a:spcAft>
              <a:defRPr sz="1600" b="1">
                <a:solidFill>
                  <a:schemeClr val="tx1"/>
                </a:solidFill>
                <a:latin typeface="Arial" pitchFamily="34" charset="0"/>
              </a:defRPr>
            </a:lvl6pPr>
            <a:lvl7pPr marL="2954692" indent="-227284" defTabSz="920185" eaLnBrk="0" fontAlgn="base" hangingPunct="0">
              <a:spcBef>
                <a:spcPct val="0"/>
              </a:spcBef>
              <a:spcAft>
                <a:spcPct val="0"/>
              </a:spcAft>
              <a:defRPr sz="1600" b="1">
                <a:solidFill>
                  <a:schemeClr val="tx1"/>
                </a:solidFill>
                <a:latin typeface="Arial" pitchFamily="34" charset="0"/>
              </a:defRPr>
            </a:lvl7pPr>
            <a:lvl8pPr marL="3409261" indent="-227284" defTabSz="920185" eaLnBrk="0" fontAlgn="base" hangingPunct="0">
              <a:spcBef>
                <a:spcPct val="0"/>
              </a:spcBef>
              <a:spcAft>
                <a:spcPct val="0"/>
              </a:spcAft>
              <a:defRPr sz="1600" b="1">
                <a:solidFill>
                  <a:schemeClr val="tx1"/>
                </a:solidFill>
                <a:latin typeface="Arial" pitchFamily="34" charset="0"/>
              </a:defRPr>
            </a:lvl8pPr>
            <a:lvl9pPr marL="3863828" indent="-227284" defTabSz="920185" eaLnBrk="0" fontAlgn="base" hangingPunct="0">
              <a:spcBef>
                <a:spcPct val="0"/>
              </a:spcBef>
              <a:spcAft>
                <a:spcPct val="0"/>
              </a:spcAft>
              <a:defRPr sz="1600" b="1">
                <a:solidFill>
                  <a:schemeClr val="tx1"/>
                </a:solidFill>
                <a:latin typeface="Arial" pitchFamily="34" charset="0"/>
              </a:defRPr>
            </a:lvl9pPr>
          </a:lstStyle>
          <a:p>
            <a:fld id="{F025483A-CD40-403F-9ACA-29E48470FF7D}" type="slidenum">
              <a:rPr lang="en-US" sz="1200"/>
              <a:pPr/>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4CFEFB-5EF3-4B35-8D39-88322FF95B77}" type="slidenum">
              <a:rPr lang="en-US" smtClean="0"/>
              <a:pPr>
                <a:defRPr/>
              </a:pPr>
              <a:t>10</a:t>
            </a:fld>
            <a:endParaRPr lang="en-US"/>
          </a:p>
        </p:txBody>
      </p:sp>
    </p:spTree>
    <p:extLst>
      <p:ext uri="{BB962C8B-B14F-4D97-AF65-F5344CB8AC3E}">
        <p14:creationId xmlns:p14="http://schemas.microsoft.com/office/powerpoint/2010/main" val="161074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45341783"/>
      </p:ext>
    </p:extLst>
  </p:cSld>
  <p:clrMapOvr>
    <a:masterClrMapping/>
  </p:clrMapOvr>
  <p:transition spd="med">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874602"/>
      </p:ext>
    </p:extLst>
  </p:cSld>
  <p:clrMapOvr>
    <a:masterClrMapping/>
  </p:clrMapOvr>
  <p:transition spd="med">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062996"/>
      </p:ext>
    </p:extLst>
  </p:cSld>
  <p:clrMapOvr>
    <a:masterClrMapping/>
  </p:clrMapOvr>
  <p:transition spd="med">
    <p:pull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59B7F9-C559-4A4C-9760-FB01BF7E3386}"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375088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59B7F9-C559-4A4C-9760-FB01BF7E3386}"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2342701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59B7F9-C559-4A4C-9760-FB01BF7E3386}"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290817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59B7F9-C559-4A4C-9760-FB01BF7E3386}"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361861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59B7F9-C559-4A4C-9760-FB01BF7E3386}" type="datetimeFigureOut">
              <a:rPr lang="en-US" smtClean="0"/>
              <a:t>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25158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59B7F9-C559-4A4C-9760-FB01BF7E3386}" type="datetimeFigureOut">
              <a:rPr lang="en-US" smtClean="0"/>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2106927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9B7F9-C559-4A4C-9760-FB01BF7E3386}" type="datetimeFigureOut">
              <a:rPr lang="en-US" smtClean="0"/>
              <a:t>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239276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9B7F9-C559-4A4C-9760-FB01BF7E3386}"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161436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3940677"/>
      </p:ext>
    </p:extLst>
  </p:cSld>
  <p:clrMapOvr>
    <a:masterClrMapping/>
  </p:clrMapOvr>
  <p:transition spd="med">
    <p:pull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59B7F9-C559-4A4C-9760-FB01BF7E3386}" type="datetimeFigureOut">
              <a:rPr lang="en-US" smtClean="0"/>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258192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59B7F9-C559-4A4C-9760-FB01BF7E3386}"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825231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59B7F9-C559-4A4C-9760-FB01BF7E3386}" type="datetimeFigureOut">
              <a:rPr lang="en-US" smtClean="0"/>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14A3D-B43F-4B0D-8315-97F993173393}" type="slidenum">
              <a:rPr lang="en-US" smtClean="0"/>
              <a:t>‹#›</a:t>
            </a:fld>
            <a:endParaRPr lang="en-US"/>
          </a:p>
        </p:txBody>
      </p:sp>
    </p:spTree>
    <p:extLst>
      <p:ext uri="{BB962C8B-B14F-4D97-AF65-F5344CB8AC3E}">
        <p14:creationId xmlns:p14="http://schemas.microsoft.com/office/powerpoint/2010/main" val="38203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3921771"/>
      </p:ext>
    </p:extLst>
  </p:cSld>
  <p:clrMapOvr>
    <a:masterClrMapping/>
  </p:clrMapOvr>
  <p:transition spd="med">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1707270"/>
      </p:ext>
    </p:extLst>
  </p:cSld>
  <p:clrMapOvr>
    <a:masterClrMapping/>
  </p:clrMapOvr>
  <p:transition spd="med">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384562"/>
      </p:ext>
    </p:extLst>
  </p:cSld>
  <p:clrMapOvr>
    <a:masterClrMapping/>
  </p:clrMapOvr>
  <p:transition spd="med">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23793826"/>
      </p:ext>
    </p:extLst>
  </p:cSld>
  <p:clrMapOvr>
    <a:masterClrMapping/>
  </p:clrMapOvr>
  <p:transition spd="med">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078365"/>
      </p:ext>
    </p:extLst>
  </p:cSld>
  <p:clrMapOvr>
    <a:masterClrMapping/>
  </p:clrMapOvr>
  <p:transition spd="med">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9862857"/>
      </p:ext>
    </p:extLst>
  </p:cSld>
  <p:clrMapOvr>
    <a:masterClrMapping/>
  </p:clrMapOvr>
  <p:transition spd="med">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6271045"/>
      </p:ext>
    </p:extLst>
  </p:cSld>
  <p:clrMapOvr>
    <a:masterClrMapping/>
  </p:clrMapOvr>
  <p:transition spd="med">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1" descr="noaa_round_x"/>
          <p:cNvPicPr>
            <a:picLocks noChangeAspect="1" noChangeArrowheads="1"/>
          </p:cNvPicPr>
          <p:nvPr userDrawn="1"/>
        </p:nvPicPr>
        <p:blipFill>
          <a:blip r:embed="rId13">
            <a:clrChange>
              <a:clrFrom>
                <a:srgbClr val="00F0E2"/>
              </a:clrFrom>
              <a:clrTo>
                <a:srgbClr val="00F0E2">
                  <a:alpha val="0"/>
                </a:srgbClr>
              </a:clrTo>
            </a:clrChange>
            <a:extLst>
              <a:ext uri="{28A0092B-C50C-407E-A947-70E740481C1C}">
                <a14:useLocalDpi xmlns:a14="http://schemas.microsoft.com/office/drawing/2010/main" val="0"/>
              </a:ext>
            </a:extLst>
          </a:blip>
          <a:srcRect/>
          <a:stretch>
            <a:fillRect/>
          </a:stretch>
        </p:blipFill>
        <p:spPr bwMode="auto">
          <a:xfrm>
            <a:off x="163513"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477250" y="6629400"/>
            <a:ext cx="476250" cy="228600"/>
          </a:xfrm>
          <a:prstGeom prst="rect">
            <a:avLst/>
          </a:prstGeom>
          <a:noFill/>
          <a:ln>
            <a:noFill/>
          </a:ln>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defRPr/>
            </a:pPr>
            <a:fld id="{8ECB643B-6678-45BB-9A9E-7FEF62966996}" type="slidenum">
              <a:rPr lang="en-US" sz="900" smtClean="0">
                <a:solidFill>
                  <a:srgbClr val="000099"/>
                </a:solidFill>
              </a:rPr>
              <a:pPr algn="r" eaLnBrk="1" hangingPunct="1">
                <a:spcBef>
                  <a:spcPct val="50000"/>
                </a:spcBef>
                <a:defRPr/>
              </a:pPr>
              <a:t>‹#›</a:t>
            </a:fld>
            <a:endParaRPr lang="en-US" sz="900" smtClean="0">
              <a:solidFill>
                <a:srgbClr val="000099"/>
              </a:solidFill>
            </a:endParaRPr>
          </a:p>
        </p:txBody>
      </p:sp>
      <p:sp>
        <p:nvSpPr>
          <p:cNvPr id="1028" name="Rectangle 5"/>
          <p:cNvSpPr>
            <a:spLocks noChangeArrowheads="1"/>
          </p:cNvSpPr>
          <p:nvPr/>
        </p:nvSpPr>
        <p:spPr bwMode="auto">
          <a:xfrm>
            <a:off x="914400" y="1219200"/>
            <a:ext cx="7467600" cy="228600"/>
          </a:xfrm>
          <a:prstGeom prst="rect">
            <a:avLst/>
          </a:prstGeom>
          <a:noFill/>
          <a:ln w="9525">
            <a:noFill/>
            <a:miter lim="800000"/>
            <a:headEnd/>
            <a:tailEnd/>
          </a:ln>
        </p:spPr>
        <p:txBody>
          <a:bodyPr wrap="none" anchor="ctr">
            <a:spAutoFit/>
          </a:bodyPr>
          <a:lstStyle/>
          <a:p>
            <a:pPr algn="ctr">
              <a:spcBef>
                <a:spcPct val="20000"/>
              </a:spcBef>
              <a:defRPr/>
            </a:pPr>
            <a:endParaRPr lang="en-US"/>
          </a:p>
        </p:txBody>
      </p:sp>
      <p:sp>
        <p:nvSpPr>
          <p:cNvPr id="1029" name="Rectangle 6"/>
          <p:cNvSpPr>
            <a:spLocks noChangeArrowheads="1"/>
          </p:cNvSpPr>
          <p:nvPr/>
        </p:nvSpPr>
        <p:spPr bwMode="auto">
          <a:xfrm>
            <a:off x="762000" y="1219200"/>
            <a:ext cx="7620000" cy="228600"/>
          </a:xfrm>
          <a:prstGeom prst="rect">
            <a:avLst/>
          </a:prstGeom>
          <a:noFill/>
          <a:ln w="9525">
            <a:noFill/>
            <a:miter lim="800000"/>
            <a:headEnd/>
            <a:tailEnd/>
          </a:ln>
        </p:spPr>
        <p:txBody>
          <a:bodyPr wrap="none" anchor="ctr">
            <a:spAutoFit/>
          </a:bodyPr>
          <a:lstStyle/>
          <a:p>
            <a:pPr algn="ctr">
              <a:spcBef>
                <a:spcPct val="20000"/>
              </a:spcBef>
              <a:defRPr/>
            </a:pPr>
            <a:endParaRPr lang="en-US"/>
          </a:p>
        </p:txBody>
      </p:sp>
      <p:sp>
        <p:nvSpPr>
          <p:cNvPr id="1030" name="Rectangle 7"/>
          <p:cNvSpPr>
            <a:spLocks noChangeArrowheads="1"/>
          </p:cNvSpPr>
          <p:nvPr userDrawn="1"/>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p:spPr>
        <p:txBody>
          <a:bodyPr anchor="ctr" anchorCtr="1"/>
          <a:lstStyle/>
          <a:p>
            <a:pPr algn="ctr">
              <a:spcBef>
                <a:spcPct val="20000"/>
              </a:spcBef>
              <a:defRPr/>
            </a:pPr>
            <a:endParaRPr lang="en-US" sz="2000"/>
          </a:p>
        </p:txBody>
      </p:sp>
      <p:sp>
        <p:nvSpPr>
          <p:cNvPr id="1031" name="Text Box 20"/>
          <p:cNvSpPr txBox="1">
            <a:spLocks noChangeArrowheads="1"/>
          </p:cNvSpPr>
          <p:nvPr/>
        </p:nvSpPr>
        <p:spPr bwMode="auto">
          <a:xfrm>
            <a:off x="68263" y="6557963"/>
            <a:ext cx="1789272" cy="276999"/>
          </a:xfrm>
          <a:prstGeom prst="rect">
            <a:avLst/>
          </a:prstGeom>
          <a:noFill/>
          <a:ln>
            <a:noFill/>
          </a:ln>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20000"/>
              </a:spcBef>
              <a:defRPr/>
            </a:pPr>
            <a:r>
              <a:rPr lang="en-US" sz="1200" i="1" baseline="0" dirty="0" smtClean="0">
                <a:solidFill>
                  <a:srgbClr val="000099"/>
                </a:solidFill>
              </a:rPr>
              <a:t>AMS – 02-06 Feb</a:t>
            </a:r>
            <a:r>
              <a:rPr lang="en-US" sz="1200" i="1" dirty="0" smtClean="0">
                <a:solidFill>
                  <a:srgbClr val="000099"/>
                </a:solidFill>
              </a:rPr>
              <a:t> 2014</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med">
    <p:pull dir="ld"/>
  </p:transition>
  <p:txStyles>
    <p:titleStyle>
      <a:lvl1pPr algn="ctr" defTabSz="960438" rtl="0" eaLnBrk="0" fontAlgn="base" hangingPunct="0">
        <a:lnSpc>
          <a:spcPct val="80000"/>
        </a:lnSpc>
        <a:spcBef>
          <a:spcPct val="0"/>
        </a:spcBef>
        <a:spcAft>
          <a:spcPct val="0"/>
        </a:spcAft>
        <a:defRPr sz="3200" b="1">
          <a:solidFill>
            <a:srgbClr val="0D2B88"/>
          </a:solidFill>
          <a:latin typeface="+mj-lt"/>
          <a:ea typeface="+mj-ea"/>
          <a:cs typeface="+mj-cs"/>
        </a:defRPr>
      </a:lvl1pPr>
      <a:lvl2pPr algn="ctr" defTabSz="960438" rtl="0" eaLnBrk="0" fontAlgn="base" hangingPunct="0">
        <a:lnSpc>
          <a:spcPct val="80000"/>
        </a:lnSpc>
        <a:spcBef>
          <a:spcPct val="0"/>
        </a:spcBef>
        <a:spcAft>
          <a:spcPct val="0"/>
        </a:spcAft>
        <a:defRPr sz="3200" b="1">
          <a:solidFill>
            <a:srgbClr val="0D2B88"/>
          </a:solidFill>
          <a:latin typeface="Arial" charset="0"/>
        </a:defRPr>
      </a:lvl2pPr>
      <a:lvl3pPr algn="ctr" defTabSz="960438" rtl="0" eaLnBrk="0" fontAlgn="base" hangingPunct="0">
        <a:lnSpc>
          <a:spcPct val="80000"/>
        </a:lnSpc>
        <a:spcBef>
          <a:spcPct val="0"/>
        </a:spcBef>
        <a:spcAft>
          <a:spcPct val="0"/>
        </a:spcAft>
        <a:defRPr sz="3200" b="1">
          <a:solidFill>
            <a:srgbClr val="0D2B88"/>
          </a:solidFill>
          <a:latin typeface="Arial" charset="0"/>
        </a:defRPr>
      </a:lvl3pPr>
      <a:lvl4pPr algn="ctr" defTabSz="960438" rtl="0" eaLnBrk="0" fontAlgn="base" hangingPunct="0">
        <a:lnSpc>
          <a:spcPct val="80000"/>
        </a:lnSpc>
        <a:spcBef>
          <a:spcPct val="0"/>
        </a:spcBef>
        <a:spcAft>
          <a:spcPct val="0"/>
        </a:spcAft>
        <a:defRPr sz="3200" b="1">
          <a:solidFill>
            <a:srgbClr val="0D2B88"/>
          </a:solidFill>
          <a:latin typeface="Arial" charset="0"/>
        </a:defRPr>
      </a:lvl4pPr>
      <a:lvl5pPr algn="ctr" defTabSz="960438" rtl="0" eaLnBrk="0" fontAlgn="base" hangingPunct="0">
        <a:lnSpc>
          <a:spcPct val="80000"/>
        </a:lnSpc>
        <a:spcBef>
          <a:spcPct val="0"/>
        </a:spcBef>
        <a:spcAft>
          <a:spcPct val="0"/>
        </a:spcAft>
        <a:defRPr sz="3200" b="1">
          <a:solidFill>
            <a:srgbClr val="0D2B88"/>
          </a:solidFill>
          <a:latin typeface="Arial" charset="0"/>
        </a:defRPr>
      </a:lvl5pPr>
      <a:lvl6pPr marL="457200" algn="ctr" defTabSz="960438" rtl="0" fontAlgn="base">
        <a:lnSpc>
          <a:spcPct val="80000"/>
        </a:lnSpc>
        <a:spcBef>
          <a:spcPct val="0"/>
        </a:spcBef>
        <a:spcAft>
          <a:spcPct val="0"/>
        </a:spcAft>
        <a:defRPr sz="3200" b="1">
          <a:solidFill>
            <a:srgbClr val="0D2B88"/>
          </a:solidFill>
          <a:latin typeface="Arial" charset="0"/>
        </a:defRPr>
      </a:lvl6pPr>
      <a:lvl7pPr marL="914400" algn="ctr" defTabSz="960438" rtl="0" fontAlgn="base">
        <a:lnSpc>
          <a:spcPct val="80000"/>
        </a:lnSpc>
        <a:spcBef>
          <a:spcPct val="0"/>
        </a:spcBef>
        <a:spcAft>
          <a:spcPct val="0"/>
        </a:spcAft>
        <a:defRPr sz="3200" b="1">
          <a:solidFill>
            <a:srgbClr val="0D2B88"/>
          </a:solidFill>
          <a:latin typeface="Arial" charset="0"/>
        </a:defRPr>
      </a:lvl7pPr>
      <a:lvl8pPr marL="1371600" algn="ctr" defTabSz="960438" rtl="0" fontAlgn="base">
        <a:lnSpc>
          <a:spcPct val="80000"/>
        </a:lnSpc>
        <a:spcBef>
          <a:spcPct val="0"/>
        </a:spcBef>
        <a:spcAft>
          <a:spcPct val="0"/>
        </a:spcAft>
        <a:defRPr sz="3200" b="1">
          <a:solidFill>
            <a:srgbClr val="0D2B88"/>
          </a:solidFill>
          <a:latin typeface="Arial" charset="0"/>
        </a:defRPr>
      </a:lvl8pPr>
      <a:lvl9pPr marL="1828800" algn="ctr" defTabSz="960438" rtl="0" fontAlgn="base">
        <a:lnSpc>
          <a:spcPct val="80000"/>
        </a:lnSpc>
        <a:spcBef>
          <a:spcPct val="0"/>
        </a:spcBef>
        <a:spcAft>
          <a:spcPct val="0"/>
        </a:spcAft>
        <a:defRPr sz="3200" b="1">
          <a:solidFill>
            <a:srgbClr val="0D2B88"/>
          </a:solidFill>
          <a:latin typeface="Arial" charset="0"/>
        </a:defRPr>
      </a:lvl9pPr>
    </p:titleStyle>
    <p:bodyStyle>
      <a:lvl1pPr marL="360363" indent="-360363" algn="l" defTabSz="960438" rtl="0" eaLnBrk="0" fontAlgn="base" hangingPunct="0">
        <a:spcBef>
          <a:spcPct val="15000"/>
        </a:spcBef>
        <a:spcAft>
          <a:spcPct val="0"/>
        </a:spcAft>
        <a:buSzPct val="125000"/>
        <a:buChar char="•"/>
        <a:defRPr sz="2400" b="1">
          <a:solidFill>
            <a:schemeClr val="tx1"/>
          </a:solidFill>
          <a:latin typeface="+mn-lt"/>
          <a:ea typeface="+mn-ea"/>
          <a:cs typeface="+mn-cs"/>
        </a:defRPr>
      </a:lvl1pPr>
      <a:lvl2pPr marL="774700" indent="-300038" algn="l" defTabSz="960438" rtl="0" eaLnBrk="0" fontAlgn="base" hangingPunct="0">
        <a:spcBef>
          <a:spcPct val="15000"/>
        </a:spcBef>
        <a:spcAft>
          <a:spcPct val="0"/>
        </a:spcAft>
        <a:buSzPct val="125000"/>
        <a:buChar char="–"/>
        <a:defRPr sz="2200" b="1">
          <a:solidFill>
            <a:schemeClr val="tx1"/>
          </a:solidFill>
          <a:latin typeface="+mn-lt"/>
        </a:defRPr>
      </a:lvl2pPr>
      <a:lvl3pPr marL="1128713" indent="-239713" algn="l" defTabSz="960438" rtl="0" eaLnBrk="0" fontAlgn="base" hangingPunct="0">
        <a:spcBef>
          <a:spcPct val="15000"/>
        </a:spcBef>
        <a:spcAft>
          <a:spcPct val="0"/>
        </a:spcAft>
        <a:buSzPct val="125000"/>
        <a:buChar char="•"/>
        <a:defRPr sz="2000" b="1">
          <a:solidFill>
            <a:schemeClr val="tx1"/>
          </a:solidFill>
          <a:latin typeface="+mn-lt"/>
        </a:defRPr>
      </a:lvl3pPr>
      <a:lvl4pPr marL="1482725" indent="-239713" algn="l" defTabSz="960438" rtl="0" eaLnBrk="0" fontAlgn="base" hangingPunct="0">
        <a:spcBef>
          <a:spcPct val="15000"/>
        </a:spcBef>
        <a:spcAft>
          <a:spcPct val="0"/>
        </a:spcAft>
        <a:buSzPct val="125000"/>
        <a:buChar char="–"/>
        <a:defRPr b="1">
          <a:solidFill>
            <a:schemeClr val="tx1"/>
          </a:solidFill>
          <a:latin typeface="+mn-lt"/>
        </a:defRPr>
      </a:lvl4pPr>
      <a:lvl5pPr marL="1836738" indent="-239713" algn="l" defTabSz="960438" rtl="0" eaLnBrk="0" fontAlgn="base" hangingPunct="0">
        <a:spcBef>
          <a:spcPct val="15000"/>
        </a:spcBef>
        <a:spcAft>
          <a:spcPct val="0"/>
        </a:spcAft>
        <a:buSzPct val="125000"/>
        <a:buChar char="•"/>
        <a:defRPr b="1">
          <a:solidFill>
            <a:schemeClr val="tx1"/>
          </a:solidFill>
          <a:latin typeface="+mn-lt"/>
        </a:defRPr>
      </a:lvl5pPr>
      <a:lvl6pPr marL="2293938" indent="-239713" algn="l" defTabSz="960438" rtl="0" fontAlgn="base">
        <a:spcBef>
          <a:spcPct val="15000"/>
        </a:spcBef>
        <a:spcAft>
          <a:spcPct val="0"/>
        </a:spcAft>
        <a:buSzPct val="125000"/>
        <a:buChar char="•"/>
        <a:defRPr b="1">
          <a:solidFill>
            <a:schemeClr val="tx1"/>
          </a:solidFill>
          <a:latin typeface="+mn-lt"/>
        </a:defRPr>
      </a:lvl6pPr>
      <a:lvl7pPr marL="2751138" indent="-239713" algn="l" defTabSz="960438" rtl="0" fontAlgn="base">
        <a:spcBef>
          <a:spcPct val="15000"/>
        </a:spcBef>
        <a:spcAft>
          <a:spcPct val="0"/>
        </a:spcAft>
        <a:buSzPct val="125000"/>
        <a:buChar char="•"/>
        <a:defRPr b="1">
          <a:solidFill>
            <a:schemeClr val="tx1"/>
          </a:solidFill>
          <a:latin typeface="+mn-lt"/>
        </a:defRPr>
      </a:lvl7pPr>
      <a:lvl8pPr marL="3208338" indent="-239713" algn="l" defTabSz="960438" rtl="0" fontAlgn="base">
        <a:spcBef>
          <a:spcPct val="15000"/>
        </a:spcBef>
        <a:spcAft>
          <a:spcPct val="0"/>
        </a:spcAft>
        <a:buSzPct val="125000"/>
        <a:buChar char="•"/>
        <a:defRPr b="1">
          <a:solidFill>
            <a:schemeClr val="tx1"/>
          </a:solidFill>
          <a:latin typeface="+mn-lt"/>
        </a:defRPr>
      </a:lvl8pPr>
      <a:lvl9pPr marL="3665538" indent="-239713" algn="l" defTabSz="960438" rtl="0" fontAlgn="base">
        <a:spcBef>
          <a:spcPct val="15000"/>
        </a:spcBef>
        <a:spcAft>
          <a:spcPct val="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9B7F9-C559-4A4C-9760-FB01BF7E3386}" type="datetimeFigureOut">
              <a:rPr lang="en-US" smtClean="0"/>
              <a:t>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14A3D-B43F-4B0D-8315-97F993173393}" type="slidenum">
              <a:rPr lang="en-US" smtClean="0"/>
              <a:t>‹#›</a:t>
            </a:fld>
            <a:endParaRPr lang="en-US"/>
          </a:p>
        </p:txBody>
      </p:sp>
    </p:spTree>
    <p:extLst>
      <p:ext uri="{BB962C8B-B14F-4D97-AF65-F5344CB8AC3E}">
        <p14:creationId xmlns:p14="http://schemas.microsoft.com/office/powerpoint/2010/main" val="23674019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ngdc.noaa.gov/stp/space-weather/solar-data/solar-features/solar-radio/rstn-spectral/"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ngdc.noaa.gov/stp/space-weather/solar-data/solar-features/solar-radio/rstn-1-second/" TargetMode="External"/><Relationship Id="rId5" Type="http://schemas.openxmlformats.org/officeDocument/2006/relationships/hyperlink" Target="http://www.ngdc.noaa.gov/stp/space-weather/solar-data/solar-features/solar-flares/h-alpha/reports/" TargetMode="External"/><Relationship Id="rId4" Type="http://schemas.openxmlformats.org/officeDocument/2006/relationships/hyperlink" Target="http://www.ngdc.noaa.gov/stp/space-weather/solar-data/solar-imagery/photosphere/sunspot-drawings/so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ngdc.noaa.gov/stp/space-weather/solar-data/solar-imagery/composites/full-sun-drawings/wendelstein/" TargetMode="External"/><Relationship Id="rId7" Type="http://schemas.openxmlformats.org/officeDocument/2006/relationships/hyperlink" Target="http://www.ngdc.noaa.gov/stp/space-weather/solar-data/solar-imagery/composites/full-sun-drawings/northwestern/" TargetMode="External"/><Relationship Id="rId12" Type="http://schemas.openxmlformats.org/officeDocument/2006/relationships/hyperlink" Target="http://www.ngdc.noaa.gov/ngdcinfo/international.html"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hyperlink" Target="http://www.ngdc.noaa.gov/stp/space-weather/solar-data/solar-imagery/composites/full-sun-drawings/igy-d1/" TargetMode="External"/><Relationship Id="rId5" Type="http://schemas.openxmlformats.org/officeDocument/2006/relationships/hyperlink" Target="http://www.ngdc.noaa.gov/stp/space-weather/solar-data/solar-imagery/composites/full-sun-drawings/boulder/" TargetMode="External"/><Relationship Id="rId10" Type="http://schemas.openxmlformats.org/officeDocument/2006/relationships/image" Target="../media/image24.jpeg"/><Relationship Id="rId4" Type="http://schemas.openxmlformats.org/officeDocument/2006/relationships/image" Target="../media/image13.jpeg"/><Relationship Id="rId9" Type="http://schemas.openxmlformats.org/officeDocument/2006/relationships/hyperlink" Target="http://www.ngdc.noaa.gov/stp/space-weather/solar-data/solar-imagery/composites/full-sun-drawings/fraunhof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gdc.noaa.gov/stp/space-weather/interplanetary-data/cosmic-rays/forbush-records/"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www.ngdc.noaa.gov/stp/spaceweather.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ngdc.noaa.gov/stp/solar/greenwich.html" TargetMode="External"/><Relationship Id="rId3" Type="http://schemas.openxmlformats.org/officeDocument/2006/relationships/image" Target="../media/image29.png"/><Relationship Id="rId7" Type="http://schemas.openxmlformats.org/officeDocument/2006/relationships/hyperlink" Target="ftp://ftp.ngdc.noaa.gov/STP/publications/stp_uag/stp_uag-list.pdf"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www.ngdc.noaa.gov/stp/solar/sgd.html" TargetMode="External"/><Relationship Id="rId11" Type="http://schemas.openxmlformats.org/officeDocument/2006/relationships/image" Target="../media/image32.png"/><Relationship Id="rId5" Type="http://schemas.openxmlformats.org/officeDocument/2006/relationships/image" Target="../media/image31.jpeg"/><Relationship Id="rId10" Type="http://schemas.openxmlformats.org/officeDocument/2006/relationships/hyperlink" Target="ftp://ftp.ngdc.noaa.gov/STP/publications/igc_calendars/" TargetMode="External"/><Relationship Id="rId4" Type="http://schemas.openxmlformats.org/officeDocument/2006/relationships/image" Target="../media/image30.png"/><Relationship Id="rId9" Type="http://schemas.openxmlformats.org/officeDocument/2006/relationships/hyperlink" Target="ftp://ftp.ngdc.noaa.gov/STP/SOLAR_DATA/Publications/Solar_Indices_Bullet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xi.ngdc.noaa.gov/"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ngdc.noaa.gov/stp/satellite/goes/index.html"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xi.ngdc.noaa.gov/sxi_greatest.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gdc.noaa.gov/stp/satellite/poes/index.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www.ngdc.noaa.gov/stp/space-weather/solar-data/solar-imagery/chromosphere/h-alpha/boulder/" TargetMode="External"/><Relationship Id="rId3" Type="http://schemas.openxmlformats.org/officeDocument/2006/relationships/image" Target="../media/image11.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ngdc.noaa.gov/stp/space-weather/solar-data/solar-indices/sunspot-numbers/" TargetMode="External"/><Relationship Id="rId5" Type="http://schemas.openxmlformats.org/officeDocument/2006/relationships/hyperlink" Target="http://www.ngdc.noaa.gov/stp/space-weather/solar-data/solar-imagery/photosphere/sunspot-drawings/" TargetMode="External"/><Relationship Id="rId10" Type="http://schemas.openxmlformats.org/officeDocument/2006/relationships/hyperlink" Target="http://www.ngdc.noaa.gov/" TargetMode="External"/><Relationship Id="rId4" Type="http://schemas.openxmlformats.org/officeDocument/2006/relationships/hyperlink" Target="http://www.ngdc.noaa.gov/stp/space-weather/solar-data/solar-imagery/photosphere/sunspot-drawings/charles-schott/" TargetMode="External"/><Relationship Id="rId9" Type="http://schemas.openxmlformats.org/officeDocument/2006/relationships/hyperlink" Target="http://www.ngdc.noaa.gov/stp/space-weather/solar-data/solar-imagery/photosphere/sunspot-drawings/soo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ngdc.noaa.gov/stp/ovation_prime/" TargetMode="External"/><Relationship Id="rId3" Type="http://schemas.openxmlformats.org/officeDocument/2006/relationships/hyperlink" Target="http://www.ngdc.noaa.gov/stp/space-weather/solar-data/solar-imagery/composites/full-sun-drawings/boulder/" TargetMode="External"/><Relationship Id="rId7" Type="http://schemas.openxmlformats.org/officeDocument/2006/relationships/hyperlink" Target="http://www.ngdc.noaa.gov/stp/iono/drap/index.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www.ngdc.noaa.gov/stp/iono/ustec/index.html" TargetMode="External"/><Relationship Id="rId5" Type="http://schemas.openxmlformats.org/officeDocument/2006/relationships/image" Target="../media/image14.jpeg"/><Relationship Id="rId10" Type="http://schemas.openxmlformats.org/officeDocument/2006/relationships/hyperlink" Target="mailto:william.denig@noaa.gov" TargetMode="External"/><Relationship Id="rId4" Type="http://schemas.openxmlformats.org/officeDocument/2006/relationships/hyperlink" Target="http://www.ngdc.noaa.gov/nndc/struts/form?t=102827&amp;s=2000&amp;d=2002,2000,9" TargetMode="External"/><Relationship Id="rId9" Type="http://schemas.openxmlformats.org/officeDocument/2006/relationships/hyperlink" Target="http://www.swpc.noaa.gov/wsa-enli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539750" y="2776538"/>
            <a:ext cx="8081963" cy="646112"/>
          </a:xfrm>
          <a:prstGeom prst="rect">
            <a:avLst/>
          </a:prstGeom>
          <a:solidFill>
            <a:schemeClr val="accent1"/>
          </a:solidFill>
          <a:ln w="9525">
            <a:solidFill>
              <a:schemeClr val="tx1"/>
            </a:solidFill>
            <a:miter lim="800000"/>
            <a:headEnd/>
            <a:tailEnd/>
          </a:ln>
        </p:spPr>
        <p:txBody>
          <a:bodyPr wrap="none" anchor="ctr"/>
          <a:lstStyle/>
          <a:p>
            <a:pPr algn="ctr">
              <a:spcBef>
                <a:spcPct val="20000"/>
              </a:spcBef>
            </a:pPr>
            <a:r>
              <a:rPr lang="en-US" sz="3200" i="1" dirty="0" smtClean="0">
                <a:solidFill>
                  <a:schemeClr val="bg1"/>
                </a:solidFill>
              </a:rPr>
              <a:t>NOAA Space Environmental Data</a:t>
            </a:r>
            <a:endParaRPr lang="en-US" sz="3200" i="1" dirty="0">
              <a:solidFill>
                <a:schemeClr val="bg1"/>
              </a:solidFill>
            </a:endParaRPr>
          </a:p>
        </p:txBody>
      </p:sp>
      <p:pic>
        <p:nvPicPr>
          <p:cNvPr id="4099" name="Picture 22" descr="NOAA - Bou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7488"/>
            <a:ext cx="80962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24"/>
          <p:cNvSpPr txBox="1">
            <a:spLocks noChangeArrowheads="1"/>
          </p:cNvSpPr>
          <p:nvPr/>
        </p:nvSpPr>
        <p:spPr bwMode="auto">
          <a:xfrm>
            <a:off x="3168791" y="3762375"/>
            <a:ext cx="41859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4000" dirty="0" smtClean="0">
                <a:solidFill>
                  <a:srgbClr val="000099"/>
                </a:solidFill>
              </a:rPr>
              <a:t>Paper 2.3 - AMS </a:t>
            </a:r>
            <a:endParaRPr lang="en-US" sz="4000" dirty="0">
              <a:solidFill>
                <a:srgbClr val="000099"/>
              </a:solidFill>
            </a:endParaRPr>
          </a:p>
        </p:txBody>
      </p:sp>
      <p:sp>
        <p:nvSpPr>
          <p:cNvPr id="4101" name="Rectangle 7"/>
          <p:cNvSpPr>
            <a:spLocks noChangeArrowheads="1"/>
          </p:cNvSpPr>
          <p:nvPr/>
        </p:nvSpPr>
        <p:spPr bwMode="auto">
          <a:xfrm>
            <a:off x="2166938" y="4624388"/>
            <a:ext cx="6534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8" tIns="47625" rIns="96838" bIns="47625"/>
          <a:lstStyle/>
          <a:p>
            <a:pPr algn="r" defTabSz="960438">
              <a:lnSpc>
                <a:spcPct val="80000"/>
              </a:lnSpc>
              <a:spcBef>
                <a:spcPct val="20000"/>
              </a:spcBef>
              <a:buSzPct val="125000"/>
            </a:pPr>
            <a:r>
              <a:rPr lang="en-US" sz="2800" dirty="0" smtClean="0">
                <a:solidFill>
                  <a:srgbClr val="000099"/>
                </a:solidFill>
              </a:rPr>
              <a:t>W.F. </a:t>
            </a:r>
            <a:r>
              <a:rPr lang="en-US" sz="2800" dirty="0" err="1" smtClean="0">
                <a:solidFill>
                  <a:srgbClr val="000099"/>
                </a:solidFill>
              </a:rPr>
              <a:t>Denig</a:t>
            </a:r>
            <a:endParaRPr lang="en-US" sz="2400" baseline="30000" dirty="0">
              <a:solidFill>
                <a:srgbClr val="000099"/>
              </a:solidFill>
            </a:endParaRPr>
          </a:p>
          <a:p>
            <a:pPr algn="r" defTabSz="960438">
              <a:spcBef>
                <a:spcPts val="600"/>
              </a:spcBef>
              <a:buSzPct val="125000"/>
            </a:pPr>
            <a:r>
              <a:rPr lang="en-US" sz="2400" dirty="0" smtClean="0">
                <a:solidFill>
                  <a:srgbClr val="000099"/>
                </a:solidFill>
              </a:rPr>
              <a:t>National </a:t>
            </a:r>
            <a:r>
              <a:rPr lang="en-US" sz="2400" dirty="0">
                <a:solidFill>
                  <a:srgbClr val="000099"/>
                </a:solidFill>
              </a:rPr>
              <a:t>Geophysical Data </a:t>
            </a:r>
            <a:r>
              <a:rPr lang="en-US" sz="2400" dirty="0" smtClean="0">
                <a:solidFill>
                  <a:srgbClr val="000099"/>
                </a:solidFill>
              </a:rPr>
              <a:t>Center</a:t>
            </a:r>
          </a:p>
          <a:p>
            <a:pPr algn="r" defTabSz="960438">
              <a:spcBef>
                <a:spcPts val="600"/>
              </a:spcBef>
              <a:buSzPct val="125000"/>
            </a:pPr>
            <a:r>
              <a:rPr lang="en-US" sz="2400" dirty="0" smtClean="0">
                <a:solidFill>
                  <a:srgbClr val="000099"/>
                </a:solidFill>
              </a:rPr>
              <a:t>Boulder, CO</a:t>
            </a:r>
          </a:p>
          <a:p>
            <a:pPr algn="r" defTabSz="960438">
              <a:spcBef>
                <a:spcPts val="600"/>
              </a:spcBef>
              <a:buSzPct val="125000"/>
            </a:pPr>
            <a:r>
              <a:rPr lang="en-US" sz="2400" dirty="0" smtClean="0">
                <a:solidFill>
                  <a:srgbClr val="000099"/>
                </a:solidFill>
              </a:rPr>
              <a:t>william.denig@noaa.gov   </a:t>
            </a:r>
            <a:endParaRPr lang="en-US" sz="2400" dirty="0">
              <a:solidFill>
                <a:srgbClr val="000099"/>
              </a:solidFill>
            </a:endParaRPr>
          </a:p>
        </p:txBody>
      </p:sp>
      <p:pic>
        <p:nvPicPr>
          <p:cNvPr id="4102" name="Picture 26" descr="noaa_round_x"/>
          <p:cNvPicPr>
            <a:picLocks noChangeAspect="1" noChangeArrowheads="1"/>
          </p:cNvPicPr>
          <p:nvPr/>
        </p:nvPicPr>
        <p:blipFill>
          <a:blip r:embed="rId4">
            <a:clrChange>
              <a:clrFrom>
                <a:srgbClr val="00F0E2"/>
              </a:clrFrom>
              <a:clrTo>
                <a:srgbClr val="00F0E2">
                  <a:alpha val="0"/>
                </a:srgbClr>
              </a:clrTo>
            </a:clrChange>
            <a:extLst>
              <a:ext uri="{28A0092B-C50C-407E-A947-70E740481C1C}">
                <a14:useLocalDpi xmlns:a14="http://schemas.microsoft.com/office/drawing/2010/main" val="0"/>
              </a:ext>
            </a:extLst>
          </a:blip>
          <a:srcRect/>
          <a:stretch>
            <a:fillRect/>
          </a:stretch>
        </p:blipFill>
        <p:spPr bwMode="auto">
          <a:xfrm>
            <a:off x="471488" y="3794125"/>
            <a:ext cx="259715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bwMode="auto">
          <a:xfrm>
            <a:off x="5722572" y="6554282"/>
            <a:ext cx="3420103" cy="307777"/>
          </a:xfrm>
          <a:prstGeom prst="rect">
            <a:avLst/>
          </a:prstGeom>
          <a:noFill/>
          <a:ln w="9525">
            <a:noFill/>
            <a:miter lim="800000"/>
            <a:headEnd/>
            <a:tailEnd/>
          </a:ln>
        </p:spPr>
        <p:txBody>
          <a:bodyPr wrap="none" rtlCol="0">
            <a:spAutoFit/>
          </a:bodyPr>
          <a:lstStyle/>
          <a:p>
            <a:pPr algn="r">
              <a:tabLst>
                <a:tab pos="227013" algn="l"/>
                <a:tab pos="1376363" algn="l"/>
                <a:tab pos="2743200" algn="l"/>
              </a:tabLst>
            </a:pPr>
            <a:r>
              <a:rPr lang="en-US" sz="1400" b="0" dirty="0" smtClean="0">
                <a:solidFill>
                  <a:srgbClr val="000099"/>
                </a:solidFill>
              </a:rPr>
              <a:t>Monday, 03 Feb 14 / 2:00 PM / Rm C110</a:t>
            </a:r>
            <a:endParaRPr lang="en-US" sz="1400" b="0" dirty="0">
              <a:solidFill>
                <a:srgbClr val="000099"/>
              </a:solidFill>
            </a:endParaRPr>
          </a:p>
        </p:txBody>
      </p:sp>
    </p:spTree>
  </p:cSld>
  <p:clrMapOvr>
    <a:masterClrMapping/>
  </p:clrMapOvr>
  <p:transition spd="med">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143182" y="6350"/>
            <a:ext cx="68243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20000"/>
              </a:spcBef>
            </a:pPr>
            <a:r>
              <a:rPr lang="en-US" altLang="en-US" sz="3200" dirty="0" smtClean="0">
                <a:solidFill>
                  <a:schemeClr val="tx2"/>
                </a:solidFill>
              </a:rPr>
              <a:t>USAF </a:t>
            </a:r>
            <a:r>
              <a:rPr lang="en-US" altLang="en-US" sz="3200" dirty="0" err="1" smtClean="0">
                <a:solidFill>
                  <a:schemeClr val="tx2"/>
                </a:solidFill>
              </a:rPr>
              <a:t>SWx</a:t>
            </a:r>
            <a:r>
              <a:rPr lang="en-US" altLang="en-US" sz="3200" dirty="0" smtClean="0">
                <a:solidFill>
                  <a:schemeClr val="tx2"/>
                </a:solidFill>
              </a:rPr>
              <a:t> Observing Systems</a:t>
            </a:r>
            <a:endParaRPr lang="en-US" altLang="en-US" sz="3200" dirty="0">
              <a:solidFill>
                <a:schemeClr val="tx2"/>
              </a:solidFill>
            </a:endParaRPr>
          </a:p>
          <a:p>
            <a:pPr algn="ctr" eaLnBrk="1" hangingPunct="1"/>
            <a:r>
              <a:rPr lang="en-US" altLang="en-US" sz="2800" b="0" dirty="0" smtClean="0">
                <a:solidFill>
                  <a:schemeClr val="tx2"/>
                </a:solidFill>
              </a:rPr>
              <a:t>Defense Meteorological Satellite Program</a:t>
            </a:r>
            <a:endParaRPr lang="en-US" altLang="en-US" sz="2800" b="0" dirty="0">
              <a:solidFill>
                <a:schemeClr val="tx2"/>
              </a:solidFill>
            </a:endParaRPr>
          </a:p>
        </p:txBody>
      </p:sp>
      <p:pic>
        <p:nvPicPr>
          <p:cNvPr id="1028" name="Picture 4" descr="http://www.spacenews.com/sites/spacenews.com/files/images/articles/102609sn_DM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96" y="1158927"/>
            <a:ext cx="3976609" cy="31818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4406538" y="1171563"/>
            <a:ext cx="4293325" cy="2069797"/>
          </a:xfrm>
          <a:prstGeom prst="rect">
            <a:avLst/>
          </a:prstGeom>
          <a:noFill/>
          <a:ln w="9525">
            <a:noFill/>
            <a:miter lim="800000"/>
            <a:headEnd/>
            <a:tailEnd/>
          </a:ln>
        </p:spPr>
        <p:txBody>
          <a:bodyPr wrap="square" rtlCol="0">
            <a:spAutoFit/>
          </a:bodyPr>
          <a:lstStyle/>
          <a:p>
            <a:pPr>
              <a:tabLst>
                <a:tab pos="227013" algn="l"/>
                <a:tab pos="1376363" algn="l"/>
                <a:tab pos="2743200" algn="l"/>
              </a:tabLst>
            </a:pPr>
            <a:r>
              <a:rPr lang="en-US" u="sng" dirty="0" smtClean="0">
                <a:solidFill>
                  <a:srgbClr val="000099"/>
                </a:solidFill>
              </a:rPr>
              <a:t>DMSP Space Weather Sensors (AFRL)</a:t>
            </a:r>
          </a:p>
          <a:p>
            <a:pPr>
              <a:spcBef>
                <a:spcPts val="600"/>
              </a:spcBef>
              <a:tabLst>
                <a:tab pos="227013" algn="l"/>
                <a:tab pos="1376363" algn="l"/>
                <a:tab pos="2743200" algn="l"/>
              </a:tabLst>
            </a:pPr>
            <a:r>
              <a:rPr lang="en-US" b="0" dirty="0" smtClean="0">
                <a:solidFill>
                  <a:srgbClr val="000099"/>
                </a:solidFill>
              </a:rPr>
              <a:t>Sensors:</a:t>
            </a:r>
          </a:p>
          <a:p>
            <a:pPr lvl="1">
              <a:spcBef>
                <a:spcPts val="600"/>
              </a:spcBef>
              <a:tabLst>
                <a:tab pos="227013" algn="l"/>
                <a:tab pos="1376363" algn="l"/>
                <a:tab pos="2743200" algn="l"/>
              </a:tabLst>
            </a:pPr>
            <a:r>
              <a:rPr lang="en-US" sz="1400" b="0" dirty="0" smtClean="0">
                <a:solidFill>
                  <a:srgbClr val="000099"/>
                </a:solidFill>
              </a:rPr>
              <a:t>SSJ – Electron/Ion Spectrometer</a:t>
            </a:r>
          </a:p>
          <a:p>
            <a:pPr lvl="1">
              <a:spcBef>
                <a:spcPts val="0"/>
              </a:spcBef>
              <a:tabLst>
                <a:tab pos="227013" algn="l"/>
                <a:tab pos="1376363" algn="l"/>
                <a:tab pos="2743200" algn="l"/>
              </a:tabLst>
            </a:pPr>
            <a:r>
              <a:rPr lang="en-US" sz="1400" b="0" dirty="0" smtClean="0">
                <a:solidFill>
                  <a:srgbClr val="000099"/>
                </a:solidFill>
              </a:rPr>
              <a:t>SSIES – Cold Plasma Sensor (</a:t>
            </a:r>
            <a:r>
              <a:rPr lang="en-US" sz="1400" b="0" dirty="0" err="1" smtClean="0">
                <a:solidFill>
                  <a:srgbClr val="000099"/>
                </a:solidFill>
              </a:rPr>
              <a:t>Driftmeter</a:t>
            </a:r>
            <a:r>
              <a:rPr lang="en-US" sz="1400" b="0" dirty="0" smtClean="0">
                <a:solidFill>
                  <a:srgbClr val="000099"/>
                </a:solidFill>
              </a:rPr>
              <a:t>)</a:t>
            </a:r>
          </a:p>
          <a:p>
            <a:pPr lvl="1">
              <a:spcBef>
                <a:spcPts val="300"/>
              </a:spcBef>
              <a:tabLst>
                <a:tab pos="227013" algn="l"/>
                <a:tab pos="1376363" algn="l"/>
                <a:tab pos="2743200" algn="l"/>
              </a:tabLst>
            </a:pPr>
            <a:r>
              <a:rPr lang="en-US" sz="1400" b="0" dirty="0" smtClean="0">
                <a:solidFill>
                  <a:srgbClr val="000099"/>
                </a:solidFill>
              </a:rPr>
              <a:t>SSM – Magnetometer</a:t>
            </a:r>
          </a:p>
          <a:p>
            <a:pPr>
              <a:spcBef>
                <a:spcPts val="600"/>
              </a:spcBef>
              <a:tabLst>
                <a:tab pos="227013" algn="l"/>
                <a:tab pos="1376363" algn="l"/>
                <a:tab pos="2743200" algn="l"/>
              </a:tabLst>
            </a:pPr>
            <a:r>
              <a:rPr lang="en-US" b="0" dirty="0" smtClean="0">
                <a:solidFill>
                  <a:srgbClr val="000099"/>
                </a:solidFill>
              </a:rPr>
              <a:t>Satellites: F06-F18 (1982 – Present)</a:t>
            </a:r>
          </a:p>
          <a:p>
            <a:pPr>
              <a:spcBef>
                <a:spcPts val="600"/>
              </a:spcBef>
              <a:tabLst>
                <a:tab pos="227013" algn="l"/>
                <a:tab pos="1376363" algn="l"/>
                <a:tab pos="2743200" algn="l"/>
              </a:tabLst>
            </a:pPr>
            <a:r>
              <a:rPr lang="en-US" b="0" dirty="0" smtClean="0">
                <a:solidFill>
                  <a:srgbClr val="000099"/>
                </a:solidFill>
              </a:rPr>
              <a:t>Comment: Data provider: AFRL</a:t>
            </a:r>
          </a:p>
        </p:txBody>
      </p:sp>
      <p:sp>
        <p:nvSpPr>
          <p:cNvPr id="6" name="TextBox 5"/>
          <p:cNvSpPr txBox="1"/>
          <p:nvPr/>
        </p:nvSpPr>
        <p:spPr bwMode="auto">
          <a:xfrm>
            <a:off x="194796" y="4129411"/>
            <a:ext cx="1534394" cy="246221"/>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1000" dirty="0" smtClean="0">
                <a:solidFill>
                  <a:schemeClr val="bg1"/>
                </a:solidFill>
              </a:rPr>
              <a:t>Image courtesy LMMS</a:t>
            </a:r>
            <a:endParaRPr lang="en-US" sz="1000"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537" y="3487582"/>
            <a:ext cx="4293325" cy="3269121"/>
          </a:xfrm>
          <a:prstGeom prst="rect">
            <a:avLst/>
          </a:prstGeom>
          <a:ln>
            <a:solidFill>
              <a:srgbClr val="000099"/>
            </a:solidFill>
          </a:ln>
        </p:spPr>
      </p:pic>
      <p:grpSp>
        <p:nvGrpSpPr>
          <p:cNvPr id="10" name="Group 9"/>
          <p:cNvGrpSpPr/>
          <p:nvPr/>
        </p:nvGrpSpPr>
        <p:grpSpPr>
          <a:xfrm>
            <a:off x="194796" y="4375632"/>
            <a:ext cx="3976609" cy="2155797"/>
            <a:chOff x="998220" y="340242"/>
            <a:chExt cx="7147560" cy="6212958"/>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20" y="340242"/>
              <a:ext cx="7147560" cy="517855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20" y="4895088"/>
              <a:ext cx="7147560" cy="1658112"/>
            </a:xfrm>
            <a:prstGeom prst="rect">
              <a:avLst/>
            </a:prstGeom>
          </p:spPr>
        </p:pic>
      </p:grpSp>
    </p:spTree>
    <p:extLst>
      <p:ext uri="{BB962C8B-B14F-4D97-AF65-F5344CB8AC3E}">
        <p14:creationId xmlns:p14="http://schemas.microsoft.com/office/powerpoint/2010/main" val="2664818573"/>
      </p:ext>
    </p:extLst>
  </p:cSld>
  <p:clrMapOvr>
    <a:masterClrMapping/>
  </p:clrMapOvr>
  <p:transition spd="med">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555333" y="1175657"/>
            <a:ext cx="4303942" cy="3767328"/>
          </a:xfrm>
          <a:prstGeom prst="rect">
            <a:avLst/>
          </a:prstGeom>
          <a:ln w="19050">
            <a:solidFill>
              <a:srgbClr val="000099"/>
            </a:solid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331" y="1175657"/>
            <a:ext cx="4057028" cy="3762602"/>
          </a:xfrm>
          <a:prstGeom prst="rect">
            <a:avLst/>
          </a:prstGeom>
          <a:noFill/>
          <a:ln w="19050">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 Box 4"/>
          <p:cNvSpPr txBox="1">
            <a:spLocks noChangeArrowheads="1"/>
          </p:cNvSpPr>
          <p:nvPr/>
        </p:nvSpPr>
        <p:spPr bwMode="auto">
          <a:xfrm>
            <a:off x="1432523" y="6350"/>
            <a:ext cx="62456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20000"/>
              </a:spcBef>
            </a:pPr>
            <a:r>
              <a:rPr lang="en-US" altLang="en-US" sz="3200" dirty="0" smtClean="0">
                <a:solidFill>
                  <a:schemeClr val="tx2"/>
                </a:solidFill>
              </a:rPr>
              <a:t>USAF </a:t>
            </a:r>
            <a:r>
              <a:rPr lang="en-US" altLang="en-US" sz="3200" dirty="0" err="1" smtClean="0">
                <a:solidFill>
                  <a:schemeClr val="tx2"/>
                </a:solidFill>
              </a:rPr>
              <a:t>SWx</a:t>
            </a:r>
            <a:r>
              <a:rPr lang="en-US" altLang="en-US" sz="3200" dirty="0" smtClean="0">
                <a:solidFill>
                  <a:schemeClr val="tx2"/>
                </a:solidFill>
              </a:rPr>
              <a:t> Observing Systems</a:t>
            </a:r>
            <a:endParaRPr lang="en-US" altLang="en-US" sz="3200" dirty="0">
              <a:solidFill>
                <a:schemeClr val="tx2"/>
              </a:solidFill>
            </a:endParaRPr>
          </a:p>
          <a:p>
            <a:pPr algn="ctr" eaLnBrk="1" hangingPunct="1"/>
            <a:r>
              <a:rPr lang="en-US" altLang="en-US" sz="2800" b="0" dirty="0" smtClean="0">
                <a:solidFill>
                  <a:schemeClr val="tx2"/>
                </a:solidFill>
              </a:rPr>
              <a:t>Solar Electro-Optical Network (SEON)</a:t>
            </a:r>
            <a:endParaRPr lang="en-US" altLang="en-US" sz="2800" b="0" dirty="0">
              <a:solidFill>
                <a:schemeClr val="tx2"/>
              </a:solidFill>
            </a:endParaRPr>
          </a:p>
        </p:txBody>
      </p:sp>
      <p:sp>
        <p:nvSpPr>
          <p:cNvPr id="5" name="TextBox 4"/>
          <p:cNvSpPr txBox="1"/>
          <p:nvPr/>
        </p:nvSpPr>
        <p:spPr bwMode="auto">
          <a:xfrm>
            <a:off x="305332" y="5047157"/>
            <a:ext cx="4057028" cy="1077218"/>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dirty="0" smtClean="0">
                <a:solidFill>
                  <a:srgbClr val="000099"/>
                </a:solidFill>
              </a:rPr>
              <a:t>Solar Observing Optical Network</a:t>
            </a:r>
          </a:p>
          <a:p>
            <a:pPr algn="just">
              <a:tabLst>
                <a:tab pos="227013" algn="l"/>
                <a:tab pos="1376363" algn="l"/>
                <a:tab pos="2743200" algn="l"/>
              </a:tabLst>
            </a:pPr>
            <a:r>
              <a:rPr lang="en-US" b="0" dirty="0" smtClean="0">
                <a:solidFill>
                  <a:srgbClr val="000099"/>
                </a:solidFill>
              </a:rPr>
              <a:t>Daily solar sunspot </a:t>
            </a:r>
            <a:r>
              <a:rPr lang="en-US" b="0" dirty="0" smtClean="0">
                <a:solidFill>
                  <a:srgbClr val="000099"/>
                </a:solidFill>
                <a:hlinkClick r:id="rId4"/>
              </a:rPr>
              <a:t>drawings</a:t>
            </a:r>
            <a:r>
              <a:rPr lang="en-US" b="0" dirty="0" smtClean="0">
                <a:solidFill>
                  <a:srgbClr val="000099"/>
                </a:solidFill>
              </a:rPr>
              <a:t> from 5 SOON sites from 1979 to present. Additional data on H-alpha flare </a:t>
            </a:r>
            <a:r>
              <a:rPr lang="en-US" b="0" dirty="0" smtClean="0">
                <a:solidFill>
                  <a:srgbClr val="000099"/>
                </a:solidFill>
                <a:hlinkClick r:id="rId5"/>
              </a:rPr>
              <a:t>reports</a:t>
            </a:r>
            <a:r>
              <a:rPr lang="en-US" b="0" dirty="0" smtClean="0">
                <a:solidFill>
                  <a:srgbClr val="000099"/>
                </a:solidFill>
              </a:rPr>
              <a:t>.</a:t>
            </a:r>
          </a:p>
        </p:txBody>
      </p:sp>
      <p:sp>
        <p:nvSpPr>
          <p:cNvPr id="6" name="TextBox 5"/>
          <p:cNvSpPr txBox="1"/>
          <p:nvPr/>
        </p:nvSpPr>
        <p:spPr bwMode="auto">
          <a:xfrm>
            <a:off x="313497" y="1193067"/>
            <a:ext cx="1207382" cy="276999"/>
          </a:xfrm>
          <a:prstGeom prst="rect">
            <a:avLst/>
          </a:prstGeom>
          <a:solidFill>
            <a:schemeClr val="bg1"/>
          </a:solidFill>
          <a:ln w="9525">
            <a:noFill/>
            <a:miter lim="800000"/>
            <a:headEnd/>
            <a:tailEnd/>
          </a:ln>
        </p:spPr>
        <p:txBody>
          <a:bodyPr wrap="none" rtlCol="0">
            <a:spAutoFit/>
          </a:bodyPr>
          <a:lstStyle/>
          <a:p>
            <a:pPr>
              <a:tabLst>
                <a:tab pos="227013" algn="l"/>
                <a:tab pos="1376363" algn="l"/>
                <a:tab pos="2743200" algn="l"/>
              </a:tabLst>
            </a:pPr>
            <a:r>
              <a:rPr lang="en-US" sz="1200" b="0" dirty="0" smtClean="0">
                <a:solidFill>
                  <a:srgbClr val="000099"/>
                </a:solidFill>
              </a:rPr>
              <a:t>13 March 1989</a:t>
            </a:r>
            <a:endParaRPr lang="en-US" sz="1200" b="0" dirty="0">
              <a:solidFill>
                <a:srgbClr val="000099"/>
              </a:solidFill>
            </a:endParaRPr>
          </a:p>
        </p:txBody>
      </p:sp>
      <p:sp>
        <p:nvSpPr>
          <p:cNvPr id="8" name="TextBox 7"/>
          <p:cNvSpPr txBox="1"/>
          <p:nvPr/>
        </p:nvSpPr>
        <p:spPr bwMode="auto">
          <a:xfrm>
            <a:off x="3185272" y="1187030"/>
            <a:ext cx="1165255" cy="276999"/>
          </a:xfrm>
          <a:prstGeom prst="rect">
            <a:avLst/>
          </a:prstGeom>
          <a:solidFill>
            <a:schemeClr val="bg1"/>
          </a:solidFill>
          <a:ln w="9525">
            <a:noFill/>
            <a:miter lim="800000"/>
            <a:headEnd/>
            <a:tailEnd/>
          </a:ln>
        </p:spPr>
        <p:txBody>
          <a:bodyPr wrap="none" rtlCol="0">
            <a:spAutoFit/>
          </a:bodyPr>
          <a:lstStyle/>
          <a:p>
            <a:pPr algn="r">
              <a:tabLst>
                <a:tab pos="227013" algn="l"/>
                <a:tab pos="1376363" algn="l"/>
                <a:tab pos="2743200" algn="l"/>
              </a:tabLst>
            </a:pPr>
            <a:r>
              <a:rPr lang="en-US" sz="1200" b="0" dirty="0" smtClean="0">
                <a:solidFill>
                  <a:srgbClr val="000099"/>
                </a:solidFill>
              </a:rPr>
              <a:t>Holloman AFB</a:t>
            </a:r>
            <a:endParaRPr lang="en-US" sz="1200" b="0" dirty="0">
              <a:solidFill>
                <a:srgbClr val="000099"/>
              </a:solidFill>
            </a:endParaRPr>
          </a:p>
        </p:txBody>
      </p:sp>
      <p:sp>
        <p:nvSpPr>
          <p:cNvPr id="10" name="TextBox 9"/>
          <p:cNvSpPr txBox="1"/>
          <p:nvPr/>
        </p:nvSpPr>
        <p:spPr bwMode="auto">
          <a:xfrm>
            <a:off x="4514759" y="5112471"/>
            <a:ext cx="4344515" cy="1077218"/>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dirty="0" smtClean="0">
                <a:solidFill>
                  <a:srgbClr val="000099"/>
                </a:solidFill>
              </a:rPr>
              <a:t>Radio Solar Telescope Network (RSTN)</a:t>
            </a:r>
          </a:p>
          <a:p>
            <a:pPr algn="just">
              <a:tabLst>
                <a:tab pos="227013" algn="l"/>
                <a:tab pos="1376363" algn="l"/>
                <a:tab pos="2743200" algn="l"/>
              </a:tabLst>
            </a:pPr>
            <a:r>
              <a:rPr lang="en-US" b="0" dirty="0" smtClean="0">
                <a:solidFill>
                  <a:srgbClr val="000099"/>
                </a:solidFill>
              </a:rPr>
              <a:t>Daily solar radio </a:t>
            </a:r>
            <a:r>
              <a:rPr lang="en-US" b="0" dirty="0" smtClean="0">
                <a:solidFill>
                  <a:srgbClr val="000099"/>
                </a:solidFill>
                <a:hlinkClick r:id="rId6"/>
              </a:rPr>
              <a:t>fixed frequency</a:t>
            </a:r>
            <a:r>
              <a:rPr lang="en-US" b="0" dirty="0" smtClean="0">
                <a:solidFill>
                  <a:srgbClr val="000099"/>
                </a:solidFill>
              </a:rPr>
              <a:t> and </a:t>
            </a:r>
            <a:r>
              <a:rPr lang="en-US" b="0" dirty="0" smtClean="0">
                <a:solidFill>
                  <a:srgbClr val="000099"/>
                </a:solidFill>
                <a:hlinkClick r:id="rId7"/>
              </a:rPr>
              <a:t>spectral</a:t>
            </a:r>
            <a:r>
              <a:rPr lang="en-US" b="0" dirty="0" smtClean="0">
                <a:solidFill>
                  <a:srgbClr val="000099"/>
                </a:solidFill>
              </a:rPr>
              <a:t> measurements from 5 RSTN sites from 2000 to present.</a:t>
            </a:r>
          </a:p>
        </p:txBody>
      </p:sp>
    </p:spTree>
    <p:extLst>
      <p:ext uri="{BB962C8B-B14F-4D97-AF65-F5344CB8AC3E}">
        <p14:creationId xmlns:p14="http://schemas.microsoft.com/office/powerpoint/2010/main" val="3685708408"/>
      </p:ext>
    </p:extLst>
  </p:cSld>
  <p:clrMapOvr>
    <a:masterClrMapping/>
  </p:clrMapOvr>
  <p:transition spd="med">
    <p:pull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6"/>
          <p:cNvGrpSpPr>
            <a:grpSpLocks/>
          </p:cNvGrpSpPr>
          <p:nvPr/>
        </p:nvGrpSpPr>
        <p:grpSpPr bwMode="auto">
          <a:xfrm>
            <a:off x="2952750" y="1254125"/>
            <a:ext cx="2916238" cy="2497138"/>
            <a:chOff x="1850" y="790"/>
            <a:chExt cx="1837" cy="1573"/>
          </a:xfrm>
        </p:grpSpPr>
        <p:pic>
          <p:nvPicPr>
            <p:cNvPr id="14353" name="Picture 4" descr="19781107_D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 y="790"/>
              <a:ext cx="1837" cy="129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54" name="Text Box 5"/>
            <p:cNvSpPr txBox="1">
              <a:spLocks noChangeArrowheads="1"/>
            </p:cNvSpPr>
            <p:nvPr/>
          </p:nvSpPr>
          <p:spPr bwMode="auto">
            <a:xfrm>
              <a:off x="1896" y="2075"/>
              <a:ext cx="1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20000"/>
                </a:spcBef>
                <a:spcAft>
                  <a:spcPct val="0"/>
                </a:spcAft>
                <a:defRPr sz="1600">
                  <a:solidFill>
                    <a:schemeClr val="tx1"/>
                  </a:solidFill>
                  <a:latin typeface="Arial" charset="0"/>
                </a:defRPr>
              </a:lvl6pPr>
              <a:lvl7pPr marL="2971800" indent="-228600" algn="ctr" eaLnBrk="0" fontAlgn="base" hangingPunct="0">
                <a:spcBef>
                  <a:spcPct val="20000"/>
                </a:spcBef>
                <a:spcAft>
                  <a:spcPct val="0"/>
                </a:spcAft>
                <a:defRPr sz="1600">
                  <a:solidFill>
                    <a:schemeClr val="tx1"/>
                  </a:solidFill>
                  <a:latin typeface="Arial" charset="0"/>
                </a:defRPr>
              </a:lvl7pPr>
              <a:lvl8pPr marL="3429000" indent="-228600" algn="ctr" eaLnBrk="0" fontAlgn="base" hangingPunct="0">
                <a:spcBef>
                  <a:spcPct val="20000"/>
                </a:spcBef>
                <a:spcAft>
                  <a:spcPct val="0"/>
                </a:spcAft>
                <a:defRPr sz="1600">
                  <a:solidFill>
                    <a:schemeClr val="tx1"/>
                  </a:solidFill>
                  <a:latin typeface="Arial" charset="0"/>
                </a:defRPr>
              </a:lvl8pPr>
              <a:lvl9pPr marL="3886200" indent="-228600" algn="ctr" eaLnBrk="0" fontAlgn="base" hangingPunct="0">
                <a:spcBef>
                  <a:spcPct val="20000"/>
                </a:spcBef>
                <a:spcAft>
                  <a:spcPct val="0"/>
                </a:spcAft>
                <a:defRPr sz="1600">
                  <a:solidFill>
                    <a:schemeClr val="tx1"/>
                  </a:solidFill>
                  <a:latin typeface="Arial" charset="0"/>
                </a:defRPr>
              </a:lvl9pPr>
            </a:lstStyle>
            <a:p>
              <a:pPr eaLnBrk="1" hangingPunct="1">
                <a:spcBef>
                  <a:spcPct val="0"/>
                </a:spcBef>
              </a:pPr>
              <a:r>
                <a:rPr lang="en-US" altLang="en-US" sz="1200" dirty="0" err="1">
                  <a:solidFill>
                    <a:schemeClr val="tx2"/>
                  </a:solidFill>
                  <a:hlinkClick r:id="rId3"/>
                </a:rPr>
                <a:t>Wendelstein</a:t>
              </a:r>
              <a:r>
                <a:rPr lang="en-US" altLang="en-US" sz="1200" dirty="0">
                  <a:solidFill>
                    <a:schemeClr val="tx2"/>
                  </a:solidFill>
                  <a:hlinkClick r:id="rId3"/>
                </a:rPr>
                <a:t> Observatory</a:t>
              </a:r>
              <a:endParaRPr lang="en-US" altLang="en-US" sz="1200" dirty="0">
                <a:solidFill>
                  <a:schemeClr val="tx2"/>
                </a:solidFill>
              </a:endParaRPr>
            </a:p>
            <a:p>
              <a:pPr eaLnBrk="1" hangingPunct="1">
                <a:spcBef>
                  <a:spcPct val="0"/>
                </a:spcBef>
              </a:pPr>
              <a:r>
                <a:rPr lang="en-US" altLang="en-US" sz="1200" dirty="0">
                  <a:solidFill>
                    <a:schemeClr val="tx2"/>
                  </a:solidFill>
                </a:rPr>
                <a:t>(1947-1987)</a:t>
              </a:r>
            </a:p>
          </p:txBody>
        </p:sp>
      </p:grpSp>
      <p:grpSp>
        <p:nvGrpSpPr>
          <p:cNvPr id="14339" name="Group 17"/>
          <p:cNvGrpSpPr>
            <a:grpSpLocks/>
          </p:cNvGrpSpPr>
          <p:nvPr/>
        </p:nvGrpSpPr>
        <p:grpSpPr bwMode="auto">
          <a:xfrm>
            <a:off x="6008688" y="1254125"/>
            <a:ext cx="2768600" cy="2497138"/>
            <a:chOff x="3784" y="790"/>
            <a:chExt cx="1744" cy="1573"/>
          </a:xfrm>
        </p:grpSpPr>
        <p:pic>
          <p:nvPicPr>
            <p:cNvPr id="14351" name="Picture 6" descr="19890313_1542_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 y="790"/>
              <a:ext cx="1658" cy="129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52" name="Text Box 8"/>
            <p:cNvSpPr txBox="1">
              <a:spLocks noChangeArrowheads="1"/>
            </p:cNvSpPr>
            <p:nvPr/>
          </p:nvSpPr>
          <p:spPr bwMode="auto">
            <a:xfrm>
              <a:off x="3784" y="2075"/>
              <a:ext cx="1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20000"/>
                </a:spcBef>
                <a:spcAft>
                  <a:spcPct val="0"/>
                </a:spcAft>
                <a:defRPr sz="1600">
                  <a:solidFill>
                    <a:schemeClr val="tx1"/>
                  </a:solidFill>
                  <a:latin typeface="Arial" charset="0"/>
                </a:defRPr>
              </a:lvl6pPr>
              <a:lvl7pPr marL="2971800" indent="-228600" algn="ctr" eaLnBrk="0" fontAlgn="base" hangingPunct="0">
                <a:spcBef>
                  <a:spcPct val="20000"/>
                </a:spcBef>
                <a:spcAft>
                  <a:spcPct val="0"/>
                </a:spcAft>
                <a:defRPr sz="1600">
                  <a:solidFill>
                    <a:schemeClr val="tx1"/>
                  </a:solidFill>
                  <a:latin typeface="Arial" charset="0"/>
                </a:defRPr>
              </a:lvl7pPr>
              <a:lvl8pPr marL="3429000" indent="-228600" algn="ctr" eaLnBrk="0" fontAlgn="base" hangingPunct="0">
                <a:spcBef>
                  <a:spcPct val="20000"/>
                </a:spcBef>
                <a:spcAft>
                  <a:spcPct val="0"/>
                </a:spcAft>
                <a:defRPr sz="1600">
                  <a:solidFill>
                    <a:schemeClr val="tx1"/>
                  </a:solidFill>
                  <a:latin typeface="Arial" charset="0"/>
                </a:defRPr>
              </a:lvl8pPr>
              <a:lvl9pPr marL="3886200" indent="-228600" algn="ctr" eaLnBrk="0" fontAlgn="base" hangingPunct="0">
                <a:spcBef>
                  <a:spcPct val="20000"/>
                </a:spcBef>
                <a:spcAft>
                  <a:spcPct val="0"/>
                </a:spcAft>
                <a:defRPr sz="1600">
                  <a:solidFill>
                    <a:schemeClr val="tx1"/>
                  </a:solidFill>
                  <a:latin typeface="Arial" charset="0"/>
                </a:defRPr>
              </a:lvl9pPr>
            </a:lstStyle>
            <a:p>
              <a:pPr eaLnBrk="1" hangingPunct="1">
                <a:spcBef>
                  <a:spcPct val="0"/>
                </a:spcBef>
              </a:pPr>
              <a:r>
                <a:rPr lang="en-US" altLang="en-US" sz="1200" dirty="0">
                  <a:solidFill>
                    <a:schemeClr val="tx2"/>
                  </a:solidFill>
                  <a:hlinkClick r:id="rId5"/>
                </a:rPr>
                <a:t>Boulder </a:t>
              </a:r>
              <a:r>
                <a:rPr lang="en-US" altLang="en-US" sz="1200" dirty="0" smtClean="0">
                  <a:solidFill>
                    <a:schemeClr val="tx2"/>
                  </a:solidFill>
                  <a:hlinkClick r:id="rId5"/>
                </a:rPr>
                <a:t> Daily Composites</a:t>
              </a:r>
              <a:endParaRPr lang="en-US" altLang="en-US" sz="1200" dirty="0">
                <a:solidFill>
                  <a:schemeClr val="tx2"/>
                </a:solidFill>
              </a:endParaRPr>
            </a:p>
            <a:p>
              <a:pPr eaLnBrk="1" hangingPunct="1">
                <a:spcBef>
                  <a:spcPct val="0"/>
                </a:spcBef>
              </a:pPr>
              <a:r>
                <a:rPr lang="en-US" altLang="en-US" sz="1200" dirty="0">
                  <a:solidFill>
                    <a:schemeClr val="tx2"/>
                  </a:solidFill>
                </a:rPr>
                <a:t>(1972-present)</a:t>
              </a:r>
            </a:p>
          </p:txBody>
        </p:sp>
      </p:grpSp>
      <p:grpSp>
        <p:nvGrpSpPr>
          <p:cNvPr id="14340" name="Group 19"/>
          <p:cNvGrpSpPr>
            <a:grpSpLocks/>
          </p:cNvGrpSpPr>
          <p:nvPr/>
        </p:nvGrpSpPr>
        <p:grpSpPr bwMode="auto">
          <a:xfrm>
            <a:off x="3254375" y="4046538"/>
            <a:ext cx="2768600" cy="2511425"/>
            <a:chOff x="2080" y="2549"/>
            <a:chExt cx="1744" cy="1582"/>
          </a:xfrm>
        </p:grpSpPr>
        <p:pic>
          <p:nvPicPr>
            <p:cNvPr id="14349" name="Picture 9" descr="19590512_DNS-Revis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 y="2549"/>
              <a:ext cx="1555" cy="1294"/>
            </a:xfrm>
            <a:prstGeom prst="rect">
              <a:avLst/>
            </a:prstGeom>
            <a:solidFill>
              <a:schemeClr val="tx2"/>
            </a:solidFill>
            <a:ln w="9525">
              <a:solidFill>
                <a:schemeClr val="tx2"/>
              </a:solidFill>
              <a:miter lim="800000"/>
              <a:headEnd/>
              <a:tailEnd/>
            </a:ln>
          </p:spPr>
        </p:pic>
        <p:sp>
          <p:nvSpPr>
            <p:cNvPr id="14350" name="Text Box 11"/>
            <p:cNvSpPr txBox="1">
              <a:spLocks noChangeArrowheads="1"/>
            </p:cNvSpPr>
            <p:nvPr/>
          </p:nvSpPr>
          <p:spPr bwMode="auto">
            <a:xfrm>
              <a:off x="2080" y="3843"/>
              <a:ext cx="1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20000"/>
                </a:spcBef>
                <a:spcAft>
                  <a:spcPct val="0"/>
                </a:spcAft>
                <a:defRPr sz="1600">
                  <a:solidFill>
                    <a:schemeClr val="tx1"/>
                  </a:solidFill>
                  <a:latin typeface="Arial" charset="0"/>
                </a:defRPr>
              </a:lvl6pPr>
              <a:lvl7pPr marL="2971800" indent="-228600" algn="ctr" eaLnBrk="0" fontAlgn="base" hangingPunct="0">
                <a:spcBef>
                  <a:spcPct val="20000"/>
                </a:spcBef>
                <a:spcAft>
                  <a:spcPct val="0"/>
                </a:spcAft>
                <a:defRPr sz="1600">
                  <a:solidFill>
                    <a:schemeClr val="tx1"/>
                  </a:solidFill>
                  <a:latin typeface="Arial" charset="0"/>
                </a:defRPr>
              </a:lvl7pPr>
              <a:lvl8pPr marL="3429000" indent="-228600" algn="ctr" eaLnBrk="0" fontAlgn="base" hangingPunct="0">
                <a:spcBef>
                  <a:spcPct val="20000"/>
                </a:spcBef>
                <a:spcAft>
                  <a:spcPct val="0"/>
                </a:spcAft>
                <a:defRPr sz="1600">
                  <a:solidFill>
                    <a:schemeClr val="tx1"/>
                  </a:solidFill>
                  <a:latin typeface="Arial" charset="0"/>
                </a:defRPr>
              </a:lvl8pPr>
              <a:lvl9pPr marL="3886200" indent="-228600" algn="ctr" eaLnBrk="0" fontAlgn="base" hangingPunct="0">
                <a:spcBef>
                  <a:spcPct val="20000"/>
                </a:spcBef>
                <a:spcAft>
                  <a:spcPct val="0"/>
                </a:spcAft>
                <a:defRPr sz="1600">
                  <a:solidFill>
                    <a:schemeClr val="tx1"/>
                  </a:solidFill>
                  <a:latin typeface="Arial" charset="0"/>
                </a:defRPr>
              </a:lvl9pPr>
            </a:lstStyle>
            <a:p>
              <a:pPr eaLnBrk="1" hangingPunct="1">
                <a:spcBef>
                  <a:spcPct val="0"/>
                </a:spcBef>
              </a:pPr>
              <a:r>
                <a:rPr lang="en-US" altLang="en-US" sz="1200" dirty="0">
                  <a:solidFill>
                    <a:schemeClr val="tx2"/>
                  </a:solidFill>
                  <a:hlinkClick r:id="rId7"/>
                </a:rPr>
                <a:t>Northwestern Observatory</a:t>
              </a:r>
              <a:endParaRPr lang="en-US" altLang="en-US" sz="1200" dirty="0">
                <a:solidFill>
                  <a:schemeClr val="tx2"/>
                </a:solidFill>
              </a:endParaRPr>
            </a:p>
            <a:p>
              <a:pPr eaLnBrk="1" hangingPunct="1">
                <a:spcBef>
                  <a:spcPct val="0"/>
                </a:spcBef>
              </a:pPr>
              <a:r>
                <a:rPr lang="en-US" altLang="en-US" sz="1200" dirty="0">
                  <a:solidFill>
                    <a:schemeClr val="tx2"/>
                  </a:solidFill>
                </a:rPr>
                <a:t>(1958 -1970)</a:t>
              </a:r>
            </a:p>
          </p:txBody>
        </p:sp>
      </p:grpSp>
      <p:grpSp>
        <p:nvGrpSpPr>
          <p:cNvPr id="14341" name="Group 18"/>
          <p:cNvGrpSpPr>
            <a:grpSpLocks/>
          </p:cNvGrpSpPr>
          <p:nvPr/>
        </p:nvGrpSpPr>
        <p:grpSpPr bwMode="auto">
          <a:xfrm>
            <a:off x="357188" y="4046538"/>
            <a:ext cx="2879725" cy="2511425"/>
            <a:chOff x="225" y="2549"/>
            <a:chExt cx="1814" cy="1582"/>
          </a:xfrm>
        </p:grpSpPr>
        <p:pic>
          <p:nvPicPr>
            <p:cNvPr id="14347" name="Picture 12" descr="19570913_F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 y="2549"/>
              <a:ext cx="1814" cy="129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48" name="Text Box 13"/>
            <p:cNvSpPr txBox="1">
              <a:spLocks noChangeArrowheads="1"/>
            </p:cNvSpPr>
            <p:nvPr/>
          </p:nvSpPr>
          <p:spPr bwMode="auto">
            <a:xfrm>
              <a:off x="260" y="3843"/>
              <a:ext cx="1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20000"/>
                </a:spcBef>
                <a:spcAft>
                  <a:spcPct val="0"/>
                </a:spcAft>
                <a:defRPr sz="1600">
                  <a:solidFill>
                    <a:schemeClr val="tx1"/>
                  </a:solidFill>
                  <a:latin typeface="Arial" charset="0"/>
                </a:defRPr>
              </a:lvl6pPr>
              <a:lvl7pPr marL="2971800" indent="-228600" algn="ctr" eaLnBrk="0" fontAlgn="base" hangingPunct="0">
                <a:spcBef>
                  <a:spcPct val="20000"/>
                </a:spcBef>
                <a:spcAft>
                  <a:spcPct val="0"/>
                </a:spcAft>
                <a:defRPr sz="1600">
                  <a:solidFill>
                    <a:schemeClr val="tx1"/>
                  </a:solidFill>
                  <a:latin typeface="Arial" charset="0"/>
                </a:defRPr>
              </a:lvl7pPr>
              <a:lvl8pPr marL="3429000" indent="-228600" algn="ctr" eaLnBrk="0" fontAlgn="base" hangingPunct="0">
                <a:spcBef>
                  <a:spcPct val="20000"/>
                </a:spcBef>
                <a:spcAft>
                  <a:spcPct val="0"/>
                </a:spcAft>
                <a:defRPr sz="1600">
                  <a:solidFill>
                    <a:schemeClr val="tx1"/>
                  </a:solidFill>
                  <a:latin typeface="Arial" charset="0"/>
                </a:defRPr>
              </a:lvl8pPr>
              <a:lvl9pPr marL="3886200" indent="-228600" algn="ctr" eaLnBrk="0" fontAlgn="base" hangingPunct="0">
                <a:spcBef>
                  <a:spcPct val="20000"/>
                </a:spcBef>
                <a:spcAft>
                  <a:spcPct val="0"/>
                </a:spcAft>
                <a:defRPr sz="1600">
                  <a:solidFill>
                    <a:schemeClr val="tx1"/>
                  </a:solidFill>
                  <a:latin typeface="Arial" charset="0"/>
                </a:defRPr>
              </a:lvl9pPr>
            </a:lstStyle>
            <a:p>
              <a:pPr eaLnBrk="1" hangingPunct="1">
                <a:spcBef>
                  <a:spcPct val="0"/>
                </a:spcBef>
              </a:pPr>
              <a:r>
                <a:rPr lang="en-US" altLang="en-US" sz="1200" dirty="0" err="1">
                  <a:solidFill>
                    <a:schemeClr val="tx2"/>
                  </a:solidFill>
                  <a:hlinkClick r:id="rId9"/>
                </a:rPr>
                <a:t>Fraunhoffer</a:t>
              </a:r>
              <a:r>
                <a:rPr lang="en-US" altLang="en-US" sz="1200" dirty="0">
                  <a:solidFill>
                    <a:schemeClr val="tx2"/>
                  </a:solidFill>
                  <a:hlinkClick r:id="rId9"/>
                </a:rPr>
                <a:t> Institute</a:t>
              </a:r>
              <a:endParaRPr lang="en-US" altLang="en-US" sz="1200" dirty="0">
                <a:solidFill>
                  <a:schemeClr val="tx2"/>
                </a:solidFill>
              </a:endParaRPr>
            </a:p>
            <a:p>
              <a:pPr eaLnBrk="1" hangingPunct="1">
                <a:spcBef>
                  <a:spcPct val="0"/>
                </a:spcBef>
              </a:pPr>
              <a:r>
                <a:rPr lang="en-US" altLang="en-US" sz="1200" dirty="0">
                  <a:solidFill>
                    <a:schemeClr val="tx2"/>
                  </a:solidFill>
                </a:rPr>
                <a:t>(1956 - 1973)</a:t>
              </a:r>
            </a:p>
          </p:txBody>
        </p:sp>
      </p:grpSp>
      <p:grpSp>
        <p:nvGrpSpPr>
          <p:cNvPr id="14342" name="Group 20"/>
          <p:cNvGrpSpPr>
            <a:grpSpLocks/>
          </p:cNvGrpSpPr>
          <p:nvPr/>
        </p:nvGrpSpPr>
        <p:grpSpPr bwMode="auto">
          <a:xfrm>
            <a:off x="6008688" y="4046538"/>
            <a:ext cx="2768600" cy="2511425"/>
            <a:chOff x="3785" y="2549"/>
            <a:chExt cx="1744" cy="1582"/>
          </a:xfrm>
        </p:grpSpPr>
        <p:pic>
          <p:nvPicPr>
            <p:cNvPr id="14345" name="Picture 14" descr="19570913_D1IG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 y="2549"/>
              <a:ext cx="1693" cy="129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46" name="Text Box 15"/>
            <p:cNvSpPr txBox="1">
              <a:spLocks noChangeArrowheads="1"/>
            </p:cNvSpPr>
            <p:nvPr/>
          </p:nvSpPr>
          <p:spPr bwMode="auto">
            <a:xfrm>
              <a:off x="3785" y="3843"/>
              <a:ext cx="1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20000"/>
                </a:spcBef>
                <a:spcAft>
                  <a:spcPct val="0"/>
                </a:spcAft>
                <a:defRPr sz="1600">
                  <a:solidFill>
                    <a:schemeClr val="tx1"/>
                  </a:solidFill>
                  <a:latin typeface="Arial" charset="0"/>
                </a:defRPr>
              </a:lvl6pPr>
              <a:lvl7pPr marL="2971800" indent="-228600" algn="ctr" eaLnBrk="0" fontAlgn="base" hangingPunct="0">
                <a:spcBef>
                  <a:spcPct val="20000"/>
                </a:spcBef>
                <a:spcAft>
                  <a:spcPct val="0"/>
                </a:spcAft>
                <a:defRPr sz="1600">
                  <a:solidFill>
                    <a:schemeClr val="tx1"/>
                  </a:solidFill>
                  <a:latin typeface="Arial" charset="0"/>
                </a:defRPr>
              </a:lvl7pPr>
              <a:lvl8pPr marL="3429000" indent="-228600" algn="ctr" eaLnBrk="0" fontAlgn="base" hangingPunct="0">
                <a:spcBef>
                  <a:spcPct val="20000"/>
                </a:spcBef>
                <a:spcAft>
                  <a:spcPct val="0"/>
                </a:spcAft>
                <a:defRPr sz="1600">
                  <a:solidFill>
                    <a:schemeClr val="tx1"/>
                  </a:solidFill>
                  <a:latin typeface="Arial" charset="0"/>
                </a:defRPr>
              </a:lvl8pPr>
              <a:lvl9pPr marL="3886200" indent="-228600" algn="ctr" eaLnBrk="0" fontAlgn="base" hangingPunct="0">
                <a:spcBef>
                  <a:spcPct val="20000"/>
                </a:spcBef>
                <a:spcAft>
                  <a:spcPct val="0"/>
                </a:spcAft>
                <a:defRPr sz="1600">
                  <a:solidFill>
                    <a:schemeClr val="tx1"/>
                  </a:solidFill>
                  <a:latin typeface="Arial" charset="0"/>
                </a:defRPr>
              </a:lvl9pPr>
            </a:lstStyle>
            <a:p>
              <a:pPr eaLnBrk="1" hangingPunct="1">
                <a:spcBef>
                  <a:spcPct val="0"/>
                </a:spcBef>
              </a:pPr>
              <a:r>
                <a:rPr lang="en-US" altLang="en-US" sz="1200" dirty="0">
                  <a:solidFill>
                    <a:schemeClr val="tx2"/>
                  </a:solidFill>
                  <a:hlinkClick r:id="rId11"/>
                </a:rPr>
                <a:t>Drawings from the IGY</a:t>
              </a:r>
              <a:endParaRPr lang="en-US" altLang="en-US" sz="1200" dirty="0">
                <a:solidFill>
                  <a:schemeClr val="tx2"/>
                </a:solidFill>
              </a:endParaRPr>
            </a:p>
            <a:p>
              <a:pPr eaLnBrk="1" hangingPunct="1">
                <a:spcBef>
                  <a:spcPct val="0"/>
                </a:spcBef>
              </a:pPr>
              <a:r>
                <a:rPr lang="en-US" altLang="en-US" sz="1200" dirty="0">
                  <a:solidFill>
                    <a:schemeClr val="tx2"/>
                  </a:solidFill>
                </a:rPr>
                <a:t>(1957 - 1958)</a:t>
              </a:r>
            </a:p>
          </p:txBody>
        </p:sp>
      </p:grpSp>
      <p:sp>
        <p:nvSpPr>
          <p:cNvPr id="20" name="Text Box 8"/>
          <p:cNvSpPr txBox="1">
            <a:spLocks noChangeArrowheads="1"/>
          </p:cNvSpPr>
          <p:nvPr/>
        </p:nvSpPr>
        <p:spPr bwMode="auto">
          <a:xfrm>
            <a:off x="1135107" y="6350"/>
            <a:ext cx="68531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WDC for Solar-Terrestrial Physics </a:t>
            </a:r>
            <a:endParaRPr lang="en-US" sz="3200" dirty="0">
              <a:solidFill>
                <a:schemeClr val="tx2"/>
              </a:solidFill>
            </a:endParaRPr>
          </a:p>
          <a:p>
            <a:pPr algn="ctr" eaLnBrk="1" hangingPunct="1"/>
            <a:r>
              <a:rPr lang="en-US" sz="2800" b="0" dirty="0" smtClean="0">
                <a:solidFill>
                  <a:schemeClr val="tx2"/>
                </a:solidFill>
              </a:rPr>
              <a:t>A Legacy from the 1957-59 IGY</a:t>
            </a:r>
            <a:endParaRPr lang="en-US" sz="2800" b="0" dirty="0">
              <a:solidFill>
                <a:schemeClr val="tx2"/>
              </a:solidFill>
            </a:endParaRPr>
          </a:p>
        </p:txBody>
      </p:sp>
      <p:sp>
        <p:nvSpPr>
          <p:cNvPr id="2" name="Rectangle 1"/>
          <p:cNvSpPr/>
          <p:nvPr/>
        </p:nvSpPr>
        <p:spPr>
          <a:xfrm>
            <a:off x="195943" y="1193162"/>
            <a:ext cx="2660468" cy="2677656"/>
          </a:xfrm>
          <a:prstGeom prst="rect">
            <a:avLst/>
          </a:prstGeom>
        </p:spPr>
        <p:txBody>
          <a:bodyPr wrap="square">
            <a:spAutoFit/>
          </a:bodyPr>
          <a:lstStyle/>
          <a:p>
            <a:pPr algn="just"/>
            <a:r>
              <a:rPr lang="en-US" sz="1400" b="0" dirty="0">
                <a:solidFill>
                  <a:srgbClr val="000099"/>
                </a:solidFill>
              </a:rPr>
              <a:t>Under the auspices of the former World Data Center for Solar-Terrestrial Physics (now the </a:t>
            </a:r>
            <a:r>
              <a:rPr lang="en-US" sz="1400" b="0" dirty="0">
                <a:solidFill>
                  <a:srgbClr val="000099"/>
                </a:solidFill>
                <a:hlinkClick r:id="rId12"/>
              </a:rPr>
              <a:t>World Data Service for </a:t>
            </a:r>
            <a:r>
              <a:rPr lang="en-US" sz="1400" b="0" dirty="0" smtClean="0">
                <a:solidFill>
                  <a:srgbClr val="000099"/>
                </a:solidFill>
                <a:hlinkClick r:id="rId12"/>
              </a:rPr>
              <a:t>Geophysics</a:t>
            </a:r>
            <a:r>
              <a:rPr lang="en-US" sz="1400" b="0" dirty="0" smtClean="0">
                <a:solidFill>
                  <a:srgbClr val="000099"/>
                </a:solidFill>
              </a:rPr>
              <a:t>) NGDC </a:t>
            </a:r>
            <a:r>
              <a:rPr lang="en-US" sz="1400" b="0" dirty="0">
                <a:solidFill>
                  <a:srgbClr val="000099"/>
                </a:solidFill>
              </a:rPr>
              <a:t>assumed responsibility for numerous datasets related </a:t>
            </a:r>
            <a:r>
              <a:rPr lang="en-US" sz="1400" b="0" dirty="0" smtClean="0">
                <a:solidFill>
                  <a:srgbClr val="000099"/>
                </a:solidFill>
              </a:rPr>
              <a:t>to solar </a:t>
            </a:r>
            <a:r>
              <a:rPr lang="en-US" sz="1400" b="0" dirty="0">
                <a:solidFill>
                  <a:srgbClr val="000099"/>
                </a:solidFill>
              </a:rPr>
              <a:t>phenomena, the ionosphere, cosmic rays, geomagnetic field, aurora and airglow. </a:t>
            </a:r>
            <a:r>
              <a:rPr lang="en-US" sz="1400" b="0" dirty="0" smtClean="0">
                <a:solidFill>
                  <a:srgbClr val="000099"/>
                </a:solidFill>
              </a:rPr>
              <a:t>Included here is a sample of available solar composite drawings.</a:t>
            </a:r>
            <a:endParaRPr lang="en-US" sz="1400" dirty="0"/>
          </a:p>
        </p:txBody>
      </p:sp>
    </p:spTree>
    <p:extLst>
      <p:ext uri="{BB962C8B-B14F-4D97-AF65-F5344CB8AC3E}">
        <p14:creationId xmlns:p14="http://schemas.microsoft.com/office/powerpoint/2010/main" val="79162546"/>
      </p:ext>
    </p:extLst>
  </p:cSld>
  <p:clrMapOvr>
    <a:masterClrMapping/>
  </p:clrMapOvr>
  <p:transition spd="med">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841759" y="6350"/>
            <a:ext cx="74398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WDC for Solar-Terrestrial Physics </a:t>
            </a:r>
            <a:endParaRPr lang="en-US" sz="3200" dirty="0">
              <a:solidFill>
                <a:schemeClr val="tx2"/>
              </a:solidFill>
            </a:endParaRPr>
          </a:p>
          <a:p>
            <a:pPr algn="ctr" eaLnBrk="1" hangingPunct="1"/>
            <a:r>
              <a:rPr lang="en-US" sz="2800" b="0" dirty="0" smtClean="0">
                <a:solidFill>
                  <a:schemeClr val="tx2"/>
                </a:solidFill>
              </a:rPr>
              <a:t>Interesting Historical Record – Scott </a:t>
            </a:r>
            <a:r>
              <a:rPr lang="en-US" sz="2800" b="0" dirty="0" err="1" smtClean="0">
                <a:solidFill>
                  <a:schemeClr val="tx2"/>
                </a:solidFill>
              </a:rPr>
              <a:t>Forbush</a:t>
            </a:r>
            <a:r>
              <a:rPr lang="en-US" sz="2800" b="0" dirty="0" smtClean="0">
                <a:solidFill>
                  <a:schemeClr val="tx2"/>
                </a:solidFill>
              </a:rPr>
              <a:t> </a:t>
            </a:r>
            <a:endParaRPr lang="en-US" sz="2800" b="0" dirty="0">
              <a:solidFill>
                <a:schemeClr val="tx2"/>
              </a:solidFill>
            </a:endParaRPr>
          </a:p>
        </p:txBody>
      </p:sp>
      <p:sp>
        <p:nvSpPr>
          <p:cNvPr id="3" name="AutoShape 2" descr="data:image/jpeg;base64,/9j/4AAQSkZJRgABAQAAAQABAAD/2wCEAAkGBhQSERUUEBQUFRQUGBYXGBUWGBYdFxwXGiAgHhkdHxQXHyYeFx0vHR0VIjEgJSgqLCwsHB4yNTAqNSYrLCkBCQoKDgwOGg8PGjAkHyUqLCkvKjIsNSwtLDAsNSw0LDQsLCwsLCk0LCowNS4pLC8sLDUsLDQsLCk0LCosLy8pLf/AABEIAJAAZgMBIgACEQEDEQH/xAAbAAABBQEBAAAAAAAAAAAAAAAAAgMEBQYBB//EADUQAAIBAwMCBQEHBAEFAAAAAAECEQADEgQhMQVBBhMiUXFhIzIzQoGRsRRSYqGSFRZywfD/xAAaAQADAQEBAQAAAAAAAAAAAAAAAQIDBAYF/8QALxEAAgIABAQDBwUBAAAAAAAAAAECEQMTITESQVHwFFJhBDKRocHR8SJCcbHhBf/aAAwDAQACEQMRAD8AeuNsfiuMaTcOx+KkdOtB71tW+61xFPwWAP8Aqa84lbo9k3SsimmzWzfoNjzURkCE3sAou5F7cGSRynA/eKpm8OA4st1TaKXHZ8W2FshWGJ3YyRHvWzwZI54+0wl39rKFqbatGfDii3dY3MiEtPaIBAYXGxEg8byI7Go2q8LsJFlxedHFt0VSCGIJEE7MPS2+3FTlSKWPB8yhNNtWpt+F1e1aBbytQx1AKsGORt7xtskAHemU8HsES4xkHymZcWAwuEDa5wzQRIHFPKkT4jD6mZNNmtbrfC6liEK21W5qsnJYxbskcjvzG3M1AfwsADcN5RY8tLgu4PvmSqr5fIOQM+31oeFJAseDRnTTbVo+peFfJS673l+zcWwMW9bFA4j2G/JrONUyi46MuE4zVxGzRQaKks0znY0uzqCjq6/eVgw+QZG3yKYdtjUrp2nFy9bRph3VTHMExQk70HJpJ2dt9Sdb3nAjzMi8wIyMzt+p2pdjrt1AqjEqguLiVBBW4ZcN/cJA+KubHQNO2RL3AvmmwJZcpUSWgKc9+F2271GPh+0bGSszXAuTbgQMonynAJSPzgnftW6hNbM5Xi4T3XRbFdd8Q3TnOMOqpiFAChd1xH5YNNdQ6/dvKVfAZMGYqoUuwEAsRyef3rQaHw9bTUGQWFvVpZAaCpUgkyCNzxUduladxYyDWwbd53YHYlWhcmCnAT+aIA2+tPgnWrJzcJNVHuv8KLT9du2/LxK/Ym4UlQfxNmmef14rj+ILhVQRblQg8wovmEW/uAud9oH1PFK61ol09/HElIVsSwMqQD+InI9iO3ar1tLaXUXnCIiW9NZcejzAjOE38o/iHciTxM1KUtVffaKlKGkuHfXv4lB/3TfDBpQ+q6xBUYnzfxAR3UwNqf0Xin1P549BRbaolu2bYCGQPKcjgyZkGTvPFXFx1sX9STZsGzZC3MTaUlmuKotqCwlASciv5RNRG6Og6ddcCyz/AGVwuGtkgsTKAAygCxt3JPtV1Nc+vyM3LDa93evmU3XPEjX3eABba4LoUgE5BQok/A3HFQj1p5nCz952/CSJcQREcDsOx4q96P0S1qNPp1IZblzUXUa4CJxW2HgLHtAA/unmYFV1zpttLVm9ZFxVveYMLhBYFDEggCQZ9tiDUNTris0jLDvgS9P7+xSUUUVidJfu2xpa3irAqSCDII5BHBmmGO1LW7i0iNjO4kbfQ80DJem6heUkW3uA3OQpaWnvA5771z+vvm2bQe6ba8pLQAPcdhNahL+WoJXd20duEtsqMzELIRx9wjc7dgRFWWnf7VipLHzrRuBLgU21FoAm6Z+2UGQRsCQe5rqjhN8/Q4Je0Ja8K6mFu9V1DAM1y8QsEEs0AjYGeAed6atdUvoqlblxVUtiQSACd2g8b8kVpbxJ0TBpW0lo4XUu+i4+ZOJsjYEyduRA3pHhywLmltqbVu6v9S3mZtGFsooZx6hx771PA26vlZebFRb4edGS1Wqa4xa4xZjyzGT+5+lODqN63cyD3EuABZlgwAEAb7xECPitPf6XphpSyrkvlswvACRdDEKDcL+wUYYbgzPtI1Wn04veq3aueZrRZJdmJFoom85e5O5oypb30DxEXpw9fkYe7rnbLJ2OZBeSTkRwT7nc0yNQwVlDEK0ZLOxjiR3rb6Podk2xjZt3E8vUl7pb1rdQtgsZewUxG/NYIms5wcabNsPEjO0lt39B+31G4i4JcdVyDwCQMxwwjg/Wm9f1K5ebK9ce4wEAsSTH68Uyxps1FvY04Vd0FFFFIZcMdq6zb00xqX068Fv22bGFdScwSux7qNyKEDdIjk0kmtvr+rWLjEG8mVyzfQkksilipT7XBWjZtiDjtS7etXyrxsai2mCaJPOIOIZQ4blSR8x/Nb5Kvfv4nL4iVW497dDBk05qNIyKjMIFxclO24kj+Qa3ydTtBRdt3bdqydXdLBl/EthVzUDE87nHbke1V+h67pwqBXVHFgqhLMuB80sVzCticCNwN+O9PJit5C8RJ6qJiCaQTW80/iiytxcXtojaq41wKpxNo2lWYZZxLjiB8UzovEVpgjXLi/1HkOnmElMWFyQPMVDj9nsCBxttSyo+YefPyd/Aytvrt1LflqwC4ss4pmFb7yh4yAPtNQrunZVV2UhXyxbscTDR8HatuPFNpHU27iIG1itcxBxNnBFuH1KDiSGnYT7UjSdcsldODqFTyv6wAcQzMTZ9WBwXDbICRTy09OIWbJaqHevoYNjSa3PW/EtsJqDp7qeZcGlhlBJJVXW6QXXngTzBqL4v1a+RaKgrc1eF+6pEEFFFsfoW8xvrM1MsNJOmXHGk2k41f57/AIMhRRRWJ0FgWpxLZZgqglmMADkknYUwWqX0zWC1qLdxgSLdxXIETCsCYnvQt9Qk2loPDoeoJYCzdJQAsMTIB4kfFIXp9/ycwl3yWIlgGwJGwnsdzsavOneL0UP5mc/1D30YIjt6hAEufQw29W+0iKbbxPaOnKsHa5hioKoMTnl+MhBa3/gVO9bcMOpzZmLfu80Vmj6PeuXFskMo8wWzlOK3GHcdjArl7w1qALRFtm87IoFBJOJg7dvf4q9fxfp1um4i3jnqU1DAhBEAgqIbfnk8/wAw9J4mtKLMm6pRL9toS26lbjZCVcw69iu3zVcOHtZOZi713r9SlsdIutfXT4FbrMFxYEEE9yI4jefal67w9ets48t2VGKZhGxJBx2kTyQI+tSdX1y0ddbv21YW7b2WI7nyyCYUsQvGyzA2p5PFyqdOVVyLOovXmUkAEXGleD94CdyNjUqMNbZbliaNLl39iqu9A1CuEaxdDsCwXEyQOSB3pGr6BqLSlrti6iqQCzKQATxv+oq+TxVZtKEtee6xqjm+IYPfXEAANsoiSZkmTFRdX4nR7TpDy2l09gTEZWnDMeeCOO/0FNxhW4lPFtaGbpd28zGXZmOwliSYHAk9qlaYafFfN87KXyw8vGI9EZb/AHuZ7cb0xqvLlfKzjFcs8Zz/ADRj+WeJ396xrQ3vUZooopFEktXXbc/JprKuu25+TQArKuZUjKuZUALLUktSS1JmgBRNJoooAKKKKACiiigAooooA7NN9QuEJcI2IVyD9YMUui8wGRbgTM8R3prcUtUVq6hkaNxISM2yAkkTIj2iJ3kUtOomQCB6uCJiFJDn9gv/AC71IS+rbEHjhliV/XkTH+qUttcpHIEATsAfYftWra5oxUX+2RDsa5nZQY5U7bSGVjwSfbnafYUX7v4hLlWQnFQduPT6fzSf3mKmqFG4xH1EfzXSomTEjvtP79qXEr2DgdU2Vy9QcD8hJLiJ3BB7meN47dt96UOptIAAPE7ET6isCT6Tt/l2FTGdACxA4JOwnEc7cmlqi7QBtxsNvj2puUeglCXmIaa5vTIX17LE8gxvvvtLfpFN/wDUWYwCo3Qgwful8Tyd/nbvt7WWNJ8lf7V3+g/+9qSlHoU4S8xBTqDGIwlsSOfTJiDvuf24NP6fVliQ0DHY/wDlOwE/SD+oqSEA4A33O3f/AN0hdOBPeTkZ5kRH8D9qTlF8hqMlzHKKKKzNQpGss5q6zEyJpddfk/Jpp1qJq1RX3NG7n1YgGAVliDDKeCABsCI+tIudLJLQQJygyfzdoA47cnbtVlRVrEktjN4MXuVw6XsZx3DiOYLAAGYHsewoPSznMiJ43+7OUf8AOD8CrGijNkLJgVn/AExsSvoMj7xmR6MY44789ztU2xYxLRABIIA7ekD+RT1FJzbKjhxjsFFFFQaBRRWn8PeBbt8eZemzYG+RHqYeyqf5O3zVww5TdRRniYkcNcUnRSdO6Re1BIsW2uFdzjG36kgVyvb/AA10K3YtQi4g8Dv8k9z7mu19FexRrVuz5Ev+nK/0pV6/k8Err8n5Ncrr8n5NfLPtnKKKKACiiigAooooAKm9I/p/NA1ZZbbGM1/KfcjuP91CrhWdomdgBuSfoO5qoOmnRM1cWro9u6P4S0dgB7aK5jIXG9QjkEE7ftUzSsdS8ifKXj/I+/x7fvWZ8IdOvnTWrF2QBJYTyPyrt2Hf9q3+m04RQBXoVUYqlR5TEbcnbv1HQI4ortFIg//Z"/>
          <p:cNvSpPr>
            <a:spLocks noChangeAspect="1" noChangeArrowheads="1"/>
          </p:cNvSpPr>
          <p:nvPr/>
        </p:nvSpPr>
        <p:spPr bwMode="auto">
          <a:xfrm>
            <a:off x="155575" y="-822325"/>
            <a:ext cx="12192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upload.wikimedia.org/wikipedia/en/thumb/7/71/Scott_Forbush.JPG/220px-Scott_Forbu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666" y="1161052"/>
            <a:ext cx="2095500" cy="2828925"/>
          </a:xfrm>
          <a:prstGeom prst="rect">
            <a:avLst/>
          </a:prstGeom>
          <a:noFill/>
          <a:ln w="25400">
            <a:solidFill>
              <a:srgbClr val="000099"/>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584925" y="1176738"/>
            <a:ext cx="5842002" cy="3031599"/>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b="0" dirty="0">
                <a:solidFill>
                  <a:srgbClr val="000099"/>
                </a:solidFill>
              </a:rPr>
              <a:t>O</a:t>
            </a:r>
            <a:r>
              <a:rPr lang="en-US" b="0" dirty="0" smtClean="0">
                <a:solidFill>
                  <a:srgbClr val="000099"/>
                </a:solidFill>
              </a:rPr>
              <a:t>riginal </a:t>
            </a:r>
            <a:r>
              <a:rPr lang="en-US" b="0" dirty="0" smtClean="0">
                <a:solidFill>
                  <a:srgbClr val="000099"/>
                </a:solidFill>
                <a:hlinkClick r:id="rId3"/>
              </a:rPr>
              <a:t>dataset</a:t>
            </a:r>
            <a:r>
              <a:rPr lang="en-US" b="0" dirty="0" smtClean="0">
                <a:solidFill>
                  <a:srgbClr val="000099"/>
                </a:solidFill>
              </a:rPr>
              <a:t> “rescued” from destruction were the original records of Scott </a:t>
            </a:r>
            <a:r>
              <a:rPr lang="en-US" b="0" dirty="0" err="1" smtClean="0">
                <a:solidFill>
                  <a:srgbClr val="000099"/>
                </a:solidFill>
              </a:rPr>
              <a:t>Forbush</a:t>
            </a:r>
            <a:r>
              <a:rPr lang="en-US" b="0" dirty="0" smtClean="0">
                <a:solidFill>
                  <a:srgbClr val="000099"/>
                </a:solidFill>
              </a:rPr>
              <a:t>, an early cosmic ray physicist.</a:t>
            </a:r>
          </a:p>
          <a:p>
            <a:pPr marL="174625" indent="-174625" algn="just">
              <a:spcBef>
                <a:spcPts val="600"/>
              </a:spcBef>
              <a:buFont typeface="Arial" panose="020B0604020202020204" pitchFamily="34" charset="0"/>
              <a:buChar char="•"/>
            </a:pPr>
            <a:r>
              <a:rPr lang="en-US" altLang="en-US" b="0" dirty="0" smtClean="0">
                <a:solidFill>
                  <a:srgbClr val="000099"/>
                </a:solidFill>
              </a:rPr>
              <a:t>114 </a:t>
            </a:r>
            <a:r>
              <a:rPr lang="en-US" altLang="en-US" b="0" dirty="0">
                <a:solidFill>
                  <a:srgbClr val="000099"/>
                </a:solidFill>
              </a:rPr>
              <a:t>station-years of data from </a:t>
            </a:r>
            <a:r>
              <a:rPr lang="en-US" altLang="en-US" b="0" dirty="0" smtClean="0">
                <a:solidFill>
                  <a:srgbClr val="000099"/>
                </a:solidFill>
              </a:rPr>
              <a:t>Cheltenham, Christchurch, </a:t>
            </a:r>
            <a:r>
              <a:rPr lang="en-US" altLang="en-US" b="0" dirty="0" err="1" smtClean="0">
                <a:solidFill>
                  <a:srgbClr val="000099"/>
                </a:solidFill>
              </a:rPr>
              <a:t>Godhavn</a:t>
            </a:r>
            <a:r>
              <a:rPr lang="en-US" altLang="en-US" b="0" dirty="0" smtClean="0">
                <a:solidFill>
                  <a:srgbClr val="000099"/>
                </a:solidFill>
              </a:rPr>
              <a:t>, Climax, </a:t>
            </a:r>
            <a:r>
              <a:rPr lang="en-US" altLang="en-US" b="0" dirty="0" err="1" smtClean="0">
                <a:solidFill>
                  <a:srgbClr val="000099"/>
                </a:solidFill>
              </a:rPr>
              <a:t>Huancayo</a:t>
            </a:r>
            <a:r>
              <a:rPr lang="en-US" altLang="en-US" b="0" dirty="0" smtClean="0">
                <a:solidFill>
                  <a:srgbClr val="000099"/>
                </a:solidFill>
              </a:rPr>
              <a:t> </a:t>
            </a:r>
            <a:r>
              <a:rPr lang="en-US" altLang="en-US" b="0" dirty="0">
                <a:solidFill>
                  <a:srgbClr val="000099"/>
                </a:solidFill>
              </a:rPr>
              <a:t>and Mexico </a:t>
            </a:r>
            <a:r>
              <a:rPr lang="en-US" altLang="en-US" b="0" dirty="0" smtClean="0">
                <a:solidFill>
                  <a:srgbClr val="000099"/>
                </a:solidFill>
              </a:rPr>
              <a:t>City (1936-1968)</a:t>
            </a:r>
          </a:p>
          <a:p>
            <a:pPr marL="174625" indent="-174625" algn="just">
              <a:spcBef>
                <a:spcPts val="300"/>
              </a:spcBef>
              <a:buFont typeface="Arial" panose="020B0604020202020204" pitchFamily="34" charset="0"/>
              <a:buChar char="•"/>
            </a:pPr>
            <a:r>
              <a:rPr lang="en-US" altLang="en-US" b="0" dirty="0" smtClean="0">
                <a:solidFill>
                  <a:srgbClr val="000099"/>
                </a:solidFill>
              </a:rPr>
              <a:t>Discoveries attributed to </a:t>
            </a:r>
            <a:r>
              <a:rPr lang="en-US" altLang="en-US" b="0" dirty="0" err="1" smtClean="0">
                <a:solidFill>
                  <a:srgbClr val="000099"/>
                </a:solidFill>
              </a:rPr>
              <a:t>Forbush</a:t>
            </a:r>
            <a:r>
              <a:rPr lang="en-US" altLang="en-US" b="0" dirty="0" smtClean="0">
                <a:solidFill>
                  <a:srgbClr val="000099"/>
                </a:solidFill>
              </a:rPr>
              <a:t> include;</a:t>
            </a:r>
          </a:p>
          <a:p>
            <a:pPr marL="744538" lvl="1" indent="-287338" algn="just">
              <a:spcBef>
                <a:spcPts val="300"/>
              </a:spcBef>
              <a:buFont typeface="Wingdings" panose="05000000000000000000" pitchFamily="2" charset="2"/>
              <a:buChar char="Ø"/>
            </a:pPr>
            <a:r>
              <a:rPr lang="en-US" altLang="en-US" b="0" dirty="0">
                <a:solidFill>
                  <a:srgbClr val="000099"/>
                </a:solidFill>
              </a:rPr>
              <a:t>D</a:t>
            </a:r>
            <a:r>
              <a:rPr lang="en-US" altLang="en-US" b="0" dirty="0" smtClean="0">
                <a:solidFill>
                  <a:srgbClr val="000099"/>
                </a:solidFill>
              </a:rPr>
              <a:t>ecrease in cosmic rays during solar storms (</a:t>
            </a:r>
            <a:r>
              <a:rPr lang="en-US" altLang="en-US" b="0" dirty="0" err="1" smtClean="0">
                <a:solidFill>
                  <a:srgbClr val="000099"/>
                </a:solidFill>
              </a:rPr>
              <a:t>Forbush</a:t>
            </a:r>
            <a:r>
              <a:rPr lang="en-US" altLang="en-US" b="0" dirty="0" smtClean="0">
                <a:solidFill>
                  <a:srgbClr val="000099"/>
                </a:solidFill>
              </a:rPr>
              <a:t> Effect)</a:t>
            </a:r>
          </a:p>
          <a:p>
            <a:pPr marL="744538" lvl="1" indent="-287338" algn="just">
              <a:spcBef>
                <a:spcPts val="300"/>
              </a:spcBef>
              <a:buFont typeface="Wingdings" panose="05000000000000000000" pitchFamily="2" charset="2"/>
              <a:buChar char="Ø"/>
            </a:pPr>
            <a:r>
              <a:rPr lang="en-US" altLang="en-US" b="0" dirty="0">
                <a:solidFill>
                  <a:srgbClr val="000099"/>
                </a:solidFill>
              </a:rPr>
              <a:t>A</a:t>
            </a:r>
            <a:r>
              <a:rPr lang="en-US" altLang="en-US" b="0" dirty="0" smtClean="0">
                <a:solidFill>
                  <a:srgbClr val="000099"/>
                </a:solidFill>
              </a:rPr>
              <a:t>nti-correlation between the 11-yr solar cycle and the cosmic ray flux</a:t>
            </a:r>
          </a:p>
          <a:p>
            <a:pPr marL="744538" lvl="1" indent="-287338" algn="just">
              <a:spcBef>
                <a:spcPts val="300"/>
              </a:spcBef>
              <a:buFont typeface="Wingdings" panose="05000000000000000000" pitchFamily="2" charset="2"/>
              <a:buChar char="Ø"/>
            </a:pPr>
            <a:r>
              <a:rPr lang="en-US" altLang="en-US" b="0" dirty="0" smtClean="0">
                <a:solidFill>
                  <a:srgbClr val="000099"/>
                </a:solidFill>
              </a:rPr>
              <a:t>Association of increased cosmic radiation (solar energetic particles) correlated with solar flares</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49" y="4354285"/>
            <a:ext cx="81915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bwMode="auto">
          <a:xfrm>
            <a:off x="2011679" y="6335485"/>
            <a:ext cx="5269391" cy="338554"/>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dirty="0" smtClean="0">
                <a:solidFill>
                  <a:srgbClr val="000099"/>
                </a:solidFill>
              </a:rPr>
              <a:t>Ionization Chamber – </a:t>
            </a:r>
            <a:r>
              <a:rPr lang="en-US" dirty="0" err="1" smtClean="0">
                <a:solidFill>
                  <a:srgbClr val="000099"/>
                </a:solidFill>
              </a:rPr>
              <a:t>Huancayo</a:t>
            </a:r>
            <a:r>
              <a:rPr lang="en-US" dirty="0" smtClean="0">
                <a:solidFill>
                  <a:srgbClr val="000099"/>
                </a:solidFill>
              </a:rPr>
              <a:t> (Peru) – 03 Jan1938</a:t>
            </a:r>
            <a:endParaRPr lang="en-US" dirty="0">
              <a:solidFill>
                <a:srgbClr val="000099"/>
              </a:solidFill>
            </a:endParaRPr>
          </a:p>
        </p:txBody>
      </p:sp>
    </p:spTree>
    <p:extLst>
      <p:ext uri="{BB962C8B-B14F-4D97-AF65-F5344CB8AC3E}">
        <p14:creationId xmlns:p14="http://schemas.microsoft.com/office/powerpoint/2010/main" val="1046587395"/>
      </p:ext>
    </p:extLst>
  </p:cSld>
  <p:clrMapOvr>
    <a:masterClrMapping/>
  </p:clrMapOvr>
  <p:transition spd="med">
    <p:pull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6461760"/>
            <a:ext cx="9144000" cy="3962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49" y="1114698"/>
            <a:ext cx="7384868" cy="5638374"/>
          </a:xfrm>
          <a:prstGeom prst="rect">
            <a:avLst/>
          </a:prstGeom>
          <a:noFill/>
          <a:ln w="25400">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 Box 8"/>
          <p:cNvSpPr txBox="1">
            <a:spLocks noChangeArrowheads="1"/>
          </p:cNvSpPr>
          <p:nvPr/>
        </p:nvSpPr>
        <p:spPr bwMode="auto">
          <a:xfrm>
            <a:off x="1133658" y="6350"/>
            <a:ext cx="6859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Main Access Portal – </a:t>
            </a:r>
            <a:r>
              <a:rPr lang="en-US" sz="3200" dirty="0" err="1" smtClean="0">
                <a:solidFill>
                  <a:schemeClr val="tx2"/>
                </a:solidFill>
              </a:rPr>
              <a:t>SWx</a:t>
            </a:r>
            <a:r>
              <a:rPr lang="en-US" sz="3200" dirty="0" smtClean="0">
                <a:solidFill>
                  <a:schemeClr val="tx2"/>
                </a:solidFill>
              </a:rPr>
              <a:t> </a:t>
            </a:r>
            <a:endParaRPr lang="en-US" sz="3200" dirty="0">
              <a:solidFill>
                <a:schemeClr val="tx2"/>
              </a:solidFill>
            </a:endParaRPr>
          </a:p>
          <a:p>
            <a:pPr algn="ctr" eaLnBrk="1" hangingPunct="1"/>
            <a:r>
              <a:rPr lang="en-US" sz="2400" b="0" dirty="0">
                <a:solidFill>
                  <a:schemeClr val="tx2"/>
                </a:solidFill>
                <a:hlinkClick r:id="rId3"/>
              </a:rPr>
              <a:t>http://www.ngdc.noaa.gov/stp/spaceweather.html</a:t>
            </a:r>
            <a:endParaRPr lang="en-US" sz="2400" b="0" dirty="0">
              <a:solidFill>
                <a:schemeClr val="tx2"/>
              </a:solidFill>
            </a:endParaRPr>
          </a:p>
        </p:txBody>
      </p:sp>
    </p:spTree>
    <p:extLst>
      <p:ext uri="{BB962C8B-B14F-4D97-AF65-F5344CB8AC3E}">
        <p14:creationId xmlns:p14="http://schemas.microsoft.com/office/powerpoint/2010/main" val="3364277812"/>
      </p:ext>
    </p:extLst>
  </p:cSld>
  <p:clrMapOvr>
    <a:masterClrMapping/>
  </p:clrMapOvr>
  <p:transition spd="med">
    <p:pull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075548" y="6350"/>
            <a:ext cx="49754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Concluding Thoughts </a:t>
            </a:r>
            <a:endParaRPr lang="en-US" sz="3200" dirty="0">
              <a:solidFill>
                <a:schemeClr val="tx2"/>
              </a:solidFill>
            </a:endParaRPr>
          </a:p>
          <a:p>
            <a:pPr algn="ctr" eaLnBrk="1" hangingPunct="1"/>
            <a:r>
              <a:rPr lang="en-US" sz="2800" b="0" dirty="0" smtClean="0">
                <a:solidFill>
                  <a:schemeClr val="tx2"/>
                </a:solidFill>
              </a:rPr>
              <a:t>NOAA </a:t>
            </a:r>
            <a:r>
              <a:rPr lang="en-US" sz="2800" b="0" dirty="0" err="1" smtClean="0">
                <a:solidFill>
                  <a:schemeClr val="tx2"/>
                </a:solidFill>
              </a:rPr>
              <a:t>SWx</a:t>
            </a:r>
            <a:r>
              <a:rPr lang="en-US" sz="2800" b="0" dirty="0" smtClean="0">
                <a:solidFill>
                  <a:schemeClr val="tx2"/>
                </a:solidFill>
              </a:rPr>
              <a:t> Data Stewardship</a:t>
            </a:r>
            <a:endParaRPr lang="en-US" sz="2800" b="0" dirty="0">
              <a:solidFill>
                <a:schemeClr val="tx2"/>
              </a:solidFill>
            </a:endParaRPr>
          </a:p>
        </p:txBody>
      </p:sp>
      <p:sp>
        <p:nvSpPr>
          <p:cNvPr id="5" name="TextBox 4"/>
          <p:cNvSpPr txBox="1"/>
          <p:nvPr/>
        </p:nvSpPr>
        <p:spPr bwMode="auto">
          <a:xfrm>
            <a:off x="487681" y="1194154"/>
            <a:ext cx="8299268" cy="3847207"/>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sz="1800" b="0" dirty="0" smtClean="0">
                <a:solidFill>
                  <a:srgbClr val="000099"/>
                </a:solidFill>
              </a:rPr>
              <a:t>1. The NGDC Solar &amp; Terrestrial Physics (STP) division within NGDC is responsible for stewarding NOAA’s </a:t>
            </a:r>
            <a:r>
              <a:rPr lang="en-US" sz="1800" b="0" dirty="0" err="1" smtClean="0">
                <a:solidFill>
                  <a:srgbClr val="000099"/>
                </a:solidFill>
              </a:rPr>
              <a:t>SWx</a:t>
            </a:r>
            <a:r>
              <a:rPr lang="en-US" sz="1800" b="0" dirty="0" smtClean="0">
                <a:solidFill>
                  <a:srgbClr val="000099"/>
                </a:solidFill>
              </a:rPr>
              <a:t> datasets and related information</a:t>
            </a:r>
          </a:p>
          <a:p>
            <a:pPr marL="400050" lvl="2" indent="-173038" algn="just">
              <a:buFont typeface="Arial" panose="020B0604020202020204" pitchFamily="34" charset="0"/>
              <a:buChar char="•"/>
            </a:pPr>
            <a:r>
              <a:rPr lang="en-US" b="0" dirty="0" smtClean="0">
                <a:solidFill>
                  <a:srgbClr val="000099"/>
                </a:solidFill>
              </a:rPr>
              <a:t>Current focus is the archive, access and assessment (AAA) of </a:t>
            </a:r>
            <a:r>
              <a:rPr lang="en-US" b="0" dirty="0" err="1" smtClean="0">
                <a:solidFill>
                  <a:srgbClr val="000099"/>
                </a:solidFill>
              </a:rPr>
              <a:t>SWx</a:t>
            </a:r>
            <a:r>
              <a:rPr lang="en-US" b="0" dirty="0" smtClean="0">
                <a:solidFill>
                  <a:srgbClr val="000099"/>
                </a:solidFill>
              </a:rPr>
              <a:t> data from NOAA’s fleet of operational environmental satellites</a:t>
            </a:r>
          </a:p>
          <a:p>
            <a:pPr marL="400050" lvl="2" indent="-173038" algn="just">
              <a:buFont typeface="Arial" panose="020B0604020202020204" pitchFamily="34" charset="0"/>
              <a:buChar char="•"/>
            </a:pPr>
            <a:r>
              <a:rPr lang="en-US" b="0" dirty="0" smtClean="0">
                <a:solidFill>
                  <a:srgbClr val="000099"/>
                </a:solidFill>
              </a:rPr>
              <a:t>STP also stewards operational </a:t>
            </a:r>
            <a:r>
              <a:rPr lang="en-US" b="0" dirty="0" err="1" smtClean="0">
                <a:solidFill>
                  <a:srgbClr val="000099"/>
                </a:solidFill>
              </a:rPr>
              <a:t>SWx</a:t>
            </a:r>
            <a:r>
              <a:rPr lang="en-US" b="0" dirty="0" smtClean="0">
                <a:solidFill>
                  <a:srgbClr val="000099"/>
                </a:solidFill>
              </a:rPr>
              <a:t> data provided from USAF satellites and ground systems.</a:t>
            </a:r>
          </a:p>
          <a:p>
            <a:pPr marL="400050" lvl="2" indent="-173038" algn="just">
              <a:buFont typeface="Arial" panose="020B0604020202020204" pitchFamily="34" charset="0"/>
              <a:buChar char="•"/>
            </a:pPr>
            <a:r>
              <a:rPr lang="en-US" b="0" dirty="0" smtClean="0">
                <a:solidFill>
                  <a:srgbClr val="000099"/>
                </a:solidFill>
              </a:rPr>
              <a:t>Division continues to manage a variety of historical </a:t>
            </a:r>
            <a:r>
              <a:rPr lang="en-US" b="0" dirty="0" err="1" smtClean="0">
                <a:solidFill>
                  <a:srgbClr val="000099"/>
                </a:solidFill>
              </a:rPr>
              <a:t>SWx</a:t>
            </a:r>
            <a:r>
              <a:rPr lang="en-US" b="0" dirty="0" smtClean="0">
                <a:solidFill>
                  <a:srgbClr val="000099"/>
                </a:solidFill>
              </a:rPr>
              <a:t> data collected through the World Data Service for Geophysics, formerly the WDC-STP (Boulder).</a:t>
            </a:r>
          </a:p>
          <a:p>
            <a:pPr algn="just">
              <a:spcBef>
                <a:spcPts val="600"/>
              </a:spcBef>
              <a:tabLst>
                <a:tab pos="227013" algn="l"/>
                <a:tab pos="1376363" algn="l"/>
                <a:tab pos="2743200" algn="l"/>
              </a:tabLst>
            </a:pPr>
            <a:r>
              <a:rPr lang="en-US" sz="1800" b="0" dirty="0" smtClean="0">
                <a:solidFill>
                  <a:srgbClr val="000099"/>
                </a:solidFill>
              </a:rPr>
              <a:t>2. Challenges</a:t>
            </a:r>
          </a:p>
          <a:p>
            <a:pPr marL="400050" lvl="1" indent="-173038" algn="just">
              <a:buFont typeface="Arial" panose="020B0604020202020204" pitchFamily="34" charset="0"/>
              <a:buChar char="•"/>
            </a:pPr>
            <a:r>
              <a:rPr lang="en-US" b="0" dirty="0" smtClean="0">
                <a:solidFill>
                  <a:srgbClr val="000099"/>
                </a:solidFill>
              </a:rPr>
              <a:t>While the first priority is NOAA’s satellite data, retaining the personnel (number and skillsets) needed to steward the breadth of technical data available is difficult.</a:t>
            </a:r>
          </a:p>
          <a:p>
            <a:pPr marL="400050" lvl="1" indent="-173038" algn="just">
              <a:buFont typeface="Arial" panose="020B0604020202020204" pitchFamily="34" charset="0"/>
              <a:buChar char="•"/>
            </a:pPr>
            <a:r>
              <a:rPr lang="en-US" b="0" dirty="0" smtClean="0">
                <a:solidFill>
                  <a:srgbClr val="000099"/>
                </a:solidFill>
              </a:rPr>
              <a:t>There are limited opportunities to digitize historical paper, microfiche and film records</a:t>
            </a:r>
          </a:p>
          <a:p>
            <a:pPr algn="just">
              <a:spcBef>
                <a:spcPts val="600"/>
              </a:spcBef>
            </a:pPr>
            <a:r>
              <a:rPr lang="en-US" sz="1800" b="0" dirty="0" smtClean="0">
                <a:solidFill>
                  <a:srgbClr val="000099"/>
                </a:solidFill>
              </a:rPr>
              <a:t>3. Some historical publications (available online) not discussed here:</a:t>
            </a:r>
          </a:p>
          <a:p>
            <a:pPr marL="285750" indent="-285750" algn="just">
              <a:buFont typeface="Arial" panose="020B0604020202020204" pitchFamily="34" charset="0"/>
              <a:buChar char="•"/>
              <a:tabLst>
                <a:tab pos="227013" algn="l"/>
                <a:tab pos="1376363" algn="l"/>
                <a:tab pos="2743200" algn="l"/>
              </a:tabLst>
            </a:pPr>
            <a:endParaRPr lang="en-US" sz="1800" b="0" dirty="0">
              <a:solidFill>
                <a:srgbClr val="000099"/>
              </a:solidFill>
            </a:endParaRPr>
          </a:p>
        </p:txBody>
      </p:sp>
      <p:sp>
        <p:nvSpPr>
          <p:cNvPr id="21" name="AutoShape 6" descr="data:image/jpeg;base64,/9j/4AAQSkZJRgABAQAAAQABAAD/2wCEAAkGBhQSERUUEBQUFRQUGBYXGBUWGBYdFxwXGiAgHhkdHxQXHyYeFx0vHR0VIjEgJSgqLCwsHB4yNTAqNSYrLCkBCQoKDgwOGg8PGjAkHyUqLCkvKjIsNSwtLDAsNSw0LDQsLCwsLCk0LCowNS4pLC8sLDUsLDQsLCk0LCosLy8pLf/AABEIAJAAZgMBIgACEQEDEQH/xAAbAAABBQEBAAAAAAAAAAAAAAAAAgMEBQYBB//EADUQAAIBAwMCBQEHBAEFAAAAAAECEQADEgQhMQVBBhMiUXFhIzIzQoGRsRRSYqGSFRZywfD/xAAaAQADAQEBAQAAAAAAAAAAAAAAAQIDBAYF/8QALxEAAgIABAQDBwUBAAAAAAAAAAECEQMTITESQVHwFFJhBDKRocHR8SJCcbHhBf/aAAwDAQACEQMRAD8AeuNsfiuMaTcOx+KkdOtB71tW+61xFPwWAP8Aqa84lbo9k3SsimmzWzfoNjzURkCE3sAou5F7cGSRynA/eKpm8OA4st1TaKXHZ8W2FshWGJ3YyRHvWzwZI54+0wl39rKFqbatGfDii3dY3MiEtPaIBAYXGxEg8byI7Go2q8LsJFlxedHFt0VSCGIJEE7MPS2+3FTlSKWPB8yhNNtWpt+F1e1aBbytQx1AKsGORt7xtskAHemU8HsES4xkHymZcWAwuEDa5wzQRIHFPKkT4jD6mZNNmtbrfC6liEK21W5qsnJYxbskcjvzG3M1AfwsADcN5RY8tLgu4PvmSqr5fIOQM+31oeFJAseDRnTTbVo+peFfJS673l+zcWwMW9bFA4j2G/JrONUyi46MuE4zVxGzRQaKks0znY0uzqCjq6/eVgw+QZG3yKYdtjUrp2nFy9bRph3VTHMExQk70HJpJ2dt9Sdb3nAjzMi8wIyMzt+p2pdjrt1AqjEqguLiVBBW4ZcN/cJA+KubHQNO2RL3AvmmwJZcpUSWgKc9+F2271GPh+0bGSszXAuTbgQMonynAJSPzgnftW6hNbM5Xi4T3XRbFdd8Q3TnOMOqpiFAChd1xH5YNNdQ6/dvKVfAZMGYqoUuwEAsRyef3rQaHw9bTUGQWFvVpZAaCpUgkyCNzxUduladxYyDWwbd53YHYlWhcmCnAT+aIA2+tPgnWrJzcJNVHuv8KLT9du2/LxK/Ym4UlQfxNmmef14rj+ILhVQRblQg8wovmEW/uAud9oH1PFK61ol09/HElIVsSwMqQD+InI9iO3ar1tLaXUXnCIiW9NZcejzAjOE38o/iHciTxM1KUtVffaKlKGkuHfXv4lB/3TfDBpQ+q6xBUYnzfxAR3UwNqf0Xin1P549BRbaolu2bYCGQPKcjgyZkGTvPFXFx1sX9STZsGzZC3MTaUlmuKotqCwlASciv5RNRG6Og6ddcCyz/AGVwuGtkgsTKAAygCxt3JPtV1Nc+vyM3LDa93evmU3XPEjX3eABba4LoUgE5BQok/A3HFQj1p5nCz952/CSJcQREcDsOx4q96P0S1qNPp1IZblzUXUa4CJxW2HgLHtAA/unmYFV1zpttLVm9ZFxVveYMLhBYFDEggCQZ9tiDUNTris0jLDvgS9P7+xSUUUVidJfu2xpa3irAqSCDII5BHBmmGO1LW7i0iNjO4kbfQ80DJem6heUkW3uA3OQpaWnvA5771z+vvm2bQe6ba8pLQAPcdhNahL+WoJXd20duEtsqMzELIRx9wjc7dgRFWWnf7VipLHzrRuBLgU21FoAm6Z+2UGQRsCQe5rqjhN8/Q4Je0Ja8K6mFu9V1DAM1y8QsEEs0AjYGeAed6atdUvoqlblxVUtiQSACd2g8b8kVpbxJ0TBpW0lo4XUu+i4+ZOJsjYEyduRA3pHhywLmltqbVu6v9S3mZtGFsooZx6hx771PA26vlZebFRb4edGS1Wqa4xa4xZjyzGT+5+lODqN63cyD3EuABZlgwAEAb7xECPitPf6XphpSyrkvlswvACRdDEKDcL+wUYYbgzPtI1Wn04veq3aueZrRZJdmJFoom85e5O5oypb30DxEXpw9fkYe7rnbLJ2OZBeSTkRwT7nc0yNQwVlDEK0ZLOxjiR3rb6Podk2xjZt3E8vUl7pb1rdQtgsZewUxG/NYIms5wcabNsPEjO0lt39B+31G4i4JcdVyDwCQMxwwjg/Wm9f1K5ebK9ce4wEAsSTH68Uyxps1FvY04Vd0FFFFIZcMdq6zb00xqX068Fv22bGFdScwSux7qNyKEDdIjk0kmtvr+rWLjEG8mVyzfQkksilipT7XBWjZtiDjtS7etXyrxsai2mCaJPOIOIZQ4blSR8x/Nb5Kvfv4nL4iVW497dDBk05qNIyKjMIFxclO24kj+Qa3ydTtBRdt3bdqydXdLBl/EthVzUDE87nHbke1V+h67pwqBXVHFgqhLMuB80sVzCticCNwN+O9PJit5C8RJ6qJiCaQTW80/iiytxcXtojaq41wKpxNo2lWYZZxLjiB8UzovEVpgjXLi/1HkOnmElMWFyQPMVDj9nsCBxttSyo+YefPyd/Aytvrt1LflqwC4ss4pmFb7yh4yAPtNQrunZVV2UhXyxbscTDR8HatuPFNpHU27iIG1itcxBxNnBFuH1KDiSGnYT7UjSdcsldODqFTyv6wAcQzMTZ9WBwXDbICRTy09OIWbJaqHevoYNjSa3PW/EtsJqDp7qeZcGlhlBJJVXW6QXXngTzBqL4v1a+RaKgrc1eF+6pEEFFFsfoW8xvrM1MsNJOmXHGk2k41f57/AIMhRRRWJ0FgWpxLZZgqglmMADkknYUwWqX0zWC1qLdxgSLdxXIETCsCYnvQt9Qk2loPDoeoJYCzdJQAsMTIB4kfFIXp9/ycwl3yWIlgGwJGwnsdzsavOneL0UP5mc/1D30YIjt6hAEufQw29W+0iKbbxPaOnKsHa5hioKoMTnl+MhBa3/gVO9bcMOpzZmLfu80Vmj6PeuXFskMo8wWzlOK3GHcdjArl7w1qALRFtm87IoFBJOJg7dvf4q9fxfp1um4i3jnqU1DAhBEAgqIbfnk8/wAw9J4mtKLMm6pRL9toS26lbjZCVcw69iu3zVcOHtZOZi713r9SlsdIutfXT4FbrMFxYEEE9yI4jefal67w9ets48t2VGKZhGxJBx2kTyQI+tSdX1y0ddbv21YW7b2WI7nyyCYUsQvGyzA2p5PFyqdOVVyLOovXmUkAEXGleD94CdyNjUqMNbZbliaNLl39iqu9A1CuEaxdDsCwXEyQOSB3pGr6BqLSlrti6iqQCzKQATxv+oq+TxVZtKEtee6xqjm+IYPfXEAANsoiSZkmTFRdX4nR7TpDy2l09gTEZWnDMeeCOO/0FNxhW4lPFtaGbpd28zGXZmOwliSYHAk9qlaYafFfN87KXyw8vGI9EZb/AHuZ7cb0xqvLlfKzjFcs8Zz/ADRj+WeJ396xrQ3vUZooopFEktXXbc/JprKuu25+TQArKuZUjKuZUALLUktSS1JmgBRNJoooAKKKKACiiigAooooA7NN9QuEJcI2IVyD9YMUui8wGRbgTM8R3prcUtUVq6hkaNxISM2yAkkTIj2iJ3kUtOomQCB6uCJiFJDn9gv/AC71IS+rbEHjhliV/XkTH+qUttcpHIEATsAfYftWra5oxUX+2RDsa5nZQY5U7bSGVjwSfbnafYUX7v4hLlWQnFQduPT6fzSf3mKmqFG4xH1EfzXSomTEjvtP79qXEr2DgdU2Vy9QcD8hJLiJ3BB7meN47dt96UOptIAAPE7ET6isCT6Tt/l2FTGdACxA4JOwnEc7cmlqi7QBtxsNvj2puUeglCXmIaa5vTIX17LE8gxvvvtLfpFN/wDUWYwCo3Qgwful8Tyd/nbvt7WWNJ8lf7V3+g/+9qSlHoU4S8xBTqDGIwlsSOfTJiDvuf24NP6fVliQ0DHY/wDlOwE/SD+oqSEA4A33O3f/AN0hdOBPeTkZ5kRH8D9qTlF8hqMlzHKKKKzNQpGss5q6zEyJpddfk/Jpp1qJq1RX3NG7n1YgGAVliDDKeCABsCI+tIudLJLQQJygyfzdoA47cnbtVlRVrEktjN4MXuVw6XsZx3DiOYLAAGYHsewoPSznMiJ43+7OUf8AOD8CrGijNkLJgVn/AExsSvoMj7xmR6MY44789ztU2xYxLRABIIA7ekD+RT1FJzbKjhxjsFFFFQaBRRWn8PeBbt8eZemzYG+RHqYeyqf5O3zVww5TdRRniYkcNcUnRSdO6Re1BIsW2uFdzjG36kgVyvb/AA10K3YtQi4g8Dv8k9z7mu19FexRrVuz5Ev+nK/0pV6/k8Err8n5Ncrr8n5NfLPtnKKKKACiiigAooooAKm9I/p/NA1ZZbbGM1/KfcjuP91CrhWdomdgBuSfoO5qoOmnRM1cWro9u6P4S0dgB7aK5jIXG9QjkEE7ftUzSsdS8ifKXj/I+/x7fvWZ8IdOvnTWrF2QBJYTyPyrt2Hf9q3+m04RQBXoVUYqlR5TEbcnbv1HQI4ortFIg//Z"/>
          <p:cNvSpPr>
            <a:spLocks noChangeAspect="1" noChangeArrowheads="1"/>
          </p:cNvSpPr>
          <p:nvPr/>
        </p:nvSpPr>
        <p:spPr bwMode="auto">
          <a:xfrm>
            <a:off x="155575" y="-822325"/>
            <a:ext cx="12192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8" descr="data:image/jpeg;base64,/9j/4AAQSkZJRgABAQAAAQABAAD/2wCEAAkGBhQSERUUEBQUFRQUGBYXGBUWGBYdFxwXGiAgHhkdHxQXHyYeFx0vHR0VIjEgJSgqLCwsHB4yNTAqNSYrLCkBCQoKDgwOGg8PGjAkHyUqLCkvKjIsNSwtLDAsNSw0LDQsLCwsLCk0LCowNS4pLC8sLDUsLDQsLCk0LCosLy8pLf/AABEIAJAAZgMBIgACEQEDEQH/xAAbAAABBQEBAAAAAAAAAAAAAAAAAgMEBQYBB//EADUQAAIBAwMCBQEHBAEFAAAAAAECEQADEgQhMQVBBhMiUXFhIzIzQoGRsRRSYqGSFRZywfD/xAAaAQADAQEBAQAAAAAAAAAAAAAAAQIDBAYF/8QALxEAAgIABAQDBwUBAAAAAAAAAAECEQMTITESQVHwFFJhBDKRocHR8SJCcbHhBf/aAAwDAQACEQMRAD8AeuNsfiuMaTcOx+KkdOtB71tW+61xFPwWAP8Aqa84lbo9k3SsimmzWzfoNjzURkCE3sAou5F7cGSRynA/eKpm8OA4st1TaKXHZ8W2FshWGJ3YyRHvWzwZI54+0wl39rKFqbatGfDii3dY3MiEtPaIBAYXGxEg8byI7Go2q8LsJFlxedHFt0VSCGIJEE7MPS2+3FTlSKWPB8yhNNtWpt+F1e1aBbytQx1AKsGORt7xtskAHemU8HsES4xkHymZcWAwuEDa5wzQRIHFPKkT4jD6mZNNmtbrfC6liEK21W5qsnJYxbskcjvzG3M1AfwsADcN5RY8tLgu4PvmSqr5fIOQM+31oeFJAseDRnTTbVo+peFfJS673l+zcWwMW9bFA4j2G/JrONUyi46MuE4zVxGzRQaKks0znY0uzqCjq6/eVgw+QZG3yKYdtjUrp2nFy9bRph3VTHMExQk70HJpJ2dt9Sdb3nAjzMi8wIyMzt+p2pdjrt1AqjEqguLiVBBW4ZcN/cJA+KubHQNO2RL3AvmmwJZcpUSWgKc9+F2271GPh+0bGSszXAuTbgQMonynAJSPzgnftW6hNbM5Xi4T3XRbFdd8Q3TnOMOqpiFAChd1xH5YNNdQ6/dvKVfAZMGYqoUuwEAsRyef3rQaHw9bTUGQWFvVpZAaCpUgkyCNzxUduladxYyDWwbd53YHYlWhcmCnAT+aIA2+tPgnWrJzcJNVHuv8KLT9du2/LxK/Ym4UlQfxNmmef14rj+ILhVQRblQg8wovmEW/uAud9oH1PFK61ol09/HElIVsSwMqQD+InI9iO3ar1tLaXUXnCIiW9NZcejzAjOE38o/iHciTxM1KUtVffaKlKGkuHfXv4lB/3TfDBpQ+q6xBUYnzfxAR3UwNqf0Xin1P549BRbaolu2bYCGQPKcjgyZkGTvPFXFx1sX9STZsGzZC3MTaUlmuKotqCwlASciv5RNRG6Og6ddcCyz/AGVwuGtkgsTKAAygCxt3JPtV1Nc+vyM3LDa93evmU3XPEjX3eABba4LoUgE5BQok/A3HFQj1p5nCz952/CSJcQREcDsOx4q96P0S1qNPp1IZblzUXUa4CJxW2HgLHtAA/unmYFV1zpttLVm9ZFxVveYMLhBYFDEggCQZ9tiDUNTris0jLDvgS9P7+xSUUUVidJfu2xpa3irAqSCDII5BHBmmGO1LW7i0iNjO4kbfQ80DJem6heUkW3uA3OQpaWnvA5771z+vvm2bQe6ba8pLQAPcdhNahL+WoJXd20duEtsqMzELIRx9wjc7dgRFWWnf7VipLHzrRuBLgU21FoAm6Z+2UGQRsCQe5rqjhN8/Q4Je0Ja8K6mFu9V1DAM1y8QsEEs0AjYGeAed6atdUvoqlblxVUtiQSACd2g8b8kVpbxJ0TBpW0lo4XUu+i4+ZOJsjYEyduRA3pHhywLmltqbVu6v9S3mZtGFsooZx6hx771PA26vlZebFRb4edGS1Wqa4xa4xZjyzGT+5+lODqN63cyD3EuABZlgwAEAb7xECPitPf6XphpSyrkvlswvACRdDEKDcL+wUYYbgzPtI1Wn04veq3aueZrRZJdmJFoom85e5O5oypb30DxEXpw9fkYe7rnbLJ2OZBeSTkRwT7nc0yNQwVlDEK0ZLOxjiR3rb6Podk2xjZt3E8vUl7pb1rdQtgsZewUxG/NYIms5wcabNsPEjO0lt39B+31G4i4JcdVyDwCQMxwwjg/Wm9f1K5ebK9ce4wEAsSTH68Uyxps1FvY04Vd0FFFFIZcMdq6zb00xqX068Fv22bGFdScwSux7qNyKEDdIjk0kmtvr+rWLjEG8mVyzfQkksilipT7XBWjZtiDjtS7etXyrxsai2mCaJPOIOIZQ4blSR8x/Nb5Kvfv4nL4iVW497dDBk05qNIyKjMIFxclO24kj+Qa3ydTtBRdt3bdqydXdLBl/EthVzUDE87nHbke1V+h67pwqBXVHFgqhLMuB80sVzCticCNwN+O9PJit5C8RJ6qJiCaQTW80/iiytxcXtojaq41wKpxNo2lWYZZxLjiB8UzovEVpgjXLi/1HkOnmElMWFyQPMVDj9nsCBxttSyo+YefPyd/Aytvrt1LflqwC4ss4pmFb7yh4yAPtNQrunZVV2UhXyxbscTDR8HatuPFNpHU27iIG1itcxBxNnBFuH1KDiSGnYT7UjSdcsldODqFTyv6wAcQzMTZ9WBwXDbICRTy09OIWbJaqHevoYNjSa3PW/EtsJqDp7qeZcGlhlBJJVXW6QXXngTzBqL4v1a+RaKgrc1eF+6pEEFFFsfoW8xvrM1MsNJOmXHGk2k41f57/AIMhRRRWJ0FgWpxLZZgqglmMADkknYUwWqX0zWC1qLdxgSLdxXIETCsCYnvQt9Qk2loPDoeoJYCzdJQAsMTIB4kfFIXp9/ycwl3yWIlgGwJGwnsdzsavOneL0UP5mc/1D30YIjt6hAEufQw29W+0iKbbxPaOnKsHa5hioKoMTnl+MhBa3/gVO9bcMOpzZmLfu80Vmj6PeuXFskMo8wWzlOK3GHcdjArl7w1qALRFtm87IoFBJOJg7dvf4q9fxfp1um4i3jnqU1DAhBEAgqIbfnk8/wAw9J4mtKLMm6pRL9toS26lbjZCVcw69iu3zVcOHtZOZi713r9SlsdIutfXT4FbrMFxYEEE9yI4jefal67w9ets48t2VGKZhGxJBx2kTyQI+tSdX1y0ddbv21YW7b2WI7nyyCYUsQvGyzA2p5PFyqdOVVyLOovXmUkAEXGleD94CdyNjUqMNbZbliaNLl39iqu9A1CuEaxdDsCwXEyQOSB3pGr6BqLSlrti6iqQCzKQATxv+oq+TxVZtKEtee6xqjm+IYPfXEAANsoiSZkmTFRdX4nR7TpDy2l09gTEZWnDMeeCOO/0FNxhW4lPFtaGbpd28zGXZmOwliSYHAk9qlaYafFfN87KXyw8vGI9EZb/AHuZ7cb0xqvLlfKzjFcs8Zz/ADRj+WeJ396xrQ3vUZooopFEktXXbc/JprKuu25+TQArKuZUjKuZUALLUktSS1JmgBRNJoooAKKKKACiiigAooooA7NN9QuEJcI2IVyD9YMUui8wGRbgTM8R3prcUtUVq6hkaNxISM2yAkkTIj2iJ3kUtOomQCB6uCJiFJDn9gv/AC71IS+rbEHjhliV/XkTH+qUttcpHIEATsAfYftWra5oxUX+2RDsa5nZQY5U7bSGVjwSfbnafYUX7v4hLlWQnFQduPT6fzSf3mKmqFG4xH1EfzXSomTEjvtP79qXEr2DgdU2Vy9QcD8hJLiJ3BB7meN47dt96UOptIAAPE7ET6isCT6Tt/l2FTGdACxA4JOwnEc7cmlqi7QBtxsNvj2puUeglCXmIaa5vTIX17LE8gxvvvtLfpFN/wDUWYwCo3Qgwful8Tyd/nbvt7WWNJ8lf7V3+g/+9qSlHoU4S8xBTqDGIwlsSOfTJiDvuf24NP6fVliQ0DHY/wDlOwE/SD+oqSEA4A33O3f/AN0hdOBPeTkZ5kRH8D9qTlF8hqMlzHKKKKzNQpGss5q6zEyJpddfk/Jpp1qJq1RX3NG7n1YgGAVliDDKeCABsCI+tIudLJLQQJygyfzdoA47cnbtVlRVrEktjN4MXuVw6XsZx3DiOYLAAGYHsewoPSznMiJ43+7OUf8AOD8CrGijNkLJgVn/AExsSvoMj7xmR6MY44789ztU2xYxLRABIIA7ekD+RT1FJzbKjhxjsFFFFQaBRRWn8PeBbt8eZemzYG+RHqYeyqf5O3zVww5TdRRniYkcNcUnRSdO6Re1BIsW2uFdzjG36kgVyvb/AA10K3YtQi4g8Dv8k9z7mu19FexRrVuz5Ev+nK/0pV6/k8Err8n5Ncrr8n5NfLPtnKKKKACiiigAooooAKm9I/p/NA1ZZbbGM1/KfcjuP91CrhWdomdgBuSfoO5qoOmnRM1cWro9u6P4S0dgB7aK5jIXG9QjkEE7ftUzSsdS8ifKXj/I+/x7fvWZ8IdOvnTWrF2QBJYTyPyrt2Hf9q3+m04RQBXoVUYqlR5TEbcnbv1HQI4ortFIg//Z"/>
          <p:cNvSpPr>
            <a:spLocks noChangeAspect="1" noChangeArrowheads="1"/>
          </p:cNvSpPr>
          <p:nvPr/>
        </p:nvSpPr>
        <p:spPr bwMode="auto">
          <a:xfrm>
            <a:off x="307975" y="-669925"/>
            <a:ext cx="12192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10" descr="data:image/jpeg;base64,/9j/4AAQSkZJRgABAQAAAQABAAD/2wCEAAkGBhQSERUUEBQUFRQUGBYXGBUWGBYdFxwXGiAgHhkdHxQXHyYeFx0vHR0VIjEgJSgqLCwsHB4yNTAqNSYrLCkBCQoKDgwOGg8PGjAkHyUqLCkvKjIsNSwtLDAsNSw0LDQsLCwsLCk0LCowNS4pLC8sLDUsLDQsLCk0LCosLy8pLf/AABEIAJAAZgMBIgACEQEDEQH/xAAbAAABBQEBAAAAAAAAAAAAAAAAAgMEBQYBB//EADUQAAIBAwMCBQEHBAEFAAAAAAECEQADEgQhMQVBBhMiUXFhIzIzQoGRsRRSYqGSFRZywfD/xAAaAQADAQEBAQAAAAAAAAAAAAAAAQIDBAYF/8QALxEAAgIABAQDBwUBAAAAAAAAAAECEQMTITESQVHwFFJhBDKRocHR8SJCcbHhBf/aAAwDAQACEQMRAD8AeuNsfiuMaTcOx+KkdOtB71tW+61xFPwWAP8Aqa84lbo9k3SsimmzWzfoNjzURkCE3sAou5F7cGSRynA/eKpm8OA4st1TaKXHZ8W2FshWGJ3YyRHvWzwZI54+0wl39rKFqbatGfDii3dY3MiEtPaIBAYXGxEg8byI7Go2q8LsJFlxedHFt0VSCGIJEE7MPS2+3FTlSKWPB8yhNNtWpt+F1e1aBbytQx1AKsGORt7xtskAHemU8HsES4xkHymZcWAwuEDa5wzQRIHFPKkT4jD6mZNNmtbrfC6liEK21W5qsnJYxbskcjvzG3M1AfwsADcN5RY8tLgu4PvmSqr5fIOQM+31oeFJAseDRnTTbVo+peFfJS673l+zcWwMW9bFA4j2G/JrONUyi46MuE4zVxGzRQaKks0znY0uzqCjq6/eVgw+QZG3yKYdtjUrp2nFy9bRph3VTHMExQk70HJpJ2dt9Sdb3nAjzMi8wIyMzt+p2pdjrt1AqjEqguLiVBBW4ZcN/cJA+KubHQNO2RL3AvmmwJZcpUSWgKc9+F2271GPh+0bGSszXAuTbgQMonynAJSPzgnftW6hNbM5Xi4T3XRbFdd8Q3TnOMOqpiFAChd1xH5YNNdQ6/dvKVfAZMGYqoUuwEAsRyef3rQaHw9bTUGQWFvVpZAaCpUgkyCNzxUduladxYyDWwbd53YHYlWhcmCnAT+aIA2+tPgnWrJzcJNVHuv8KLT9du2/LxK/Ym4UlQfxNmmef14rj+ILhVQRblQg8wovmEW/uAud9oH1PFK61ol09/HElIVsSwMqQD+InI9iO3ar1tLaXUXnCIiW9NZcejzAjOE38o/iHciTxM1KUtVffaKlKGkuHfXv4lB/3TfDBpQ+q6xBUYnzfxAR3UwNqf0Xin1P549BRbaolu2bYCGQPKcjgyZkGTvPFXFx1sX9STZsGzZC3MTaUlmuKotqCwlASciv5RNRG6Og6ddcCyz/AGVwuGtkgsTKAAygCxt3JPtV1Nc+vyM3LDa93evmU3XPEjX3eABba4LoUgE5BQok/A3HFQj1p5nCz952/CSJcQREcDsOx4q96P0S1qNPp1IZblzUXUa4CJxW2HgLHtAA/unmYFV1zpttLVm9ZFxVveYMLhBYFDEggCQZ9tiDUNTris0jLDvgS9P7+xSUUUVidJfu2xpa3irAqSCDII5BHBmmGO1LW7i0iNjO4kbfQ80DJem6heUkW3uA3OQpaWnvA5771z+vvm2bQe6ba8pLQAPcdhNahL+WoJXd20duEtsqMzELIRx9wjc7dgRFWWnf7VipLHzrRuBLgU21FoAm6Z+2UGQRsCQe5rqjhN8/Q4Je0Ja8K6mFu9V1DAM1y8QsEEs0AjYGeAed6atdUvoqlblxVUtiQSACd2g8b8kVpbxJ0TBpW0lo4XUu+i4+ZOJsjYEyduRA3pHhywLmltqbVu6v9S3mZtGFsooZx6hx771PA26vlZebFRb4edGS1Wqa4xa4xZjyzGT+5+lODqN63cyD3EuABZlgwAEAb7xECPitPf6XphpSyrkvlswvACRdDEKDcL+wUYYbgzPtI1Wn04veq3aueZrRZJdmJFoom85e5O5oypb30DxEXpw9fkYe7rnbLJ2OZBeSTkRwT7nc0yNQwVlDEK0ZLOxjiR3rb6Podk2xjZt3E8vUl7pb1rdQtgsZewUxG/NYIms5wcabNsPEjO0lt39B+31G4i4JcdVyDwCQMxwwjg/Wm9f1K5ebK9ce4wEAsSTH68Uyxps1FvY04Vd0FFFFIZcMdq6zb00xqX068Fv22bGFdScwSux7qNyKEDdIjk0kmtvr+rWLjEG8mVyzfQkksilipT7XBWjZtiDjtS7etXyrxsai2mCaJPOIOIZQ4blSR8x/Nb5Kvfv4nL4iVW497dDBk05qNIyKjMIFxclO24kj+Qa3ydTtBRdt3bdqydXdLBl/EthVzUDE87nHbke1V+h67pwqBXVHFgqhLMuB80sVzCticCNwN+O9PJit5C8RJ6qJiCaQTW80/iiytxcXtojaq41wKpxNo2lWYZZxLjiB8UzovEVpgjXLi/1HkOnmElMWFyQPMVDj9nsCBxttSyo+YefPyd/Aytvrt1LflqwC4ss4pmFb7yh4yAPtNQrunZVV2UhXyxbscTDR8HatuPFNpHU27iIG1itcxBxNnBFuH1KDiSGnYT7UjSdcsldODqFTyv6wAcQzMTZ9WBwXDbICRTy09OIWbJaqHevoYNjSa3PW/EtsJqDp7qeZcGlhlBJJVXW6QXXngTzBqL4v1a+RaKgrc1eF+6pEEFFFsfoW8xvrM1MsNJOmXHGk2k41f57/AIMhRRRWJ0FgWpxLZZgqglmMADkknYUwWqX0zWC1qLdxgSLdxXIETCsCYnvQt9Qk2loPDoeoJYCzdJQAsMTIB4kfFIXp9/ycwl3yWIlgGwJGwnsdzsavOneL0UP5mc/1D30YIjt6hAEufQw29W+0iKbbxPaOnKsHa5hioKoMTnl+MhBa3/gVO9bcMOpzZmLfu80Vmj6PeuXFskMo8wWzlOK3GHcdjArl7w1qALRFtm87IoFBJOJg7dvf4q9fxfp1um4i3jnqU1DAhBEAgqIbfnk8/wAw9J4mtKLMm6pRL9toS26lbjZCVcw69iu3zVcOHtZOZi713r9SlsdIutfXT4FbrMFxYEEE9yI4jefal67w9ets48t2VGKZhGxJBx2kTyQI+tSdX1y0ddbv21YW7b2WI7nyyCYUsQvGyzA2p5PFyqdOVVyLOovXmUkAEXGleD94CdyNjUqMNbZbliaNLl39iqu9A1CuEaxdDsCwXEyQOSB3pGr6BqLSlrti6iqQCzKQATxv+oq+TxVZtKEtee6xqjm+IYPfXEAANsoiSZkmTFRdX4nR7TpDy2l09gTEZWnDMeeCOO/0FNxhW4lPFtaGbpd28zGXZmOwliSYHAk9qlaYafFfN87KXyw8vGI9EZb/AHuZ7cb0xqvLlfKzjFcs8Zz/ADRj+WeJ396xrQ3vUZooopFEktXXbc/JprKuu25+TQArKuZUjKuZUALLUktSS1JmgBRNJoooAKKKKACiiigAooooA7NN9QuEJcI2IVyD9YMUui8wGRbgTM8R3prcUtUVq6hkaNxISM2yAkkTIj2iJ3kUtOomQCB6uCJiFJDn9gv/AC71IS+rbEHjhliV/XkTH+qUttcpHIEATsAfYftWra5oxUX+2RDsa5nZQY5U7bSGVjwSfbnafYUX7v4hLlWQnFQduPT6fzSf3mKmqFG4xH1EfzXSomTEjvtP79qXEr2DgdU2Vy9QcD8hJLiJ3BB7meN47dt96UOptIAAPE7ET6isCT6Tt/l2FTGdACxA4JOwnEc7cmlqi7QBtxsNvj2puUeglCXmIaa5vTIX17LE8gxvvvtLfpFN/wDUWYwCo3Qgwful8Tyd/nbvt7WWNJ8lf7V3+g/+9qSlHoU4S8xBTqDGIwlsSOfTJiDvuf24NP6fVliQ0DHY/wDlOwE/SD+oqSEA4A33O3f/AN0hdOBPeTkZ5kRH8D9qTlF8hqMlzHKKKKzNQpGss5q6zEyJpddfk/Jpp1qJq1RX3NG7n1YgGAVliDDKeCABsCI+tIudLJLQQJygyfzdoA47cnbtVlRVrEktjN4MXuVw6XsZx3DiOYLAAGYHsewoPSznMiJ43+7OUf8AOD8CrGijNkLJgVn/AExsSvoMj7xmR6MY44789ztU2xYxLRABIIA7ekD+RT1FJzbKjhxjsFFFFQaBRRWn8PeBbt8eZemzYG+RHqYeyqf5O3zVww5TdRRniYkcNcUnRSdO6Re1BIsW2uFdzjG36kgVyvb/AA10K3YtQi4g8Dv8k9z7mu19FexRrVuz5Ev+nK/0pV6/k8Err8n5Ncrr8n5NfLPtnKKKKACiiigAooooAKm9I/p/NA1ZZbbGM1/KfcjuP91CrhWdomdgBuSfoO5qoOmnRM1cWro9u6P4S0dgB7aK5jIXG9QjkEE7ftUzSsdS8ifKXj/I+/x7fvWZ8IdOvnTWrF2QBJYTyPyrt2Hf9q3+m04RQBXoVUYqlR5TEbcnbv1HQI4ortFIg//Z"/>
          <p:cNvSpPr>
            <a:spLocks noChangeAspect="1" noChangeArrowheads="1"/>
          </p:cNvSpPr>
          <p:nvPr/>
        </p:nvSpPr>
        <p:spPr bwMode="auto">
          <a:xfrm>
            <a:off x="460375" y="-517525"/>
            <a:ext cx="12192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326683" y="4781145"/>
            <a:ext cx="8630116" cy="2021913"/>
            <a:chOff x="326683" y="4781145"/>
            <a:chExt cx="8630116" cy="2021913"/>
          </a:xfrm>
        </p:grpSpPr>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8400" y="4787414"/>
              <a:ext cx="1165560" cy="1435608"/>
            </a:xfrm>
            <a:prstGeom prst="rect">
              <a:avLst/>
            </a:prstGeom>
            <a:noFill/>
            <a:ln w="12700">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467" y="4781145"/>
              <a:ext cx="1137132" cy="1435608"/>
            </a:xfrm>
            <a:prstGeom prst="rect">
              <a:avLst/>
            </a:prstGeom>
            <a:noFill/>
            <a:ln w="12700">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920" y="4786673"/>
              <a:ext cx="1102640" cy="143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Solar Geophysical Data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037" y="4781673"/>
              <a:ext cx="1130531" cy="1463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326683" y="6244713"/>
              <a:ext cx="1811238" cy="400110"/>
            </a:xfrm>
            <a:prstGeom prst="rect">
              <a:avLst/>
            </a:prstGeom>
            <a:noFill/>
            <a:ln w="9525">
              <a:noFill/>
              <a:miter lim="800000"/>
              <a:headEnd/>
              <a:tailEnd/>
            </a:ln>
          </p:spPr>
          <p:txBody>
            <a:bodyPr wrap="square" rtlCol="0">
              <a:spAutoFit/>
            </a:bodyPr>
            <a:lstStyle/>
            <a:p>
              <a:pPr algn="ctr">
                <a:tabLst>
                  <a:tab pos="227013" algn="l"/>
                  <a:tab pos="1376363" algn="l"/>
                  <a:tab pos="2743200" algn="l"/>
                </a:tabLst>
              </a:pPr>
              <a:r>
                <a:rPr lang="en-US" sz="1000" dirty="0" smtClean="0">
                  <a:solidFill>
                    <a:srgbClr val="000099"/>
                  </a:solidFill>
                  <a:hlinkClick r:id="rId6"/>
                </a:rPr>
                <a:t>Solar Geophysical Data</a:t>
              </a:r>
              <a:endParaRPr lang="en-US" sz="1000" dirty="0" smtClean="0">
                <a:solidFill>
                  <a:srgbClr val="000099"/>
                </a:solidFill>
              </a:endParaRPr>
            </a:p>
            <a:p>
              <a:pPr algn="ctr">
                <a:spcBef>
                  <a:spcPts val="0"/>
                </a:spcBef>
                <a:tabLst>
                  <a:tab pos="227013" algn="l"/>
                  <a:tab pos="1376363" algn="l"/>
                  <a:tab pos="2743200" algn="l"/>
                </a:tabLst>
              </a:pPr>
              <a:r>
                <a:rPr lang="en-US" sz="1000" b="0" dirty="0" smtClean="0">
                  <a:solidFill>
                    <a:srgbClr val="000099"/>
                  </a:solidFill>
                </a:rPr>
                <a:t>(1957-2009)</a:t>
              </a:r>
              <a:endParaRPr lang="en-US" sz="1000" b="0" dirty="0">
                <a:solidFill>
                  <a:srgbClr val="000099"/>
                </a:solidFill>
              </a:endParaRPr>
            </a:p>
          </p:txBody>
        </p:sp>
        <p:sp>
          <p:nvSpPr>
            <p:cNvPr id="18" name="TextBox 17"/>
            <p:cNvSpPr txBox="1"/>
            <p:nvPr/>
          </p:nvSpPr>
          <p:spPr bwMode="auto">
            <a:xfrm>
              <a:off x="2059621" y="6244713"/>
              <a:ext cx="1811238" cy="553998"/>
            </a:xfrm>
            <a:prstGeom prst="rect">
              <a:avLst/>
            </a:prstGeom>
            <a:noFill/>
            <a:ln w="9525">
              <a:noFill/>
              <a:miter lim="800000"/>
              <a:headEnd/>
              <a:tailEnd/>
            </a:ln>
          </p:spPr>
          <p:txBody>
            <a:bodyPr wrap="square" rtlCol="0">
              <a:spAutoFit/>
            </a:bodyPr>
            <a:lstStyle/>
            <a:p>
              <a:pPr algn="ctr">
                <a:tabLst>
                  <a:tab pos="227013" algn="l"/>
                  <a:tab pos="1376363" algn="l"/>
                  <a:tab pos="2743200" algn="l"/>
                </a:tabLst>
              </a:pPr>
              <a:r>
                <a:rPr lang="en-US" sz="1000" dirty="0" smtClean="0">
                  <a:solidFill>
                    <a:srgbClr val="000099"/>
                  </a:solidFill>
                  <a:hlinkClick r:id="rId7"/>
                </a:rPr>
                <a:t>Upper Atmosphere Geophysics</a:t>
              </a:r>
              <a:endParaRPr lang="en-US" sz="1000" dirty="0" smtClean="0">
                <a:solidFill>
                  <a:srgbClr val="000099"/>
                </a:solidFill>
              </a:endParaRPr>
            </a:p>
            <a:p>
              <a:pPr algn="ctr">
                <a:spcBef>
                  <a:spcPts val="0"/>
                </a:spcBef>
                <a:tabLst>
                  <a:tab pos="227013" algn="l"/>
                  <a:tab pos="1376363" algn="l"/>
                  <a:tab pos="2743200" algn="l"/>
                </a:tabLst>
              </a:pPr>
              <a:r>
                <a:rPr lang="en-US" sz="1000" b="0" dirty="0" smtClean="0">
                  <a:solidFill>
                    <a:srgbClr val="000099"/>
                  </a:solidFill>
                </a:rPr>
                <a:t>(1968-1996)</a:t>
              </a:r>
              <a:endParaRPr lang="en-US" sz="1000" b="0" dirty="0">
                <a:solidFill>
                  <a:srgbClr val="000099"/>
                </a:solidFill>
              </a:endParaRPr>
            </a:p>
          </p:txBody>
        </p:sp>
        <p:sp>
          <p:nvSpPr>
            <p:cNvPr id="19" name="TextBox 18"/>
            <p:cNvSpPr txBox="1"/>
            <p:nvPr/>
          </p:nvSpPr>
          <p:spPr bwMode="auto">
            <a:xfrm>
              <a:off x="3722888" y="6244713"/>
              <a:ext cx="1811238" cy="553998"/>
            </a:xfrm>
            <a:prstGeom prst="rect">
              <a:avLst/>
            </a:prstGeom>
            <a:noFill/>
            <a:ln w="9525">
              <a:noFill/>
              <a:miter lim="800000"/>
              <a:headEnd/>
              <a:tailEnd/>
            </a:ln>
          </p:spPr>
          <p:txBody>
            <a:bodyPr wrap="square" rtlCol="0">
              <a:spAutoFit/>
            </a:bodyPr>
            <a:lstStyle/>
            <a:p>
              <a:pPr algn="ctr">
                <a:tabLst>
                  <a:tab pos="227013" algn="l"/>
                  <a:tab pos="1376363" algn="l"/>
                  <a:tab pos="2743200" algn="l"/>
                </a:tabLst>
              </a:pPr>
              <a:r>
                <a:rPr lang="en-US" sz="1000" dirty="0" smtClean="0">
                  <a:solidFill>
                    <a:srgbClr val="000099"/>
                  </a:solidFill>
                  <a:hlinkClick r:id="rId8"/>
                </a:rPr>
                <a:t>Greenwich Photo-heliographic Results</a:t>
              </a:r>
              <a:endParaRPr lang="en-US" sz="1000" dirty="0" smtClean="0">
                <a:solidFill>
                  <a:srgbClr val="000099"/>
                </a:solidFill>
              </a:endParaRPr>
            </a:p>
            <a:p>
              <a:pPr algn="ctr">
                <a:spcBef>
                  <a:spcPts val="0"/>
                </a:spcBef>
                <a:tabLst>
                  <a:tab pos="227013" algn="l"/>
                  <a:tab pos="1376363" algn="l"/>
                  <a:tab pos="2743200" algn="l"/>
                </a:tabLst>
              </a:pPr>
              <a:r>
                <a:rPr lang="en-US" sz="1000" b="0" dirty="0" smtClean="0">
                  <a:solidFill>
                    <a:srgbClr val="000099"/>
                  </a:solidFill>
                </a:rPr>
                <a:t>(1874-1982)</a:t>
              </a:r>
              <a:endParaRPr lang="en-US" sz="1000" b="0" dirty="0">
                <a:solidFill>
                  <a:srgbClr val="000099"/>
                </a:solidFill>
              </a:endParaRPr>
            </a:p>
          </p:txBody>
        </p:sp>
        <p:sp>
          <p:nvSpPr>
            <p:cNvPr id="20" name="TextBox 19"/>
            <p:cNvSpPr txBox="1"/>
            <p:nvPr/>
          </p:nvSpPr>
          <p:spPr bwMode="auto">
            <a:xfrm>
              <a:off x="5399414" y="6244713"/>
              <a:ext cx="1811238" cy="553998"/>
            </a:xfrm>
            <a:prstGeom prst="rect">
              <a:avLst/>
            </a:prstGeom>
            <a:noFill/>
            <a:ln w="9525">
              <a:noFill/>
              <a:miter lim="800000"/>
              <a:headEnd/>
              <a:tailEnd/>
            </a:ln>
          </p:spPr>
          <p:txBody>
            <a:bodyPr wrap="square" rtlCol="0">
              <a:spAutoFit/>
            </a:bodyPr>
            <a:lstStyle/>
            <a:p>
              <a:pPr algn="ctr">
                <a:tabLst>
                  <a:tab pos="227013" algn="l"/>
                  <a:tab pos="1376363" algn="l"/>
                  <a:tab pos="2743200" algn="l"/>
                </a:tabLst>
              </a:pPr>
              <a:r>
                <a:rPr lang="en-US" sz="1000" dirty="0" smtClean="0">
                  <a:solidFill>
                    <a:srgbClr val="000099"/>
                  </a:solidFill>
                  <a:hlinkClick r:id="rId9"/>
                </a:rPr>
                <a:t>Solar/Geomagnetic Indices Bulletins</a:t>
              </a:r>
              <a:endParaRPr lang="en-US" sz="1000" dirty="0" smtClean="0">
                <a:solidFill>
                  <a:srgbClr val="000099"/>
                </a:solidFill>
              </a:endParaRPr>
            </a:p>
            <a:p>
              <a:pPr algn="ctr">
                <a:spcBef>
                  <a:spcPts val="0"/>
                </a:spcBef>
                <a:tabLst>
                  <a:tab pos="227013" algn="l"/>
                  <a:tab pos="1376363" algn="l"/>
                  <a:tab pos="2743200" algn="l"/>
                </a:tabLst>
              </a:pPr>
              <a:r>
                <a:rPr lang="en-US" sz="1000" b="0" dirty="0" smtClean="0">
                  <a:solidFill>
                    <a:srgbClr val="000099"/>
                  </a:solidFill>
                </a:rPr>
                <a:t>(1985-Present)</a:t>
              </a:r>
              <a:endParaRPr lang="en-US" sz="1000" b="0" dirty="0">
                <a:solidFill>
                  <a:srgbClr val="000099"/>
                </a:solidFill>
              </a:endParaRPr>
            </a:p>
          </p:txBody>
        </p:sp>
        <p:sp>
          <p:nvSpPr>
            <p:cNvPr id="26" name="TextBox 25"/>
            <p:cNvSpPr txBox="1"/>
            <p:nvPr/>
          </p:nvSpPr>
          <p:spPr bwMode="auto">
            <a:xfrm>
              <a:off x="7145561" y="6249060"/>
              <a:ext cx="1811238" cy="553998"/>
            </a:xfrm>
            <a:prstGeom prst="rect">
              <a:avLst/>
            </a:prstGeom>
            <a:noFill/>
            <a:ln w="9525">
              <a:noFill/>
              <a:miter lim="800000"/>
              <a:headEnd/>
              <a:tailEnd/>
            </a:ln>
          </p:spPr>
          <p:txBody>
            <a:bodyPr wrap="square" rtlCol="0">
              <a:spAutoFit/>
            </a:bodyPr>
            <a:lstStyle/>
            <a:p>
              <a:pPr algn="ctr">
                <a:tabLst>
                  <a:tab pos="227013" algn="l"/>
                  <a:tab pos="1376363" algn="l"/>
                  <a:tab pos="2743200" algn="l"/>
                </a:tabLst>
              </a:pPr>
              <a:r>
                <a:rPr lang="en-US" sz="1000" dirty="0" smtClean="0">
                  <a:solidFill>
                    <a:srgbClr val="000099"/>
                  </a:solidFill>
                  <a:hlinkClick r:id="rId10"/>
                </a:rPr>
                <a:t>International Geophysical Calendar</a:t>
              </a:r>
              <a:endParaRPr lang="en-US" sz="1000" dirty="0" smtClean="0">
                <a:solidFill>
                  <a:srgbClr val="000099"/>
                </a:solidFill>
              </a:endParaRPr>
            </a:p>
            <a:p>
              <a:pPr algn="ctr">
                <a:spcBef>
                  <a:spcPts val="0"/>
                </a:spcBef>
                <a:tabLst>
                  <a:tab pos="227013" algn="l"/>
                  <a:tab pos="1376363" algn="l"/>
                  <a:tab pos="2743200" algn="l"/>
                </a:tabLst>
              </a:pPr>
              <a:r>
                <a:rPr lang="en-US" sz="1000" b="0" dirty="0" smtClean="0">
                  <a:solidFill>
                    <a:srgbClr val="000099"/>
                  </a:solidFill>
                </a:rPr>
                <a:t>(1957-Present)</a:t>
              </a:r>
              <a:endParaRPr lang="en-US" sz="1000" b="0" dirty="0">
                <a:solidFill>
                  <a:srgbClr val="000099"/>
                </a:solidFill>
              </a:endParaRPr>
            </a:p>
          </p:txBody>
        </p:sp>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0063" y="4787414"/>
              <a:ext cx="1016889" cy="143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79650628"/>
      </p:ext>
    </p:extLst>
  </p:cSld>
  <p:clrMapOvr>
    <a:masterClrMapping/>
  </p:clrMapOvr>
  <p:transition spd="med">
    <p:pull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535" y="1256126"/>
            <a:ext cx="6400800" cy="5029203"/>
          </a:xfrm>
          <a:prstGeom prst="rect">
            <a:avLst/>
          </a:prstGeom>
          <a:ln w="25400">
            <a:solidFill>
              <a:srgbClr val="000099"/>
            </a:solidFill>
          </a:ln>
        </p:spPr>
      </p:pic>
      <p:sp>
        <p:nvSpPr>
          <p:cNvPr id="4" name="TextBox 3"/>
          <p:cNvSpPr txBox="1"/>
          <p:nvPr/>
        </p:nvSpPr>
        <p:spPr bwMode="auto">
          <a:xfrm>
            <a:off x="2047549" y="-114387"/>
            <a:ext cx="5160772" cy="1200329"/>
          </a:xfrm>
          <a:prstGeom prst="rect">
            <a:avLst/>
          </a:prstGeom>
          <a:noFill/>
          <a:ln w="9525">
            <a:noFill/>
            <a:miter lim="800000"/>
            <a:headEnd/>
            <a:tailEnd/>
          </a:ln>
        </p:spPr>
        <p:txBody>
          <a:bodyPr wrap="none" rtlCol="0">
            <a:spAutoFit/>
          </a:bodyPr>
          <a:lstStyle/>
          <a:p>
            <a:pPr algn="ctr">
              <a:tabLst>
                <a:tab pos="227013" algn="l"/>
                <a:tab pos="1376363" algn="l"/>
                <a:tab pos="2743200" algn="l"/>
              </a:tabLst>
            </a:pPr>
            <a:r>
              <a:rPr lang="en-US" sz="7200" i="1" dirty="0" smtClean="0">
                <a:solidFill>
                  <a:srgbClr val="FF0000"/>
                </a:solidFill>
              </a:rPr>
              <a:t>Thank You!</a:t>
            </a:r>
            <a:endParaRPr lang="en-US" sz="7200" i="1" dirty="0">
              <a:solidFill>
                <a:srgbClr val="FF0000"/>
              </a:solidFill>
            </a:endParaRPr>
          </a:p>
        </p:txBody>
      </p:sp>
    </p:spTree>
    <p:extLst>
      <p:ext uri="{BB962C8B-B14F-4D97-AF65-F5344CB8AC3E}">
        <p14:creationId xmlns:p14="http://schemas.microsoft.com/office/powerpoint/2010/main" val="3266799909"/>
      </p:ext>
    </p:extLst>
  </p:cSld>
  <p:clrMapOvr>
    <a:masterClrMapping/>
  </p:clrMapOvr>
  <p:transition spd="med">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rot="18900000">
            <a:off x="1797050" y="2935288"/>
            <a:ext cx="5803900" cy="1717675"/>
          </a:xfrm>
          <a:prstGeom prst="rect">
            <a:avLst/>
          </a:prstGeom>
          <a:noFill/>
        </p:spPr>
        <p:txBody>
          <a:bodyPr wrap="none">
            <a:spAutoFit/>
          </a:bodyPr>
          <a:lstStyle/>
          <a:p>
            <a:pPr>
              <a:defRPr/>
            </a:pPr>
            <a:r>
              <a:rPr lang="en-US" sz="4800" dirty="0">
                <a:solidFill>
                  <a:schemeClr val="bg1">
                    <a:lumMod val="75000"/>
                  </a:schemeClr>
                </a:solidFill>
                <a:latin typeface="Arial" charset="0"/>
              </a:rPr>
              <a:t>REFERENCE ONLY</a:t>
            </a:r>
          </a:p>
          <a:p>
            <a:pPr>
              <a:defRPr/>
            </a:pPr>
            <a:r>
              <a:rPr lang="en-US" sz="4800" dirty="0">
                <a:solidFill>
                  <a:schemeClr val="bg1">
                    <a:lumMod val="75000"/>
                  </a:schemeClr>
                </a:solidFill>
                <a:latin typeface="Arial" charset="0"/>
              </a:rPr>
              <a:t>NOT PRESENTED</a:t>
            </a:r>
          </a:p>
        </p:txBody>
      </p:sp>
      <p:sp>
        <p:nvSpPr>
          <p:cNvPr id="5123" name="Text Box 8"/>
          <p:cNvSpPr txBox="1">
            <a:spLocks noChangeArrowheads="1"/>
          </p:cNvSpPr>
          <p:nvPr/>
        </p:nvSpPr>
        <p:spPr bwMode="auto">
          <a:xfrm>
            <a:off x="3230227" y="6350"/>
            <a:ext cx="26629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a:solidFill>
                  <a:schemeClr val="tx2"/>
                </a:solidFill>
              </a:rPr>
              <a:t>ABSTRACT</a:t>
            </a:r>
          </a:p>
          <a:p>
            <a:pPr algn="ctr" eaLnBrk="1" hangingPunct="1"/>
            <a:r>
              <a:rPr lang="en-US" sz="2800" b="0" dirty="0" smtClean="0">
                <a:solidFill>
                  <a:schemeClr val="tx2"/>
                </a:solidFill>
              </a:rPr>
              <a:t>AMS </a:t>
            </a:r>
            <a:r>
              <a:rPr lang="en-US" sz="2800" b="0" dirty="0">
                <a:solidFill>
                  <a:schemeClr val="tx2"/>
                </a:solidFill>
              </a:rPr>
              <a:t>– </a:t>
            </a:r>
            <a:r>
              <a:rPr lang="en-US" sz="2800" b="0" dirty="0" smtClean="0">
                <a:solidFill>
                  <a:schemeClr val="tx2"/>
                </a:solidFill>
              </a:rPr>
              <a:t>02/2014</a:t>
            </a:r>
            <a:endParaRPr lang="en-US" sz="2800" b="0" dirty="0">
              <a:solidFill>
                <a:schemeClr val="tx2"/>
              </a:solidFill>
            </a:endParaRPr>
          </a:p>
        </p:txBody>
      </p:sp>
      <p:sp>
        <p:nvSpPr>
          <p:cNvPr id="5124" name="TextBox 6"/>
          <p:cNvSpPr txBox="1">
            <a:spLocks noChangeArrowheads="1"/>
          </p:cNvSpPr>
          <p:nvPr/>
        </p:nvSpPr>
        <p:spPr bwMode="auto">
          <a:xfrm>
            <a:off x="914400" y="1190625"/>
            <a:ext cx="73152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a:r>
              <a:rPr lang="en-US" dirty="0" smtClean="0">
                <a:solidFill>
                  <a:srgbClr val="000099"/>
                </a:solidFill>
              </a:rPr>
              <a:t>Stewardship of NOAA Space Environmental Data (Paper 2.3)</a:t>
            </a:r>
            <a:endParaRPr lang="en-US" dirty="0">
              <a:solidFill>
                <a:srgbClr val="000099"/>
              </a:solidFill>
            </a:endParaRPr>
          </a:p>
          <a:p>
            <a:pPr algn="ctr"/>
            <a:r>
              <a:rPr lang="en-US" sz="1400" b="0" dirty="0">
                <a:solidFill>
                  <a:srgbClr val="000099"/>
                </a:solidFill>
              </a:rPr>
              <a:t>W.F. </a:t>
            </a:r>
            <a:r>
              <a:rPr lang="en-US" sz="1400" b="0" dirty="0" smtClean="0">
                <a:solidFill>
                  <a:srgbClr val="000099"/>
                </a:solidFill>
              </a:rPr>
              <a:t>Denig</a:t>
            </a:r>
            <a:r>
              <a:rPr lang="en-US" sz="1400" b="0" baseline="30000" dirty="0" smtClean="0">
                <a:solidFill>
                  <a:srgbClr val="000099"/>
                </a:solidFill>
              </a:rPr>
              <a:t>1</a:t>
            </a:r>
          </a:p>
          <a:p>
            <a:pPr algn="ctr"/>
            <a:r>
              <a:rPr lang="en-US" sz="1400" b="0" baseline="30000" dirty="0" smtClean="0">
                <a:solidFill>
                  <a:srgbClr val="000099"/>
                </a:solidFill>
              </a:rPr>
              <a:t>1</a:t>
            </a:r>
            <a:r>
              <a:rPr lang="en-US" sz="1400" b="0" dirty="0" smtClean="0">
                <a:solidFill>
                  <a:srgbClr val="000099"/>
                </a:solidFill>
              </a:rPr>
              <a:t>NOAA </a:t>
            </a:r>
            <a:r>
              <a:rPr lang="en-US" sz="1400" b="0" dirty="0">
                <a:solidFill>
                  <a:srgbClr val="000099"/>
                </a:solidFill>
              </a:rPr>
              <a:t>National Geophysical Data Center, Boulder, </a:t>
            </a:r>
            <a:r>
              <a:rPr lang="en-US" sz="1400" b="0" dirty="0" smtClean="0">
                <a:solidFill>
                  <a:srgbClr val="000099"/>
                </a:solidFill>
              </a:rPr>
              <a:t>CO</a:t>
            </a:r>
            <a:endParaRPr lang="en-US" sz="1400" b="0" dirty="0">
              <a:solidFill>
                <a:srgbClr val="000099"/>
              </a:solidFill>
            </a:endParaRPr>
          </a:p>
          <a:p>
            <a:endParaRPr lang="en-US" sz="1200" dirty="0">
              <a:solidFill>
                <a:srgbClr val="000099"/>
              </a:solidFill>
            </a:endParaRPr>
          </a:p>
          <a:p>
            <a:pPr algn="just"/>
            <a:r>
              <a:rPr lang="en-US" sz="1400" b="0" dirty="0">
                <a:solidFill>
                  <a:srgbClr val="000099"/>
                </a:solidFill>
              </a:rPr>
              <a:t>The National Geophysical Data Center (NGDC) is the steward of NOAA's space environmental data. Currently NGDC has prime responsible for stewarding space weather data from the GOES and POES satellite systems. These data are available directly from NGDC and via various data portals such as the NASA Space Physics Data Facility (SPDF) and the Virtual Radiation Belt Observatory (VIRBO). NGDC also stewards operational space weather products from the USAF's Solar Electro-Optical Network (SEON) along with numerous other solar and space environmental datasets tied to NGDC's heritage as the World Data Center for Solar-Terrestrial Physics. In this talk I will review the range of space environmental datasets available from NGDC and describe how to acquire and use the data. I will also discuss my perceived value for the historical datasets and solicit input on how to prioritize them in light of declining budgets and available manpower. Finally, I will discuss new space weather datasets coming online including data from the next-generation GOES satellites and NOAA's operational DSCOVR mission at L1</a:t>
            </a:r>
            <a:r>
              <a:rPr lang="en-US" sz="1400" b="0" dirty="0" smtClean="0">
                <a:solidFill>
                  <a:srgbClr val="000099"/>
                </a:solidFill>
              </a:rPr>
              <a:t>.</a:t>
            </a:r>
            <a:endParaRPr lang="en-US" sz="1400" b="0" dirty="0">
              <a:solidFill>
                <a:srgbClr val="000099"/>
              </a:solidFill>
            </a:endParaRPr>
          </a:p>
        </p:txBody>
      </p:sp>
    </p:spTree>
  </p:cSld>
  <p:clrMapOvr>
    <a:masterClrMapping/>
  </p:clrMapOvr>
  <p:transition spd="med">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01030" y="1139370"/>
            <a:ext cx="8914720" cy="584775"/>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b="0" dirty="0">
                <a:solidFill>
                  <a:srgbClr val="000099"/>
                </a:solidFill>
              </a:rPr>
              <a:t>NGDC provides stewardship, </a:t>
            </a:r>
            <a:r>
              <a:rPr lang="en-US" b="0" dirty="0" smtClean="0">
                <a:solidFill>
                  <a:srgbClr val="000099"/>
                </a:solidFill>
              </a:rPr>
              <a:t>products </a:t>
            </a:r>
            <a:r>
              <a:rPr lang="en-US" b="0" dirty="0">
                <a:solidFill>
                  <a:srgbClr val="000099"/>
                </a:solidFill>
              </a:rPr>
              <a:t>and services for geophysical data from our Sun to Earth and Earth's sea floor and solid earth environment, including Earth observations from space. </a:t>
            </a:r>
            <a:r>
              <a:rPr lang="en-US" b="0" dirty="0" smtClean="0">
                <a:solidFill>
                  <a:srgbClr val="000099"/>
                </a:solidFill>
              </a:rPr>
              <a:t> </a:t>
            </a:r>
            <a:endParaRPr lang="en-US" b="0" dirty="0">
              <a:solidFill>
                <a:srgbClr val="000099"/>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86" y="1724145"/>
            <a:ext cx="8628289" cy="315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101030" y="4894417"/>
            <a:ext cx="8915400" cy="1200329"/>
          </a:xfrm>
          <a:prstGeom prst="rect">
            <a:avLst/>
          </a:prstGeom>
          <a:noFill/>
          <a:ln w="9525">
            <a:noFill/>
            <a:miter lim="800000"/>
            <a:headEnd/>
            <a:tailEnd/>
          </a:ln>
        </p:spPr>
        <p:txBody>
          <a:bodyPr wrap="square" rtlCol="0">
            <a:spAutoFit/>
          </a:bodyPr>
          <a:lstStyle/>
          <a:p>
            <a:pPr algn="just"/>
            <a:r>
              <a:rPr lang="en-US" sz="1800" dirty="0">
                <a:solidFill>
                  <a:srgbClr val="000099"/>
                </a:solidFill>
              </a:rPr>
              <a:t>The STP Division is responsible for the archive and access of solar and space environmental data and derived products collected by NOAA observing systems and acquired through the </a:t>
            </a:r>
            <a:r>
              <a:rPr lang="en-US" sz="1800" dirty="0" smtClean="0">
                <a:solidFill>
                  <a:srgbClr val="000099"/>
                </a:solidFill>
              </a:rPr>
              <a:t>former World </a:t>
            </a:r>
            <a:r>
              <a:rPr lang="en-US" sz="1800" dirty="0">
                <a:solidFill>
                  <a:srgbClr val="000099"/>
                </a:solidFill>
              </a:rPr>
              <a:t>Data Center for Solar and Terrestrial Physics (Boulder</a:t>
            </a:r>
            <a:r>
              <a:rPr lang="en-US" sz="1800" dirty="0" smtClean="0">
                <a:solidFill>
                  <a:srgbClr val="000099"/>
                </a:solidFill>
              </a:rPr>
              <a:t>).</a:t>
            </a:r>
            <a:endParaRPr lang="en-US" sz="1800" dirty="0">
              <a:solidFill>
                <a:srgbClr val="000099"/>
              </a:solidFill>
            </a:endParaRPr>
          </a:p>
        </p:txBody>
      </p:sp>
      <p:sp>
        <p:nvSpPr>
          <p:cNvPr id="8" name="Text Box 8"/>
          <p:cNvSpPr txBox="1">
            <a:spLocks noChangeArrowheads="1"/>
          </p:cNvSpPr>
          <p:nvPr/>
        </p:nvSpPr>
        <p:spPr bwMode="auto">
          <a:xfrm>
            <a:off x="1201922" y="6350"/>
            <a:ext cx="67195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Data Stewardship </a:t>
            </a:r>
            <a:endParaRPr lang="en-US" sz="3200" dirty="0">
              <a:solidFill>
                <a:schemeClr val="tx2"/>
              </a:solidFill>
            </a:endParaRPr>
          </a:p>
          <a:p>
            <a:pPr algn="ctr" eaLnBrk="1" hangingPunct="1"/>
            <a:r>
              <a:rPr lang="en-US" sz="2800" b="0" dirty="0" smtClean="0">
                <a:solidFill>
                  <a:schemeClr val="tx2"/>
                </a:solidFill>
              </a:rPr>
              <a:t>NOAA National Geophysical Data Center</a:t>
            </a:r>
            <a:endParaRPr lang="en-US" sz="2800" b="0" dirty="0">
              <a:solidFill>
                <a:schemeClr val="tx2"/>
              </a:solidFill>
            </a:endParaRPr>
          </a:p>
        </p:txBody>
      </p:sp>
      <p:sp>
        <p:nvSpPr>
          <p:cNvPr id="6" name="TextBox 5"/>
          <p:cNvSpPr txBox="1"/>
          <p:nvPr/>
        </p:nvSpPr>
        <p:spPr bwMode="auto">
          <a:xfrm>
            <a:off x="101030" y="6111075"/>
            <a:ext cx="7380675" cy="400110"/>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2000" dirty="0" smtClean="0">
                <a:solidFill>
                  <a:srgbClr val="000099"/>
                </a:solidFill>
              </a:rPr>
              <a:t>NOAA Observing Systems: GOES &amp; POES-MetOp (Current)</a:t>
            </a:r>
            <a:endParaRPr lang="en-US" sz="2000" dirty="0">
              <a:solidFill>
                <a:srgbClr val="000099"/>
              </a:solidFill>
            </a:endParaRPr>
          </a:p>
        </p:txBody>
      </p:sp>
    </p:spTree>
    <p:extLst>
      <p:ext uri="{BB962C8B-B14F-4D97-AF65-F5344CB8AC3E}">
        <p14:creationId xmlns:p14="http://schemas.microsoft.com/office/powerpoint/2010/main" val="2026953026"/>
      </p:ext>
    </p:extLst>
  </p:cSld>
  <p:clrMapOvr>
    <a:masterClrMapping/>
  </p:clrMapOvr>
  <p:transition spd="med">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452563"/>
            <a:ext cx="33337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p:cNvSpPr txBox="1">
            <a:spLocks noChangeArrowheads="1"/>
          </p:cNvSpPr>
          <p:nvPr/>
        </p:nvSpPr>
        <p:spPr bwMode="auto">
          <a:xfrm>
            <a:off x="1466184" y="6350"/>
            <a:ext cx="61782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20000"/>
              </a:spcBef>
            </a:pPr>
            <a:r>
              <a:rPr lang="en-US" altLang="en-US" sz="3200" dirty="0" smtClean="0">
                <a:solidFill>
                  <a:schemeClr val="tx2"/>
                </a:solidFill>
              </a:rPr>
              <a:t>NRC Whitepaper - 2011</a:t>
            </a:r>
            <a:endParaRPr lang="en-US" altLang="en-US" sz="3200" dirty="0">
              <a:solidFill>
                <a:schemeClr val="tx2"/>
              </a:solidFill>
            </a:endParaRPr>
          </a:p>
          <a:p>
            <a:pPr algn="ctr" eaLnBrk="1" hangingPunct="1"/>
            <a:r>
              <a:rPr lang="en-US" altLang="en-US" sz="2800" b="0" dirty="0" smtClean="0">
                <a:solidFill>
                  <a:schemeClr val="tx2"/>
                </a:solidFill>
              </a:rPr>
              <a:t>Benefits of Operational </a:t>
            </a:r>
            <a:r>
              <a:rPr lang="en-US" altLang="en-US" sz="2800" b="0" dirty="0" err="1" smtClean="0">
                <a:solidFill>
                  <a:schemeClr val="tx2"/>
                </a:solidFill>
              </a:rPr>
              <a:t>SWx</a:t>
            </a:r>
            <a:r>
              <a:rPr lang="en-US" altLang="en-US" sz="2800" b="0" dirty="0" smtClean="0">
                <a:solidFill>
                  <a:schemeClr val="tx2"/>
                </a:solidFill>
              </a:rPr>
              <a:t> Monitors</a:t>
            </a:r>
            <a:endParaRPr lang="en-US" altLang="en-US" sz="2800" b="0" dirty="0">
              <a:solidFill>
                <a:schemeClr val="tx2"/>
              </a:solidFill>
            </a:endParaRPr>
          </a:p>
        </p:txBody>
      </p:sp>
      <p:sp>
        <p:nvSpPr>
          <p:cNvPr id="9220" name="TextBox 6"/>
          <p:cNvSpPr txBox="1">
            <a:spLocks noChangeArrowheads="1"/>
          </p:cNvSpPr>
          <p:nvPr/>
        </p:nvSpPr>
        <p:spPr bwMode="auto">
          <a:xfrm>
            <a:off x="3841750" y="1116013"/>
            <a:ext cx="50260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just" eaLnBrk="1" hangingPunct="1"/>
            <a:r>
              <a:rPr lang="en-US" altLang="en-US" b="0" dirty="0">
                <a:solidFill>
                  <a:srgbClr val="000099"/>
                </a:solidFill>
              </a:rPr>
              <a:t>Over 30 years of operational space environmental data is available for </a:t>
            </a:r>
            <a:r>
              <a:rPr lang="en-US" altLang="en-US" b="0" dirty="0" err="1">
                <a:solidFill>
                  <a:srgbClr val="000099"/>
                </a:solidFill>
              </a:rPr>
              <a:t>heliophysics</a:t>
            </a:r>
            <a:r>
              <a:rPr lang="en-US" altLang="en-US" b="0" dirty="0">
                <a:solidFill>
                  <a:srgbClr val="000099"/>
                </a:solidFill>
              </a:rPr>
              <a:t> research. For the most part the measurement parameters have remained the same except for some improvements in sensor design and performance – sometimes, much to the angst of the operational agencies:</a:t>
            </a:r>
          </a:p>
          <a:p>
            <a:pPr algn="just" eaLnBrk="1" hangingPunct="1">
              <a:spcBef>
                <a:spcPts val="1200"/>
              </a:spcBef>
            </a:pPr>
            <a:r>
              <a:rPr lang="en-US" altLang="en-US" sz="1400" b="0" u="sng" dirty="0">
                <a:solidFill>
                  <a:srgbClr val="000099"/>
                </a:solidFill>
              </a:rPr>
              <a:t>NOAA GOES </a:t>
            </a:r>
            <a:r>
              <a:rPr lang="en-US" altLang="en-US" sz="1400" b="0" dirty="0">
                <a:solidFill>
                  <a:srgbClr val="000099"/>
                </a:solidFill>
              </a:rPr>
              <a:t>– particles, fields, solar observation</a:t>
            </a:r>
          </a:p>
          <a:p>
            <a:pPr algn="just" eaLnBrk="1" hangingPunct="1"/>
            <a:r>
              <a:rPr lang="en-US" altLang="en-US" sz="1400" b="0" dirty="0">
                <a:solidFill>
                  <a:srgbClr val="000099"/>
                </a:solidFill>
              </a:rPr>
              <a:t>	Date range: </a:t>
            </a:r>
            <a:r>
              <a:rPr lang="en-US" altLang="en-US" sz="1400" b="0" dirty="0" smtClean="0">
                <a:solidFill>
                  <a:srgbClr val="000099"/>
                </a:solidFill>
              </a:rPr>
              <a:t>1974 </a:t>
            </a:r>
            <a:r>
              <a:rPr lang="en-US" altLang="en-US" sz="1400" b="0" dirty="0">
                <a:solidFill>
                  <a:srgbClr val="000099"/>
                </a:solidFill>
              </a:rPr>
              <a:t>– present</a:t>
            </a:r>
          </a:p>
          <a:p>
            <a:pPr algn="just" eaLnBrk="1" hangingPunct="1"/>
            <a:r>
              <a:rPr lang="en-US" altLang="en-US" sz="1400" b="0" dirty="0">
                <a:solidFill>
                  <a:srgbClr val="000099"/>
                </a:solidFill>
              </a:rPr>
              <a:t>	# of satellites: 15 (not counting 1 failure)</a:t>
            </a:r>
          </a:p>
          <a:p>
            <a:pPr algn="just" eaLnBrk="1" hangingPunct="1"/>
            <a:r>
              <a:rPr lang="en-US" altLang="en-US" sz="1400" b="0" dirty="0">
                <a:solidFill>
                  <a:srgbClr val="000099"/>
                </a:solidFill>
              </a:rPr>
              <a:t>	Availability: on-line </a:t>
            </a:r>
          </a:p>
          <a:p>
            <a:pPr algn="just" eaLnBrk="1" hangingPunct="1">
              <a:spcBef>
                <a:spcPts val="600"/>
              </a:spcBef>
            </a:pPr>
            <a:r>
              <a:rPr lang="en-US" altLang="en-US" sz="1400" b="0" u="sng" dirty="0">
                <a:solidFill>
                  <a:srgbClr val="000099"/>
                </a:solidFill>
              </a:rPr>
              <a:t>NOAA POES </a:t>
            </a:r>
            <a:r>
              <a:rPr lang="en-US" altLang="en-US" sz="1400" b="0" dirty="0">
                <a:solidFill>
                  <a:srgbClr val="000099"/>
                </a:solidFill>
              </a:rPr>
              <a:t>– energetic charged particles</a:t>
            </a:r>
          </a:p>
          <a:p>
            <a:pPr algn="just" eaLnBrk="1" hangingPunct="1"/>
            <a:r>
              <a:rPr lang="en-US" altLang="en-US" sz="1400" b="0" dirty="0">
                <a:solidFill>
                  <a:srgbClr val="000099"/>
                </a:solidFill>
              </a:rPr>
              <a:t>	Date range: 1978 – present</a:t>
            </a:r>
          </a:p>
          <a:p>
            <a:pPr algn="just" eaLnBrk="1" hangingPunct="1"/>
            <a:r>
              <a:rPr lang="en-US" altLang="en-US" sz="1400" b="0" dirty="0">
                <a:solidFill>
                  <a:srgbClr val="000099"/>
                </a:solidFill>
              </a:rPr>
              <a:t>	# of satellites: 12 (not counting 1 failure)</a:t>
            </a:r>
          </a:p>
          <a:p>
            <a:pPr algn="just" eaLnBrk="1" hangingPunct="1"/>
            <a:r>
              <a:rPr lang="en-US" altLang="en-US" sz="1400" b="0" dirty="0">
                <a:solidFill>
                  <a:srgbClr val="000099"/>
                </a:solidFill>
              </a:rPr>
              <a:t>	Availability: on-line</a:t>
            </a:r>
          </a:p>
          <a:p>
            <a:pPr algn="just" eaLnBrk="1" hangingPunct="1">
              <a:spcBef>
                <a:spcPts val="600"/>
              </a:spcBef>
            </a:pPr>
            <a:r>
              <a:rPr lang="en-US" altLang="en-US" sz="1400" b="0" u="sng" dirty="0">
                <a:solidFill>
                  <a:srgbClr val="000099"/>
                </a:solidFill>
              </a:rPr>
              <a:t>USAF DMSP </a:t>
            </a:r>
            <a:r>
              <a:rPr lang="en-US" altLang="en-US" sz="1400" b="0" dirty="0">
                <a:solidFill>
                  <a:srgbClr val="000099"/>
                </a:solidFill>
              </a:rPr>
              <a:t>– particles &amp; fields, UV imagery</a:t>
            </a:r>
          </a:p>
          <a:p>
            <a:pPr algn="just" eaLnBrk="1" hangingPunct="1"/>
            <a:r>
              <a:rPr lang="en-US" altLang="en-US" sz="1400" b="0" dirty="0">
                <a:solidFill>
                  <a:srgbClr val="000099"/>
                </a:solidFill>
              </a:rPr>
              <a:t>	Date range: 1976 – present</a:t>
            </a:r>
          </a:p>
          <a:p>
            <a:pPr algn="just" eaLnBrk="1" hangingPunct="1"/>
            <a:r>
              <a:rPr lang="en-US" altLang="en-US" sz="1400" b="0" dirty="0">
                <a:solidFill>
                  <a:srgbClr val="000099"/>
                </a:solidFill>
              </a:rPr>
              <a:t>	# of satellites: 17 (not counting 1 failure)</a:t>
            </a:r>
          </a:p>
          <a:p>
            <a:pPr algn="just" eaLnBrk="1" hangingPunct="1"/>
            <a:r>
              <a:rPr lang="en-US" altLang="en-US" sz="1400" b="0" dirty="0">
                <a:solidFill>
                  <a:srgbClr val="000099"/>
                </a:solidFill>
              </a:rPr>
              <a:t>	Availability: on-line (F6 and beyond only)</a:t>
            </a:r>
          </a:p>
          <a:p>
            <a:pPr algn="just" eaLnBrk="1" hangingPunct="1">
              <a:spcBef>
                <a:spcPts val="600"/>
              </a:spcBef>
            </a:pPr>
            <a:r>
              <a:rPr lang="en-US" altLang="en-US" sz="1400" b="0" u="sng" dirty="0">
                <a:solidFill>
                  <a:srgbClr val="000099"/>
                </a:solidFill>
              </a:rPr>
              <a:t>DOE LANL </a:t>
            </a:r>
            <a:r>
              <a:rPr lang="en-US" altLang="en-US" sz="1400" b="0" dirty="0">
                <a:solidFill>
                  <a:srgbClr val="000099"/>
                </a:solidFill>
              </a:rPr>
              <a:t>– particles (GEO and GPS)</a:t>
            </a:r>
          </a:p>
          <a:p>
            <a:pPr algn="just" eaLnBrk="1" hangingPunct="1"/>
            <a:r>
              <a:rPr lang="en-US" altLang="en-US" sz="1400" b="0" dirty="0">
                <a:solidFill>
                  <a:srgbClr val="000099"/>
                </a:solidFill>
              </a:rPr>
              <a:t>	Data range: 1976 – present</a:t>
            </a:r>
          </a:p>
          <a:p>
            <a:pPr algn="just" eaLnBrk="1" hangingPunct="1"/>
            <a:r>
              <a:rPr lang="en-US" altLang="en-US" sz="1400" b="0" dirty="0">
                <a:solidFill>
                  <a:srgbClr val="000099"/>
                </a:solidFill>
              </a:rPr>
              <a:t>	# of satellites: Unknown</a:t>
            </a:r>
          </a:p>
          <a:p>
            <a:pPr algn="just" eaLnBrk="1" hangingPunct="1"/>
            <a:r>
              <a:rPr lang="en-US" altLang="en-US" sz="1400" b="0" dirty="0">
                <a:solidFill>
                  <a:srgbClr val="000099"/>
                </a:solidFill>
              </a:rPr>
              <a:t>	Availability: restricted</a:t>
            </a:r>
          </a:p>
        </p:txBody>
      </p:sp>
      <p:sp>
        <p:nvSpPr>
          <p:cNvPr id="9221" name="TextBox 4"/>
          <p:cNvSpPr txBox="1">
            <a:spLocks noChangeArrowheads="1"/>
          </p:cNvSpPr>
          <p:nvPr/>
        </p:nvSpPr>
        <p:spPr bwMode="auto">
          <a:xfrm>
            <a:off x="357188" y="5905500"/>
            <a:ext cx="3376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b="0" i="1">
                <a:solidFill>
                  <a:srgbClr val="000099"/>
                </a:solidFill>
              </a:rPr>
              <a:t>It keeps going and going and going</a:t>
            </a:r>
          </a:p>
        </p:txBody>
      </p:sp>
    </p:spTree>
    <p:extLst>
      <p:ext uri="{BB962C8B-B14F-4D97-AF65-F5344CB8AC3E}">
        <p14:creationId xmlns:p14="http://schemas.microsoft.com/office/powerpoint/2010/main" val="2772763834"/>
      </p:ext>
    </p:extLst>
  </p:cSld>
  <p:clrMapOvr>
    <a:masterClrMapping/>
  </p:clrMapOvr>
  <p:transition spd="med">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048160" y="6350"/>
            <a:ext cx="70270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Current NOAA Observing Systems </a:t>
            </a:r>
            <a:endParaRPr lang="en-US" sz="3200" dirty="0">
              <a:solidFill>
                <a:schemeClr val="tx2"/>
              </a:solidFill>
            </a:endParaRPr>
          </a:p>
          <a:p>
            <a:pPr algn="ctr" eaLnBrk="1" hangingPunct="1"/>
            <a:r>
              <a:rPr lang="en-US" sz="2800" b="0" dirty="0" smtClean="0">
                <a:solidFill>
                  <a:schemeClr val="tx2"/>
                </a:solidFill>
              </a:rPr>
              <a:t>GOES Satellites - Geostationary </a:t>
            </a:r>
            <a:endParaRPr lang="en-US" sz="2800" b="0" dirty="0">
              <a:solidFill>
                <a:schemeClr val="tx2"/>
              </a:solidFill>
            </a:endParaRPr>
          </a:p>
        </p:txBody>
      </p:sp>
      <p:pic>
        <p:nvPicPr>
          <p:cNvPr id="1028" name="Picture 4" descr="http://www.lockheedmartin.com/content/dam/lockheed/data/space/photo/goesr/GOES-R%20ART_day%20earth%202011%203600x3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51" y="2713486"/>
            <a:ext cx="3806825" cy="3806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6723" y="1184047"/>
            <a:ext cx="4572000" cy="1077218"/>
          </a:xfrm>
          <a:prstGeom prst="rect">
            <a:avLst/>
          </a:prstGeom>
        </p:spPr>
        <p:txBody>
          <a:bodyPr>
            <a:spAutoFit/>
          </a:bodyPr>
          <a:lstStyle/>
          <a:p>
            <a:pPr>
              <a:spcBef>
                <a:spcPct val="30000"/>
              </a:spcBef>
            </a:pPr>
            <a:r>
              <a:rPr lang="en-US" altLang="en-US" sz="1800" dirty="0" smtClean="0">
                <a:solidFill>
                  <a:schemeClr val="tx2"/>
                </a:solidFill>
                <a:hlinkClick r:id="rId3"/>
              </a:rPr>
              <a:t>Solar X-ray Imager</a:t>
            </a:r>
            <a:endParaRPr lang="en-US" altLang="en-US" b="0" dirty="0" smtClean="0">
              <a:solidFill>
                <a:schemeClr val="tx2"/>
              </a:solidFill>
            </a:endParaRPr>
          </a:p>
          <a:p>
            <a:pPr marL="285750" indent="-285750">
              <a:spcBef>
                <a:spcPts val="600"/>
              </a:spcBef>
              <a:buFont typeface="Arial" panose="020B0604020202020204" pitchFamily="34" charset="0"/>
              <a:buChar char="•"/>
            </a:pPr>
            <a:r>
              <a:rPr lang="en-US" altLang="en-US" sz="1800" b="0" dirty="0" smtClean="0">
                <a:solidFill>
                  <a:schemeClr val="tx2"/>
                </a:solidFill>
              </a:rPr>
              <a:t>Data available since 2003</a:t>
            </a:r>
          </a:p>
          <a:p>
            <a:pPr marL="285750" indent="-285750">
              <a:spcBef>
                <a:spcPts val="600"/>
              </a:spcBef>
              <a:buFont typeface="Arial" panose="020B0604020202020204" pitchFamily="34" charset="0"/>
              <a:buChar char="•"/>
            </a:pPr>
            <a:r>
              <a:rPr lang="en-US" altLang="en-US" sz="1800" b="0" dirty="0" smtClean="0">
                <a:solidFill>
                  <a:schemeClr val="tx2"/>
                </a:solidFill>
              </a:rPr>
              <a:t>Full sun solar image (~1 per minute)</a:t>
            </a:r>
            <a:endParaRPr lang="en-US" altLang="en-US" sz="1800" b="0" dirty="0">
              <a:solidFill>
                <a:schemeClr val="tx2"/>
              </a:solidFill>
            </a:endParaRPr>
          </a:p>
        </p:txBody>
      </p:sp>
      <p:pic>
        <p:nvPicPr>
          <p:cNvPr id="8" name="Picture 7" descr="SXI_20030529_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686" y="2382537"/>
            <a:ext cx="4114800" cy="41076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52551" y="1184046"/>
            <a:ext cx="4572000" cy="1434239"/>
          </a:xfrm>
          <a:prstGeom prst="rect">
            <a:avLst/>
          </a:prstGeom>
        </p:spPr>
        <p:txBody>
          <a:bodyPr>
            <a:spAutoFit/>
          </a:bodyPr>
          <a:lstStyle/>
          <a:p>
            <a:pPr>
              <a:spcBef>
                <a:spcPct val="30000"/>
              </a:spcBef>
            </a:pPr>
            <a:r>
              <a:rPr lang="en-US" altLang="en-US" sz="1800" dirty="0" smtClean="0">
                <a:solidFill>
                  <a:schemeClr val="tx2"/>
                </a:solidFill>
                <a:hlinkClick r:id="rId5"/>
              </a:rPr>
              <a:t>Space </a:t>
            </a:r>
            <a:r>
              <a:rPr lang="en-US" altLang="en-US" sz="1800" dirty="0">
                <a:solidFill>
                  <a:schemeClr val="tx2"/>
                </a:solidFill>
                <a:hlinkClick r:id="rId5"/>
              </a:rPr>
              <a:t>Environment Monitor</a:t>
            </a:r>
            <a:r>
              <a:rPr lang="en-US" altLang="en-US" sz="2000" dirty="0">
                <a:solidFill>
                  <a:schemeClr val="tx2"/>
                </a:solidFill>
                <a:hlinkClick r:id="rId5"/>
              </a:rPr>
              <a:t> </a:t>
            </a:r>
            <a:endParaRPr lang="en-US" altLang="en-US" sz="2000" dirty="0">
              <a:solidFill>
                <a:schemeClr val="tx2"/>
              </a:solidFill>
            </a:endParaRPr>
          </a:p>
          <a:p>
            <a:pPr marL="174625" lvl="1" indent="-174625">
              <a:spcBef>
                <a:spcPct val="10000"/>
              </a:spcBef>
              <a:buFontTx/>
              <a:buChar char="•"/>
            </a:pPr>
            <a:r>
              <a:rPr lang="en-US" altLang="en-US" b="0" dirty="0">
                <a:solidFill>
                  <a:schemeClr val="tx2"/>
                </a:solidFill>
              </a:rPr>
              <a:t>Geosynchronous Orbit, Since 1974</a:t>
            </a:r>
          </a:p>
          <a:p>
            <a:pPr marL="174625" lvl="1" indent="-174625">
              <a:spcBef>
                <a:spcPct val="10000"/>
              </a:spcBef>
              <a:buFontTx/>
              <a:buChar char="•"/>
              <a:tabLst>
                <a:tab pos="1428750" algn="l"/>
              </a:tabLst>
            </a:pPr>
            <a:r>
              <a:rPr lang="en-US" altLang="en-US" b="0" dirty="0" smtClean="0">
                <a:solidFill>
                  <a:schemeClr val="tx2"/>
                </a:solidFill>
              </a:rPr>
              <a:t>Parameters:</a:t>
            </a:r>
            <a:r>
              <a:rPr lang="en-US" altLang="en-US" b="0" dirty="0">
                <a:solidFill>
                  <a:schemeClr val="tx2"/>
                </a:solidFill>
              </a:rPr>
              <a:t>	In Situ Magnetic Fields</a:t>
            </a:r>
            <a:br>
              <a:rPr lang="en-US" altLang="en-US" b="0" dirty="0">
                <a:solidFill>
                  <a:schemeClr val="tx2"/>
                </a:solidFill>
              </a:rPr>
            </a:br>
            <a:r>
              <a:rPr lang="en-US" altLang="en-US" b="0" dirty="0">
                <a:solidFill>
                  <a:schemeClr val="tx2"/>
                </a:solidFill>
              </a:rPr>
              <a:t>	</a:t>
            </a:r>
            <a:r>
              <a:rPr lang="en-US" altLang="en-US" b="0" dirty="0" smtClean="0">
                <a:solidFill>
                  <a:schemeClr val="tx2"/>
                </a:solidFill>
              </a:rPr>
              <a:t>Whole </a:t>
            </a:r>
            <a:r>
              <a:rPr lang="en-US" altLang="en-US" b="0" dirty="0">
                <a:solidFill>
                  <a:schemeClr val="tx2"/>
                </a:solidFill>
              </a:rPr>
              <a:t>Sun X-ray Flux</a:t>
            </a:r>
            <a:br>
              <a:rPr lang="en-US" altLang="en-US" b="0" dirty="0">
                <a:solidFill>
                  <a:schemeClr val="tx2"/>
                </a:solidFill>
              </a:rPr>
            </a:br>
            <a:r>
              <a:rPr lang="en-US" altLang="en-US" b="0" dirty="0">
                <a:solidFill>
                  <a:schemeClr val="tx2"/>
                </a:solidFill>
              </a:rPr>
              <a:t>	</a:t>
            </a:r>
            <a:r>
              <a:rPr lang="en-US" altLang="en-US" b="0" dirty="0" smtClean="0">
                <a:solidFill>
                  <a:schemeClr val="tx2"/>
                </a:solidFill>
              </a:rPr>
              <a:t>Energetic Particles</a:t>
            </a:r>
          </a:p>
        </p:txBody>
      </p:sp>
    </p:spTree>
    <p:extLst>
      <p:ext uri="{BB962C8B-B14F-4D97-AF65-F5344CB8AC3E}">
        <p14:creationId xmlns:p14="http://schemas.microsoft.com/office/powerpoint/2010/main" val="1488572625"/>
      </p:ext>
    </p:extLst>
  </p:cSld>
  <p:clrMapOvr>
    <a:masterClrMapping/>
  </p:clrMapOvr>
  <p:transition spd="med">
    <p:pull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048160" y="6350"/>
            <a:ext cx="70270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Current NOAA Observing Systems </a:t>
            </a:r>
            <a:endParaRPr lang="en-US" sz="3200" dirty="0">
              <a:solidFill>
                <a:schemeClr val="tx2"/>
              </a:solidFill>
            </a:endParaRPr>
          </a:p>
          <a:p>
            <a:pPr algn="ctr" eaLnBrk="1" hangingPunct="1"/>
            <a:r>
              <a:rPr lang="en-US" sz="2800" b="0" dirty="0" smtClean="0">
                <a:solidFill>
                  <a:schemeClr val="tx2"/>
                </a:solidFill>
              </a:rPr>
              <a:t>GOES – </a:t>
            </a:r>
            <a:r>
              <a:rPr lang="en-US" sz="2800" b="0" dirty="0" smtClean="0">
                <a:solidFill>
                  <a:schemeClr val="tx2"/>
                </a:solidFill>
                <a:hlinkClick r:id="rId2"/>
              </a:rPr>
              <a:t>Extreme Events</a:t>
            </a:r>
            <a:r>
              <a:rPr lang="en-US" sz="2800" b="0" dirty="0" smtClean="0">
                <a:solidFill>
                  <a:schemeClr val="tx2"/>
                </a:solidFill>
              </a:rPr>
              <a:t> (Survey Plots)</a:t>
            </a:r>
            <a:endParaRPr lang="en-US" sz="2800" b="0"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366" y="1585839"/>
            <a:ext cx="6339693" cy="4902617"/>
          </a:xfrm>
          <a:prstGeom prst="rect">
            <a:avLst/>
          </a:prstGeom>
        </p:spPr>
      </p:pic>
      <p:sp>
        <p:nvSpPr>
          <p:cNvPr id="3" name="TextBox 2"/>
          <p:cNvSpPr txBox="1"/>
          <p:nvPr/>
        </p:nvSpPr>
        <p:spPr bwMode="auto">
          <a:xfrm>
            <a:off x="452845" y="2063951"/>
            <a:ext cx="2159726" cy="830997"/>
          </a:xfrm>
          <a:prstGeom prst="rect">
            <a:avLst/>
          </a:prstGeom>
          <a:noFill/>
          <a:ln w="9525">
            <a:noFill/>
            <a:miter lim="800000"/>
            <a:headEnd/>
            <a:tailEnd/>
          </a:ln>
        </p:spPr>
        <p:txBody>
          <a:bodyPr wrap="square" rtlCol="0">
            <a:spAutoFit/>
          </a:bodyPr>
          <a:lstStyle/>
          <a:p>
            <a:pPr algn="r">
              <a:tabLst>
                <a:tab pos="227013" algn="l"/>
                <a:tab pos="1376363" algn="l"/>
                <a:tab pos="2743200" algn="l"/>
              </a:tabLst>
            </a:pPr>
            <a:r>
              <a:rPr lang="en-US" b="0" dirty="0" smtClean="0">
                <a:solidFill>
                  <a:srgbClr val="000099"/>
                </a:solidFill>
              </a:rPr>
              <a:t>Numerous X-class flares starting on</a:t>
            </a:r>
          </a:p>
          <a:p>
            <a:pPr algn="r">
              <a:tabLst>
                <a:tab pos="227013" algn="l"/>
                <a:tab pos="1376363" algn="l"/>
                <a:tab pos="2743200" algn="l"/>
              </a:tabLst>
            </a:pPr>
            <a:r>
              <a:rPr lang="en-US" b="0" dirty="0" smtClean="0">
                <a:solidFill>
                  <a:srgbClr val="000099"/>
                </a:solidFill>
              </a:rPr>
              <a:t>28 Oct 2003 </a:t>
            </a:r>
            <a:endParaRPr lang="en-US" b="0" dirty="0">
              <a:solidFill>
                <a:srgbClr val="000099"/>
              </a:solidFill>
            </a:endParaRPr>
          </a:p>
        </p:txBody>
      </p:sp>
      <p:sp>
        <p:nvSpPr>
          <p:cNvPr id="5" name="TextBox 4"/>
          <p:cNvSpPr txBox="1"/>
          <p:nvPr/>
        </p:nvSpPr>
        <p:spPr bwMode="auto">
          <a:xfrm>
            <a:off x="2246811" y="1087871"/>
            <a:ext cx="4185761" cy="400110"/>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2000" u="sng" dirty="0" smtClean="0">
                <a:solidFill>
                  <a:srgbClr val="000099"/>
                </a:solidFill>
              </a:rPr>
              <a:t>Halloween Storm – Oct/Nov 2003</a:t>
            </a:r>
            <a:endParaRPr lang="en-US" sz="2000" u="sng" dirty="0">
              <a:solidFill>
                <a:srgbClr val="000099"/>
              </a:solidFill>
            </a:endParaRPr>
          </a:p>
        </p:txBody>
      </p:sp>
      <p:sp>
        <p:nvSpPr>
          <p:cNvPr id="6" name="TextBox 5"/>
          <p:cNvSpPr txBox="1"/>
          <p:nvPr/>
        </p:nvSpPr>
        <p:spPr bwMode="auto">
          <a:xfrm>
            <a:off x="454587" y="3108957"/>
            <a:ext cx="2157984" cy="830997"/>
          </a:xfrm>
          <a:prstGeom prst="rect">
            <a:avLst/>
          </a:prstGeom>
          <a:noFill/>
          <a:ln w="9525">
            <a:noFill/>
            <a:miter lim="800000"/>
            <a:headEnd/>
            <a:tailEnd/>
          </a:ln>
        </p:spPr>
        <p:txBody>
          <a:bodyPr wrap="square" rtlCol="0">
            <a:spAutoFit/>
          </a:bodyPr>
          <a:lstStyle/>
          <a:p>
            <a:pPr algn="r">
              <a:tabLst>
                <a:tab pos="227013" algn="l"/>
                <a:tab pos="1376363" algn="l"/>
                <a:tab pos="2743200" algn="l"/>
              </a:tabLst>
            </a:pPr>
            <a:r>
              <a:rPr lang="en-US" b="0" dirty="0" smtClean="0">
                <a:solidFill>
                  <a:srgbClr val="000099"/>
                </a:solidFill>
              </a:rPr>
              <a:t>Solar proton event – </a:t>
            </a:r>
            <a:r>
              <a:rPr lang="en-US" b="0" dirty="0" smtClean="0">
                <a:solidFill>
                  <a:srgbClr val="000099"/>
                </a:solidFill>
              </a:rPr>
              <a:t>S4 </a:t>
            </a:r>
            <a:r>
              <a:rPr lang="en-US" b="0" dirty="0" smtClean="0">
                <a:solidFill>
                  <a:srgbClr val="000099"/>
                </a:solidFill>
              </a:rPr>
              <a:t>on NOAA Space Weather Scale</a:t>
            </a:r>
            <a:endParaRPr lang="en-US" b="0" dirty="0">
              <a:solidFill>
                <a:srgbClr val="000099"/>
              </a:solidFill>
            </a:endParaRPr>
          </a:p>
        </p:txBody>
      </p:sp>
      <p:sp>
        <p:nvSpPr>
          <p:cNvPr id="7" name="TextBox 6"/>
          <p:cNvSpPr txBox="1"/>
          <p:nvPr/>
        </p:nvSpPr>
        <p:spPr bwMode="auto">
          <a:xfrm>
            <a:off x="454587" y="4145271"/>
            <a:ext cx="2157984" cy="830997"/>
          </a:xfrm>
          <a:prstGeom prst="rect">
            <a:avLst/>
          </a:prstGeom>
          <a:noFill/>
          <a:ln w="9525">
            <a:noFill/>
            <a:miter lim="800000"/>
            <a:headEnd/>
            <a:tailEnd/>
          </a:ln>
        </p:spPr>
        <p:txBody>
          <a:bodyPr wrap="square" rtlCol="0">
            <a:spAutoFit/>
          </a:bodyPr>
          <a:lstStyle/>
          <a:p>
            <a:pPr algn="r">
              <a:tabLst>
                <a:tab pos="227013" algn="l"/>
                <a:tab pos="1376363" algn="l"/>
                <a:tab pos="2743200" algn="l"/>
              </a:tabLst>
            </a:pPr>
            <a:r>
              <a:rPr lang="en-US" b="0" dirty="0" smtClean="0">
                <a:solidFill>
                  <a:srgbClr val="000099"/>
                </a:solidFill>
              </a:rPr>
              <a:t>Neutron Monitor </a:t>
            </a:r>
            <a:r>
              <a:rPr lang="en-US" b="0" dirty="0" err="1" smtClean="0">
                <a:solidFill>
                  <a:srgbClr val="000099"/>
                </a:solidFill>
              </a:rPr>
              <a:t>Forbush</a:t>
            </a:r>
            <a:r>
              <a:rPr lang="en-US" b="0" dirty="0" smtClean="0">
                <a:solidFill>
                  <a:srgbClr val="000099"/>
                </a:solidFill>
              </a:rPr>
              <a:t> Decrease (Moscow)</a:t>
            </a:r>
            <a:endParaRPr lang="en-US" b="0" dirty="0">
              <a:solidFill>
                <a:srgbClr val="000099"/>
              </a:solidFill>
            </a:endParaRPr>
          </a:p>
        </p:txBody>
      </p:sp>
      <p:sp>
        <p:nvSpPr>
          <p:cNvPr id="8" name="TextBox 7"/>
          <p:cNvSpPr txBox="1"/>
          <p:nvPr/>
        </p:nvSpPr>
        <p:spPr bwMode="auto">
          <a:xfrm>
            <a:off x="454587" y="5299163"/>
            <a:ext cx="2157984" cy="584775"/>
          </a:xfrm>
          <a:prstGeom prst="rect">
            <a:avLst/>
          </a:prstGeom>
          <a:noFill/>
          <a:ln w="9525">
            <a:noFill/>
            <a:miter lim="800000"/>
            <a:headEnd/>
            <a:tailEnd/>
          </a:ln>
        </p:spPr>
        <p:txBody>
          <a:bodyPr wrap="square" rtlCol="0">
            <a:spAutoFit/>
          </a:bodyPr>
          <a:lstStyle/>
          <a:p>
            <a:pPr algn="r">
              <a:tabLst>
                <a:tab pos="227013" algn="l"/>
                <a:tab pos="1376363" algn="l"/>
                <a:tab pos="2743200" algn="l"/>
              </a:tabLst>
            </a:pPr>
            <a:r>
              <a:rPr lang="en-US" b="0" dirty="0" smtClean="0">
                <a:solidFill>
                  <a:srgbClr val="000099"/>
                </a:solidFill>
              </a:rPr>
              <a:t>In-situ GEO magnetic field structure</a:t>
            </a:r>
            <a:endParaRPr lang="en-US" b="0" dirty="0">
              <a:solidFill>
                <a:srgbClr val="000099"/>
              </a:solidFill>
            </a:endParaRPr>
          </a:p>
        </p:txBody>
      </p:sp>
      <p:cxnSp>
        <p:nvCxnSpPr>
          <p:cNvPr id="10" name="Straight Connector 9"/>
          <p:cNvCxnSpPr/>
          <p:nvPr/>
        </p:nvCxnSpPr>
        <p:spPr bwMode="auto">
          <a:xfrm>
            <a:off x="2046514" y="3013166"/>
            <a:ext cx="69668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046514" y="5037909"/>
            <a:ext cx="69668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046514" y="4037147"/>
            <a:ext cx="69668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bwMode="auto">
          <a:xfrm>
            <a:off x="1689650" y="6398648"/>
            <a:ext cx="7258397" cy="307777"/>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1400" b="0" dirty="0" smtClean="0">
                <a:solidFill>
                  <a:srgbClr val="000099"/>
                </a:solidFill>
              </a:rPr>
              <a:t>See AMS Poster </a:t>
            </a:r>
            <a:r>
              <a:rPr lang="en-US" sz="1400" b="0" dirty="0">
                <a:solidFill>
                  <a:srgbClr val="000099"/>
                </a:solidFill>
              </a:rPr>
              <a:t>313 </a:t>
            </a:r>
            <a:r>
              <a:rPr lang="en-US" sz="1400" b="0" dirty="0" smtClean="0">
                <a:solidFill>
                  <a:srgbClr val="000099"/>
                </a:solidFill>
              </a:rPr>
              <a:t>“Extreme </a:t>
            </a:r>
            <a:r>
              <a:rPr lang="en-US" sz="1400" b="0" dirty="0">
                <a:solidFill>
                  <a:srgbClr val="000099"/>
                </a:solidFill>
              </a:rPr>
              <a:t>Space Weather Events Measured by </a:t>
            </a:r>
            <a:r>
              <a:rPr lang="en-US" sz="1400" b="0" dirty="0" smtClean="0">
                <a:solidFill>
                  <a:srgbClr val="000099"/>
                </a:solidFill>
              </a:rPr>
              <a:t>GOES – 1974-2013”</a:t>
            </a:r>
            <a:endParaRPr lang="en-US" sz="1400" b="0" dirty="0">
              <a:solidFill>
                <a:srgbClr val="000099"/>
              </a:solidFill>
            </a:endParaRPr>
          </a:p>
        </p:txBody>
      </p:sp>
    </p:spTree>
    <p:extLst>
      <p:ext uri="{BB962C8B-B14F-4D97-AF65-F5344CB8AC3E}">
        <p14:creationId xmlns:p14="http://schemas.microsoft.com/office/powerpoint/2010/main" val="2358108767"/>
      </p:ext>
    </p:extLst>
  </p:cSld>
  <p:clrMapOvr>
    <a:masterClrMapping/>
  </p:clrMapOvr>
  <p:transition spd="med">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174750"/>
            <a:ext cx="30718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1098714" y="6350"/>
            <a:ext cx="69132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20000"/>
              </a:spcBef>
            </a:pPr>
            <a:r>
              <a:rPr lang="en-US" altLang="en-US" sz="3200" dirty="0" smtClean="0">
                <a:solidFill>
                  <a:schemeClr val="tx2"/>
                </a:solidFill>
              </a:rPr>
              <a:t>Current NOAA Observing Systems</a:t>
            </a:r>
            <a:endParaRPr lang="en-US" altLang="en-US" sz="3200" dirty="0">
              <a:solidFill>
                <a:schemeClr val="tx2"/>
              </a:solidFill>
            </a:endParaRPr>
          </a:p>
          <a:p>
            <a:pPr algn="ctr" eaLnBrk="1" hangingPunct="1"/>
            <a:r>
              <a:rPr lang="en-US" altLang="en-US" sz="2800" b="0" dirty="0">
                <a:solidFill>
                  <a:schemeClr val="tx2"/>
                </a:solidFill>
                <a:hlinkClick r:id="rId3"/>
              </a:rPr>
              <a:t>POES/</a:t>
            </a:r>
            <a:r>
              <a:rPr lang="en-US" altLang="en-US" sz="2800" b="0" dirty="0" err="1">
                <a:solidFill>
                  <a:schemeClr val="tx2"/>
                </a:solidFill>
                <a:hlinkClick r:id="rId3"/>
              </a:rPr>
              <a:t>Metop</a:t>
            </a:r>
            <a:r>
              <a:rPr lang="en-US" altLang="en-US" sz="2800" b="0" dirty="0">
                <a:solidFill>
                  <a:schemeClr val="tx2"/>
                </a:solidFill>
              </a:rPr>
              <a:t> Satellite System</a:t>
            </a:r>
          </a:p>
        </p:txBody>
      </p:sp>
      <p:sp>
        <p:nvSpPr>
          <p:cNvPr id="15364" name="TextBox 5"/>
          <p:cNvSpPr txBox="1">
            <a:spLocks noChangeArrowheads="1"/>
          </p:cNvSpPr>
          <p:nvPr/>
        </p:nvSpPr>
        <p:spPr bwMode="auto">
          <a:xfrm>
            <a:off x="3346450" y="1073150"/>
            <a:ext cx="57975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7013" algn="l"/>
                <a:tab pos="1376363" algn="l"/>
                <a:tab pos="1828800" algn="l"/>
              </a:tabLst>
              <a:defRPr sz="1600" b="1">
                <a:solidFill>
                  <a:schemeClr val="tx1"/>
                </a:solidFill>
                <a:latin typeface="Arial" charset="0"/>
              </a:defRPr>
            </a:lvl1pPr>
            <a:lvl2pPr marL="742950" indent="-285750" eaLnBrk="0" hangingPunct="0">
              <a:tabLst>
                <a:tab pos="227013" algn="l"/>
                <a:tab pos="1376363" algn="l"/>
                <a:tab pos="1828800" algn="l"/>
              </a:tabLst>
              <a:defRPr sz="1600" b="1">
                <a:solidFill>
                  <a:schemeClr val="tx1"/>
                </a:solidFill>
                <a:latin typeface="Arial" charset="0"/>
              </a:defRPr>
            </a:lvl2pPr>
            <a:lvl3pPr marL="1143000" indent="-228600" eaLnBrk="0" hangingPunct="0">
              <a:tabLst>
                <a:tab pos="227013" algn="l"/>
                <a:tab pos="1376363" algn="l"/>
                <a:tab pos="1828800" algn="l"/>
              </a:tabLst>
              <a:defRPr sz="1600" b="1">
                <a:solidFill>
                  <a:schemeClr val="tx1"/>
                </a:solidFill>
                <a:latin typeface="Arial" charset="0"/>
              </a:defRPr>
            </a:lvl3pPr>
            <a:lvl4pPr marL="1600200" indent="-228600" eaLnBrk="0" hangingPunct="0">
              <a:tabLst>
                <a:tab pos="227013" algn="l"/>
                <a:tab pos="1376363" algn="l"/>
                <a:tab pos="1828800" algn="l"/>
              </a:tabLst>
              <a:defRPr sz="1600" b="1">
                <a:solidFill>
                  <a:schemeClr val="tx1"/>
                </a:solidFill>
                <a:latin typeface="Arial" charset="0"/>
              </a:defRPr>
            </a:lvl4pPr>
            <a:lvl5pPr marL="2057400" indent="-228600" eaLnBrk="0" hangingPunct="0">
              <a:tabLst>
                <a:tab pos="227013" algn="l"/>
                <a:tab pos="1376363" algn="l"/>
                <a:tab pos="1828800" algn="l"/>
              </a:tabLst>
              <a:defRPr sz="1600" b="1">
                <a:solidFill>
                  <a:schemeClr val="tx1"/>
                </a:solidFill>
                <a:latin typeface="Arial" charset="0"/>
              </a:defRPr>
            </a:lvl5pPr>
            <a:lvl6pPr marL="2514600" indent="-228600" eaLnBrk="0" fontAlgn="base" hangingPunct="0">
              <a:spcBef>
                <a:spcPct val="0"/>
              </a:spcBef>
              <a:spcAft>
                <a:spcPct val="0"/>
              </a:spcAft>
              <a:tabLst>
                <a:tab pos="227013" algn="l"/>
                <a:tab pos="1376363" algn="l"/>
                <a:tab pos="1828800" algn="l"/>
              </a:tabLst>
              <a:defRPr sz="1600" b="1">
                <a:solidFill>
                  <a:schemeClr val="tx1"/>
                </a:solidFill>
                <a:latin typeface="Arial" charset="0"/>
              </a:defRPr>
            </a:lvl6pPr>
            <a:lvl7pPr marL="2971800" indent="-228600" eaLnBrk="0" fontAlgn="base" hangingPunct="0">
              <a:spcBef>
                <a:spcPct val="0"/>
              </a:spcBef>
              <a:spcAft>
                <a:spcPct val="0"/>
              </a:spcAft>
              <a:tabLst>
                <a:tab pos="227013" algn="l"/>
                <a:tab pos="1376363" algn="l"/>
                <a:tab pos="1828800" algn="l"/>
              </a:tabLst>
              <a:defRPr sz="1600" b="1">
                <a:solidFill>
                  <a:schemeClr val="tx1"/>
                </a:solidFill>
                <a:latin typeface="Arial" charset="0"/>
              </a:defRPr>
            </a:lvl7pPr>
            <a:lvl8pPr marL="3429000" indent="-228600" eaLnBrk="0" fontAlgn="base" hangingPunct="0">
              <a:spcBef>
                <a:spcPct val="0"/>
              </a:spcBef>
              <a:spcAft>
                <a:spcPct val="0"/>
              </a:spcAft>
              <a:tabLst>
                <a:tab pos="227013" algn="l"/>
                <a:tab pos="1376363" algn="l"/>
                <a:tab pos="1828800" algn="l"/>
              </a:tabLst>
              <a:defRPr sz="1600" b="1">
                <a:solidFill>
                  <a:schemeClr val="tx1"/>
                </a:solidFill>
                <a:latin typeface="Arial" charset="0"/>
              </a:defRPr>
            </a:lvl8pPr>
            <a:lvl9pPr marL="3886200" indent="-228600" eaLnBrk="0" fontAlgn="base" hangingPunct="0">
              <a:spcBef>
                <a:spcPct val="0"/>
              </a:spcBef>
              <a:spcAft>
                <a:spcPct val="0"/>
              </a:spcAft>
              <a:tabLst>
                <a:tab pos="227013" algn="l"/>
                <a:tab pos="1376363" algn="l"/>
                <a:tab pos="1828800" algn="l"/>
              </a:tabLst>
              <a:defRPr sz="1600" b="1">
                <a:solidFill>
                  <a:schemeClr val="tx1"/>
                </a:solidFill>
                <a:latin typeface="Arial" charset="0"/>
              </a:defRPr>
            </a:lvl9pPr>
          </a:lstStyle>
          <a:p>
            <a:pPr eaLnBrk="1" hangingPunct="1"/>
            <a:r>
              <a:rPr lang="en-US" altLang="en-US" u="sng" dirty="0">
                <a:solidFill>
                  <a:srgbClr val="000099"/>
                </a:solidFill>
              </a:rPr>
              <a:t>Measurement Description &amp; Data Availability</a:t>
            </a:r>
          </a:p>
          <a:p>
            <a:pPr eaLnBrk="1" hangingPunct="1">
              <a:spcBef>
                <a:spcPts val="600"/>
              </a:spcBef>
            </a:pPr>
            <a:r>
              <a:rPr lang="en-US" altLang="en-US" dirty="0">
                <a:solidFill>
                  <a:srgbClr val="000099"/>
                </a:solidFill>
              </a:rPr>
              <a:t>POES/SEM-1 – TIROS-N/NOAA 6-14 - </a:t>
            </a:r>
            <a:r>
              <a:rPr lang="en-US" altLang="en-US" dirty="0" smtClean="0">
                <a:solidFill>
                  <a:srgbClr val="000099"/>
                </a:solidFill>
              </a:rPr>
              <a:t>1978 </a:t>
            </a:r>
            <a:r>
              <a:rPr lang="en-US" altLang="en-US" dirty="0">
                <a:solidFill>
                  <a:srgbClr val="000099"/>
                </a:solidFill>
              </a:rPr>
              <a:t>to 2004</a:t>
            </a:r>
          </a:p>
          <a:p>
            <a:pPr eaLnBrk="1" hangingPunct="1">
              <a:spcBef>
                <a:spcPts val="300"/>
              </a:spcBef>
            </a:pPr>
            <a:r>
              <a:rPr lang="en-US" altLang="en-US" dirty="0">
                <a:solidFill>
                  <a:srgbClr val="000099"/>
                </a:solidFill>
              </a:rPr>
              <a:t>	</a:t>
            </a:r>
            <a:endParaRPr lang="en-US" altLang="en-US" sz="1400" b="0" dirty="0">
              <a:solidFill>
                <a:srgbClr val="000099"/>
              </a:solidFill>
            </a:endParaRPr>
          </a:p>
          <a:p>
            <a:pPr eaLnBrk="1" hangingPunct="1">
              <a:spcBef>
                <a:spcPts val="600"/>
              </a:spcBef>
            </a:pPr>
            <a:r>
              <a:rPr lang="en-US" altLang="en-US" dirty="0">
                <a:solidFill>
                  <a:srgbClr val="000099"/>
                </a:solidFill>
              </a:rPr>
              <a:t>POES/SEM-2 – NOAA 15-19/MetOp – 1998 – present</a:t>
            </a:r>
          </a:p>
          <a:p>
            <a:pPr eaLnBrk="1" hangingPunct="1">
              <a:spcBef>
                <a:spcPts val="300"/>
              </a:spcBef>
            </a:pPr>
            <a:r>
              <a:rPr lang="en-US" altLang="en-US" b="0" dirty="0">
                <a:solidFill>
                  <a:srgbClr val="000099"/>
                </a:solidFill>
              </a:rPr>
              <a:t>	</a:t>
            </a:r>
            <a:r>
              <a:rPr lang="en-US" altLang="en-US" sz="1400" b="0" dirty="0">
                <a:solidFill>
                  <a:srgbClr val="000099"/>
                </a:solidFill>
              </a:rPr>
              <a:t>TED	ions	50 eV to 20 </a:t>
            </a:r>
            <a:r>
              <a:rPr lang="en-US" altLang="en-US" sz="1400" b="0" dirty="0" err="1">
                <a:solidFill>
                  <a:srgbClr val="000099"/>
                </a:solidFill>
              </a:rPr>
              <a:t>keV</a:t>
            </a:r>
            <a:r>
              <a:rPr lang="en-US" altLang="en-US" sz="1400" b="0" dirty="0">
                <a:solidFill>
                  <a:srgbClr val="000099"/>
                </a:solidFill>
              </a:rPr>
              <a:t>	16 channels / 2 FOV</a:t>
            </a:r>
          </a:p>
          <a:p>
            <a:pPr eaLnBrk="1" hangingPunct="1"/>
            <a:r>
              <a:rPr lang="en-US" altLang="en-US" sz="1400" b="0" dirty="0">
                <a:solidFill>
                  <a:srgbClr val="000099"/>
                </a:solidFill>
              </a:rPr>
              <a:t>		e-	50 eV to 20 </a:t>
            </a:r>
            <a:r>
              <a:rPr lang="en-US" altLang="en-US" sz="1400" b="0" dirty="0" err="1">
                <a:solidFill>
                  <a:srgbClr val="000099"/>
                </a:solidFill>
              </a:rPr>
              <a:t>keV</a:t>
            </a:r>
            <a:r>
              <a:rPr lang="en-US" altLang="en-US" sz="1400" b="0" dirty="0">
                <a:solidFill>
                  <a:srgbClr val="000099"/>
                </a:solidFill>
              </a:rPr>
              <a:t>	16 channels / 2 FOV</a:t>
            </a:r>
          </a:p>
          <a:p>
            <a:pPr eaLnBrk="1" hangingPunct="1">
              <a:spcBef>
                <a:spcPts val="300"/>
              </a:spcBef>
            </a:pPr>
            <a:r>
              <a:rPr lang="en-US" altLang="en-US" sz="1400" b="0" dirty="0">
                <a:solidFill>
                  <a:srgbClr val="000099"/>
                </a:solidFill>
              </a:rPr>
              <a:t>	MEPED	p+	30 </a:t>
            </a:r>
            <a:r>
              <a:rPr lang="en-US" altLang="en-US" sz="1400" b="0" dirty="0" err="1">
                <a:solidFill>
                  <a:srgbClr val="000099"/>
                </a:solidFill>
              </a:rPr>
              <a:t>keV</a:t>
            </a:r>
            <a:r>
              <a:rPr lang="en-US" altLang="en-US" sz="1400" b="0" dirty="0">
                <a:solidFill>
                  <a:srgbClr val="000099"/>
                </a:solidFill>
              </a:rPr>
              <a:t> to 200 MeV	10 channels / 2 FOV</a:t>
            </a:r>
          </a:p>
          <a:p>
            <a:pPr eaLnBrk="1" hangingPunct="1"/>
            <a:r>
              <a:rPr lang="en-US" altLang="en-US" sz="1400" b="0" dirty="0">
                <a:solidFill>
                  <a:srgbClr val="000099"/>
                </a:solidFill>
              </a:rPr>
              <a:t>		e-	30 </a:t>
            </a:r>
            <a:r>
              <a:rPr lang="en-US" altLang="en-US" sz="1400" b="0" dirty="0" err="1">
                <a:solidFill>
                  <a:srgbClr val="000099"/>
                </a:solidFill>
              </a:rPr>
              <a:t>keV</a:t>
            </a:r>
            <a:r>
              <a:rPr lang="en-US" altLang="en-US" sz="1400" b="0" dirty="0">
                <a:solidFill>
                  <a:srgbClr val="000099"/>
                </a:solidFill>
              </a:rPr>
              <a:t> to 1 MeV	3 channels / 2 FOV</a:t>
            </a:r>
          </a:p>
          <a:p>
            <a:pPr eaLnBrk="1" hangingPunct="1">
              <a:spcBef>
                <a:spcPts val="600"/>
              </a:spcBef>
            </a:pPr>
            <a:r>
              <a:rPr lang="en-US" altLang="en-US" sz="1400" dirty="0">
                <a:solidFill>
                  <a:srgbClr val="000099"/>
                </a:solidFill>
              </a:rPr>
              <a:t>METOP – Will carry on after POES – Same SEM-2</a:t>
            </a:r>
            <a:r>
              <a:rPr lang="en-US" altLang="en-US" sz="1400" b="0" dirty="0">
                <a:solidFill>
                  <a:srgbClr val="000099"/>
                </a:solidFill>
              </a:rPr>
              <a:t>	</a:t>
            </a:r>
          </a:p>
          <a:p>
            <a:pPr eaLnBrk="1" hangingPunct="1">
              <a:spcBef>
                <a:spcPts val="300"/>
              </a:spcBef>
            </a:pPr>
            <a:endParaRPr lang="en-US" altLang="en-US" sz="1400" b="0" dirty="0">
              <a:solidFill>
                <a:srgbClr val="000099"/>
              </a:solidFill>
            </a:endParaRPr>
          </a:p>
          <a:p>
            <a:pPr eaLnBrk="1" hangingPunct="1">
              <a:spcBef>
                <a:spcPts val="300"/>
              </a:spcBef>
            </a:pPr>
            <a:r>
              <a:rPr lang="en-US" altLang="en-US" sz="1400" b="0" dirty="0">
                <a:solidFill>
                  <a:srgbClr val="000099"/>
                </a:solidFill>
              </a:rPr>
              <a:t>		</a:t>
            </a:r>
            <a:r>
              <a:rPr lang="en-US" altLang="en-US" dirty="0">
                <a:solidFill>
                  <a:srgbClr val="000099"/>
                </a:solidFill>
              </a:rPr>
              <a:t>	</a:t>
            </a:r>
          </a:p>
        </p:txBody>
      </p:sp>
      <p:sp>
        <p:nvSpPr>
          <p:cNvPr id="15365" name="TextBox 7"/>
          <p:cNvSpPr txBox="1">
            <a:spLocks noChangeArrowheads="1"/>
          </p:cNvSpPr>
          <p:nvPr/>
        </p:nvSpPr>
        <p:spPr bwMode="auto">
          <a:xfrm>
            <a:off x="179388" y="3757613"/>
            <a:ext cx="3554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b="0" dirty="0" smtClean="0">
                <a:solidFill>
                  <a:srgbClr val="000099"/>
                </a:solidFill>
              </a:rPr>
              <a:t>POES on Orbit</a:t>
            </a:r>
            <a:endParaRPr lang="en-US" altLang="en-US" b="0" dirty="0">
              <a:solidFill>
                <a:srgbClr val="000099"/>
              </a:solidFill>
            </a:endParaRPr>
          </a:p>
        </p:txBody>
      </p:sp>
      <p:pic>
        <p:nvPicPr>
          <p:cNvPr id="8" name="Picture 7" descr="MEPfluxforVIIRS.png"/>
          <p:cNvPicPr>
            <a:picLocks noChangeAspect="1"/>
          </p:cNvPicPr>
          <p:nvPr/>
        </p:nvPicPr>
        <p:blipFill>
          <a:blip r:embed="rId4" cstate="print"/>
          <a:stretch>
            <a:fillRect/>
          </a:stretch>
        </p:blipFill>
        <p:spPr>
          <a:xfrm>
            <a:off x="4555333" y="3633901"/>
            <a:ext cx="4023028" cy="3017271"/>
          </a:xfrm>
          <a:prstGeom prst="rect">
            <a:avLst/>
          </a:prstGeom>
        </p:spPr>
      </p:pic>
      <p:sp>
        <p:nvSpPr>
          <p:cNvPr id="2" name="TextBox 1"/>
          <p:cNvSpPr txBox="1"/>
          <p:nvPr/>
        </p:nvSpPr>
        <p:spPr bwMode="auto">
          <a:xfrm>
            <a:off x="307976" y="4164049"/>
            <a:ext cx="3861211" cy="1323439"/>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b="0" dirty="0" smtClean="0">
                <a:solidFill>
                  <a:srgbClr val="000099"/>
                </a:solidFill>
              </a:rPr>
              <a:t>Data from POES/MetOp SEM can be used to assess the LEO radiation environment. After MetOp the availability of energetic particle measurements in LEO will be very limited. </a:t>
            </a:r>
            <a:endParaRPr lang="en-US" b="0" dirty="0">
              <a:solidFill>
                <a:srgbClr val="000099"/>
              </a:solidFill>
            </a:endParaRPr>
          </a:p>
        </p:txBody>
      </p:sp>
      <p:sp>
        <p:nvSpPr>
          <p:cNvPr id="3" name="TextBox 2"/>
          <p:cNvSpPr txBox="1"/>
          <p:nvPr/>
        </p:nvSpPr>
        <p:spPr bwMode="auto">
          <a:xfrm>
            <a:off x="1956594" y="5870423"/>
            <a:ext cx="2212593" cy="400110"/>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2000" dirty="0" smtClean="0">
                <a:solidFill>
                  <a:srgbClr val="000099"/>
                </a:solidFill>
              </a:rPr>
              <a:t>VIIRS Anomalies</a:t>
            </a:r>
            <a:endParaRPr lang="en-US" sz="2000" dirty="0">
              <a:solidFill>
                <a:srgbClr val="000099"/>
              </a:solidFill>
            </a:endParaRPr>
          </a:p>
        </p:txBody>
      </p:sp>
      <p:cxnSp>
        <p:nvCxnSpPr>
          <p:cNvPr id="5" name="Straight Arrow Connector 4"/>
          <p:cNvCxnSpPr>
            <a:stCxn id="3" idx="3"/>
          </p:cNvCxnSpPr>
          <p:nvPr/>
        </p:nvCxnSpPr>
        <p:spPr bwMode="auto">
          <a:xfrm flipV="1">
            <a:off x="4169187" y="5487488"/>
            <a:ext cx="1758084" cy="582990"/>
          </a:xfrm>
          <a:prstGeom prst="straightConnector1">
            <a:avLst/>
          </a:prstGeom>
          <a:solidFill>
            <a:schemeClr val="accent1"/>
          </a:solidFill>
          <a:ln w="38100" cap="flat" cmpd="sng" algn="ctr">
            <a:solidFill>
              <a:srgbClr val="000099"/>
            </a:solidFill>
            <a:prstDash val="solid"/>
            <a:round/>
            <a:headEnd type="none" w="med" len="med"/>
            <a:tailEnd type="arrow"/>
          </a:ln>
          <a:effectLst/>
        </p:spPr>
      </p:cxnSp>
      <p:cxnSp>
        <p:nvCxnSpPr>
          <p:cNvPr id="7" name="Straight Arrow Connector 6"/>
          <p:cNvCxnSpPr>
            <a:stCxn id="3" idx="3"/>
          </p:cNvCxnSpPr>
          <p:nvPr/>
        </p:nvCxnSpPr>
        <p:spPr bwMode="auto">
          <a:xfrm flipV="1">
            <a:off x="4169187" y="5487488"/>
            <a:ext cx="3211327" cy="582990"/>
          </a:xfrm>
          <a:prstGeom prst="straightConnector1">
            <a:avLst/>
          </a:prstGeom>
          <a:solidFill>
            <a:schemeClr val="accent1"/>
          </a:solidFill>
          <a:ln w="38100" cap="flat" cmpd="sng" algn="ctr">
            <a:solidFill>
              <a:srgbClr val="000099"/>
            </a:solidFill>
            <a:prstDash val="solid"/>
            <a:round/>
            <a:headEnd type="none" w="med" len="med"/>
            <a:tailEnd type="arrow"/>
          </a:ln>
          <a:effectLst/>
        </p:spPr>
      </p:cxnSp>
    </p:spTree>
    <p:extLst>
      <p:ext uri="{BB962C8B-B14F-4D97-AF65-F5344CB8AC3E}">
        <p14:creationId xmlns:p14="http://schemas.microsoft.com/office/powerpoint/2010/main" val="2464638501"/>
      </p:ext>
    </p:extLst>
  </p:cSld>
  <p:clrMapOvr>
    <a:masterClrMapping/>
  </p:clrMapOvr>
  <p:transition spd="med">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1602670" y="6350"/>
            <a:ext cx="59180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defRPr>
            </a:lvl9pPr>
          </a:lstStyle>
          <a:p>
            <a:pPr algn="ctr" eaLnBrk="1" hangingPunct="1">
              <a:spcBef>
                <a:spcPct val="20000"/>
              </a:spcBef>
            </a:pPr>
            <a:r>
              <a:rPr lang="en-US" sz="3200" dirty="0" smtClean="0">
                <a:solidFill>
                  <a:schemeClr val="tx2"/>
                </a:solidFill>
              </a:rPr>
              <a:t>Improved </a:t>
            </a:r>
            <a:r>
              <a:rPr lang="en-US" sz="3200" dirty="0" err="1" smtClean="0">
                <a:solidFill>
                  <a:schemeClr val="tx2"/>
                </a:solidFill>
              </a:rPr>
              <a:t>SWx</a:t>
            </a:r>
            <a:r>
              <a:rPr lang="en-US" sz="3200" dirty="0" smtClean="0">
                <a:solidFill>
                  <a:schemeClr val="tx2"/>
                </a:solidFill>
              </a:rPr>
              <a:t> Monitoring </a:t>
            </a:r>
            <a:endParaRPr lang="en-US" sz="3200" dirty="0">
              <a:solidFill>
                <a:schemeClr val="tx2"/>
              </a:solidFill>
            </a:endParaRPr>
          </a:p>
          <a:p>
            <a:pPr algn="ctr" eaLnBrk="1" hangingPunct="1"/>
            <a:r>
              <a:rPr lang="en-US" sz="2800" b="0" dirty="0" smtClean="0">
                <a:solidFill>
                  <a:schemeClr val="tx2"/>
                </a:solidFill>
              </a:rPr>
              <a:t>NOAA Historical Solar Observations</a:t>
            </a:r>
            <a:endParaRPr lang="en-US" sz="2800" b="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39" y="1132132"/>
            <a:ext cx="3268494" cy="3200400"/>
          </a:xfrm>
          <a:prstGeom prst="rect">
            <a:avLst/>
          </a:prstGeom>
          <a:ln w="25400">
            <a:solidFill>
              <a:srgbClr val="000099"/>
            </a:solidFill>
          </a:ln>
        </p:spPr>
      </p:pic>
      <p:sp>
        <p:nvSpPr>
          <p:cNvPr id="4" name="TextBox 3"/>
          <p:cNvSpPr txBox="1"/>
          <p:nvPr/>
        </p:nvSpPr>
        <p:spPr bwMode="auto">
          <a:xfrm>
            <a:off x="414602" y="4312731"/>
            <a:ext cx="3417169" cy="2308324"/>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b="0" dirty="0">
                <a:solidFill>
                  <a:srgbClr val="000099"/>
                </a:solidFill>
              </a:rPr>
              <a:t>O</a:t>
            </a:r>
            <a:r>
              <a:rPr lang="en-US" b="0" dirty="0" smtClean="0">
                <a:solidFill>
                  <a:srgbClr val="000099"/>
                </a:solidFill>
              </a:rPr>
              <a:t>bservations of sunspots in white light made by </a:t>
            </a:r>
            <a:r>
              <a:rPr lang="en-US" b="0" dirty="0" smtClean="0">
                <a:solidFill>
                  <a:srgbClr val="000099"/>
                </a:solidFill>
                <a:hlinkClick r:id="rId4"/>
              </a:rPr>
              <a:t>Charles Anthony Schott</a:t>
            </a:r>
            <a:r>
              <a:rPr lang="en-US" b="0" dirty="0" smtClean="0">
                <a:solidFill>
                  <a:srgbClr val="000099"/>
                </a:solidFill>
              </a:rPr>
              <a:t> of the Coast Survey, 1859-1860 plus data from other </a:t>
            </a:r>
            <a:r>
              <a:rPr lang="en-US" b="0" dirty="0" smtClean="0">
                <a:solidFill>
                  <a:srgbClr val="000099"/>
                </a:solidFill>
                <a:hlinkClick r:id="rId5"/>
              </a:rPr>
              <a:t>providers</a:t>
            </a:r>
            <a:r>
              <a:rPr lang="en-US" b="0" dirty="0" smtClean="0">
                <a:solidFill>
                  <a:srgbClr val="000099"/>
                </a:solidFill>
              </a:rPr>
              <a:t>. The daily sunspot number (</a:t>
            </a:r>
            <a:r>
              <a:rPr lang="en-US" b="0" dirty="0" smtClean="0">
                <a:solidFill>
                  <a:srgbClr val="000099"/>
                </a:solidFill>
                <a:hlinkClick r:id="rId6"/>
              </a:rPr>
              <a:t>SSN</a:t>
            </a:r>
            <a:r>
              <a:rPr lang="en-US" b="0" dirty="0" smtClean="0">
                <a:solidFill>
                  <a:srgbClr val="000099"/>
                </a:solidFill>
              </a:rPr>
              <a:t>) from multiple sources has been a consistent solar index from the early 1800’s to present.</a:t>
            </a:r>
            <a:endParaRPr lang="en-US" b="0" dirty="0">
              <a:solidFill>
                <a:srgbClr val="000099"/>
              </a:solidFill>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1163" y="1132132"/>
            <a:ext cx="3143352" cy="3200400"/>
          </a:xfrm>
          <a:prstGeom prst="rect">
            <a:avLst/>
          </a:prstGeom>
          <a:ln w="25400">
            <a:solidFill>
              <a:srgbClr val="FF0000"/>
            </a:solidFill>
          </a:ln>
        </p:spPr>
      </p:pic>
      <p:sp>
        <p:nvSpPr>
          <p:cNvPr id="7" name="TextBox 6"/>
          <p:cNvSpPr txBox="1"/>
          <p:nvPr/>
        </p:nvSpPr>
        <p:spPr bwMode="auto">
          <a:xfrm>
            <a:off x="4622911" y="4312731"/>
            <a:ext cx="3419856" cy="2308324"/>
          </a:xfrm>
          <a:prstGeom prst="rect">
            <a:avLst/>
          </a:prstGeom>
          <a:noFill/>
          <a:ln w="9525">
            <a:noFill/>
            <a:miter lim="800000"/>
            <a:headEnd/>
            <a:tailEnd/>
          </a:ln>
        </p:spPr>
        <p:txBody>
          <a:bodyPr wrap="square" rtlCol="0">
            <a:spAutoFit/>
          </a:bodyPr>
          <a:lstStyle/>
          <a:p>
            <a:pPr algn="just">
              <a:tabLst>
                <a:tab pos="227013" algn="l"/>
                <a:tab pos="1376363" algn="l"/>
                <a:tab pos="2743200" algn="l"/>
              </a:tabLst>
            </a:pPr>
            <a:r>
              <a:rPr lang="en-US" b="0" dirty="0" smtClean="0">
                <a:solidFill>
                  <a:srgbClr val="000099"/>
                </a:solidFill>
              </a:rPr>
              <a:t>From 1967 to 1994 the NOAA Space Environment Center observed the sun in </a:t>
            </a:r>
            <a:r>
              <a:rPr lang="en-US" b="0" dirty="0" smtClean="0">
                <a:solidFill>
                  <a:srgbClr val="000099"/>
                </a:solidFill>
                <a:hlinkClick r:id="rId8"/>
              </a:rPr>
              <a:t>H-alpha</a:t>
            </a:r>
            <a:r>
              <a:rPr lang="en-US" b="0" dirty="0" smtClean="0">
                <a:solidFill>
                  <a:srgbClr val="000099"/>
                </a:solidFill>
              </a:rPr>
              <a:t> (656.3 nm). </a:t>
            </a:r>
            <a:r>
              <a:rPr lang="en-US" b="0" dirty="0" err="1" smtClean="0">
                <a:solidFill>
                  <a:srgbClr val="000099"/>
                </a:solidFill>
              </a:rPr>
              <a:t>Chromospheric</a:t>
            </a:r>
            <a:r>
              <a:rPr lang="en-US" b="0" dirty="0" smtClean="0">
                <a:solidFill>
                  <a:srgbClr val="000099"/>
                </a:solidFill>
              </a:rPr>
              <a:t> observations of prominences</a:t>
            </a:r>
            <a:r>
              <a:rPr lang="en-US" b="0" dirty="0">
                <a:solidFill>
                  <a:srgbClr val="000099"/>
                </a:solidFill>
              </a:rPr>
              <a:t>, filaments, </a:t>
            </a:r>
            <a:r>
              <a:rPr lang="en-US" b="0" dirty="0" smtClean="0">
                <a:solidFill>
                  <a:srgbClr val="000099"/>
                </a:solidFill>
              </a:rPr>
              <a:t>plague and </a:t>
            </a:r>
            <a:r>
              <a:rPr lang="en-US" b="0" dirty="0">
                <a:solidFill>
                  <a:srgbClr val="000099"/>
                </a:solidFill>
              </a:rPr>
              <a:t>the </a:t>
            </a:r>
            <a:r>
              <a:rPr lang="en-US" b="0" dirty="0" err="1">
                <a:solidFill>
                  <a:srgbClr val="000099"/>
                </a:solidFill>
              </a:rPr>
              <a:t>chromospheric</a:t>
            </a:r>
            <a:r>
              <a:rPr lang="en-US" b="0" dirty="0">
                <a:solidFill>
                  <a:srgbClr val="000099"/>
                </a:solidFill>
              </a:rPr>
              <a:t> network</a:t>
            </a:r>
            <a:r>
              <a:rPr lang="en-US" b="0" dirty="0" smtClean="0">
                <a:solidFill>
                  <a:srgbClr val="000099"/>
                </a:solidFill>
              </a:rPr>
              <a:t>. </a:t>
            </a:r>
            <a:r>
              <a:rPr lang="en-US" b="0" dirty="0">
                <a:solidFill>
                  <a:srgbClr val="000099"/>
                </a:solidFill>
              </a:rPr>
              <a:t>D</a:t>
            </a:r>
            <a:r>
              <a:rPr lang="en-US" b="0" dirty="0" smtClean="0">
                <a:solidFill>
                  <a:srgbClr val="000099"/>
                </a:solidFill>
              </a:rPr>
              <a:t>aily observations of the sun for </a:t>
            </a:r>
            <a:r>
              <a:rPr lang="en-US" b="0" dirty="0" err="1" smtClean="0">
                <a:solidFill>
                  <a:srgbClr val="000099"/>
                </a:solidFill>
              </a:rPr>
              <a:t>SWx</a:t>
            </a:r>
            <a:r>
              <a:rPr lang="en-US" b="0" dirty="0" smtClean="0">
                <a:solidFill>
                  <a:srgbClr val="000099"/>
                </a:solidFill>
              </a:rPr>
              <a:t> operations transitioned to the </a:t>
            </a:r>
            <a:r>
              <a:rPr lang="en-US" b="0" dirty="0" smtClean="0">
                <a:solidFill>
                  <a:srgbClr val="000099"/>
                </a:solidFill>
                <a:hlinkClick r:id="rId9"/>
              </a:rPr>
              <a:t>USAF</a:t>
            </a:r>
            <a:r>
              <a:rPr lang="en-US" b="0" dirty="0" smtClean="0">
                <a:solidFill>
                  <a:srgbClr val="000099"/>
                </a:solidFill>
              </a:rPr>
              <a:t> starting in 1979. </a:t>
            </a:r>
            <a:endParaRPr lang="en-US" b="0" dirty="0">
              <a:solidFill>
                <a:srgbClr val="000099"/>
              </a:solidFill>
            </a:endParaRPr>
          </a:p>
        </p:txBody>
      </p:sp>
      <p:sp>
        <p:nvSpPr>
          <p:cNvPr id="2" name="TextBox 1"/>
          <p:cNvSpPr txBox="1"/>
          <p:nvPr/>
        </p:nvSpPr>
        <p:spPr bwMode="auto">
          <a:xfrm>
            <a:off x="3601730" y="6541765"/>
            <a:ext cx="5043111" cy="307777"/>
          </a:xfrm>
          <a:prstGeom prst="rect">
            <a:avLst/>
          </a:prstGeom>
          <a:noFill/>
          <a:ln w="9525">
            <a:noFill/>
            <a:miter lim="800000"/>
            <a:headEnd/>
            <a:tailEnd/>
          </a:ln>
        </p:spPr>
        <p:txBody>
          <a:bodyPr wrap="none" rtlCol="0">
            <a:spAutoFit/>
          </a:bodyPr>
          <a:lstStyle/>
          <a:p>
            <a:pPr algn="r">
              <a:tabLst>
                <a:tab pos="227013" algn="l"/>
                <a:tab pos="1376363" algn="l"/>
                <a:tab pos="2743200" algn="l"/>
              </a:tabLst>
            </a:pPr>
            <a:r>
              <a:rPr lang="en-US" sz="1400" b="0" dirty="0" smtClean="0">
                <a:solidFill>
                  <a:srgbClr val="000099"/>
                </a:solidFill>
              </a:rPr>
              <a:t>NOAA historical space weather data available through </a:t>
            </a:r>
            <a:r>
              <a:rPr lang="en-US" sz="1400" b="0" dirty="0" smtClean="0">
                <a:solidFill>
                  <a:srgbClr val="000099"/>
                </a:solidFill>
                <a:hlinkClick r:id="rId10"/>
              </a:rPr>
              <a:t>NGDC</a:t>
            </a:r>
            <a:endParaRPr lang="en-US" sz="1400" b="0" dirty="0">
              <a:solidFill>
                <a:srgbClr val="000099"/>
              </a:solidFill>
            </a:endParaRPr>
          </a:p>
        </p:txBody>
      </p:sp>
    </p:spTree>
  </p:cSld>
  <p:clrMapOvr>
    <a:masterClrMapping/>
  </p:clrMapOvr>
  <p:transition spd="med">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968488" y="6350"/>
            <a:ext cx="717369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spcBef>
                <a:spcPct val="20000"/>
              </a:spcBef>
            </a:pPr>
            <a:r>
              <a:rPr lang="en-US" altLang="en-US" sz="3200" dirty="0" smtClean="0">
                <a:solidFill>
                  <a:schemeClr val="tx2"/>
                </a:solidFill>
              </a:rPr>
              <a:t>Current NOAA Archived Products</a:t>
            </a:r>
            <a:endParaRPr lang="en-US" altLang="en-US" sz="3200" dirty="0">
              <a:solidFill>
                <a:schemeClr val="tx2"/>
              </a:solidFill>
            </a:endParaRPr>
          </a:p>
          <a:p>
            <a:pPr algn="ctr" eaLnBrk="1" hangingPunct="1"/>
            <a:r>
              <a:rPr lang="en-US" altLang="en-US" sz="2800" b="0" dirty="0" smtClean="0">
                <a:solidFill>
                  <a:schemeClr val="tx2"/>
                </a:solidFill>
              </a:rPr>
              <a:t>Provider: Space Weather Prediction Center </a:t>
            </a:r>
            <a:endParaRPr lang="en-US" altLang="en-US" sz="2800" b="0" dirty="0">
              <a:solidFill>
                <a:schemeClr val="tx2"/>
              </a:solidFill>
            </a:endParaRPr>
          </a:p>
        </p:txBody>
      </p:sp>
      <p:pic>
        <p:nvPicPr>
          <p:cNvPr id="6" name="Picture 6" descr="19890313_1542_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73" y="1167039"/>
            <a:ext cx="4251416" cy="331805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207373" y="4496025"/>
            <a:ext cx="42514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20000"/>
              </a:spcBef>
              <a:spcAft>
                <a:spcPct val="0"/>
              </a:spcAft>
              <a:defRPr sz="1600">
                <a:solidFill>
                  <a:schemeClr val="tx1"/>
                </a:solidFill>
                <a:latin typeface="Arial" charset="0"/>
              </a:defRPr>
            </a:lvl6pPr>
            <a:lvl7pPr marL="2971800" indent="-228600" algn="ctr" eaLnBrk="0" fontAlgn="base" hangingPunct="0">
              <a:spcBef>
                <a:spcPct val="20000"/>
              </a:spcBef>
              <a:spcAft>
                <a:spcPct val="0"/>
              </a:spcAft>
              <a:defRPr sz="1600">
                <a:solidFill>
                  <a:schemeClr val="tx1"/>
                </a:solidFill>
                <a:latin typeface="Arial" charset="0"/>
              </a:defRPr>
            </a:lvl7pPr>
            <a:lvl8pPr marL="3429000" indent="-228600" algn="ctr" eaLnBrk="0" fontAlgn="base" hangingPunct="0">
              <a:spcBef>
                <a:spcPct val="20000"/>
              </a:spcBef>
              <a:spcAft>
                <a:spcPct val="0"/>
              </a:spcAft>
              <a:defRPr sz="1600">
                <a:solidFill>
                  <a:schemeClr val="tx1"/>
                </a:solidFill>
                <a:latin typeface="Arial" charset="0"/>
              </a:defRPr>
            </a:lvl8pPr>
            <a:lvl9pPr marL="3886200" indent="-228600" algn="ctr" eaLnBrk="0" fontAlgn="base" hangingPunct="0">
              <a:spcBef>
                <a:spcPct val="20000"/>
              </a:spcBef>
              <a:spcAft>
                <a:spcPct val="0"/>
              </a:spcAft>
              <a:defRPr sz="1600">
                <a:solidFill>
                  <a:schemeClr val="tx1"/>
                </a:solidFill>
                <a:latin typeface="Arial" charset="0"/>
              </a:defRPr>
            </a:lvl9pPr>
          </a:lstStyle>
          <a:p>
            <a:pPr algn="just" eaLnBrk="1" hangingPunct="1">
              <a:spcBef>
                <a:spcPct val="0"/>
              </a:spcBef>
            </a:pPr>
            <a:r>
              <a:rPr lang="en-US" altLang="en-US" dirty="0">
                <a:solidFill>
                  <a:schemeClr val="tx2"/>
                </a:solidFill>
                <a:hlinkClick r:id="rId3"/>
              </a:rPr>
              <a:t>Boulder Composite Drawings</a:t>
            </a:r>
            <a:endParaRPr lang="en-US" altLang="en-US" dirty="0">
              <a:solidFill>
                <a:schemeClr val="tx2"/>
              </a:solidFill>
            </a:endParaRPr>
          </a:p>
          <a:p>
            <a:pPr algn="just" eaLnBrk="1" hangingPunct="1">
              <a:spcBef>
                <a:spcPts val="300"/>
              </a:spcBef>
            </a:pPr>
            <a:r>
              <a:rPr lang="en-US" altLang="en-US" b="0" dirty="0" smtClean="0">
                <a:solidFill>
                  <a:schemeClr val="tx2"/>
                </a:solidFill>
              </a:rPr>
              <a:t>Trained operator assembles data from multiple sources to describe features on the sun (1972-present).</a:t>
            </a:r>
          </a:p>
          <a:p>
            <a:pPr algn="just" eaLnBrk="1" hangingPunct="1">
              <a:spcBef>
                <a:spcPts val="600"/>
              </a:spcBef>
            </a:pPr>
            <a:r>
              <a:rPr lang="en-US" altLang="en-US" b="0" dirty="0" smtClean="0">
                <a:solidFill>
                  <a:schemeClr val="tx2"/>
                </a:solidFill>
              </a:rPr>
              <a:t>.  .  . Plus daily </a:t>
            </a:r>
            <a:r>
              <a:rPr lang="en-US" altLang="en-US" b="0" dirty="0" smtClean="0">
                <a:solidFill>
                  <a:schemeClr val="tx2"/>
                </a:solidFill>
                <a:hlinkClick r:id="rId4"/>
              </a:rPr>
              <a:t>space weather reports</a:t>
            </a:r>
            <a:endParaRPr lang="en-US" altLang="en-US" b="0" dirty="0">
              <a:solidFill>
                <a:schemeClr val="tx2"/>
              </a:solidFill>
            </a:endParaRPr>
          </a:p>
        </p:txBody>
      </p:sp>
      <p:pic>
        <p:nvPicPr>
          <p:cNvPr id="8" name="Picture 7" descr="Ovation_USA_Test.jpg"/>
          <p:cNvPicPr>
            <a:picLocks noChangeAspect="1"/>
          </p:cNvPicPr>
          <p:nvPr/>
        </p:nvPicPr>
        <p:blipFill>
          <a:blip r:embed="rId5" cstate="print"/>
          <a:stretch>
            <a:fillRect/>
          </a:stretch>
        </p:blipFill>
        <p:spPr>
          <a:xfrm>
            <a:off x="4691743" y="1167039"/>
            <a:ext cx="4347754" cy="4347754"/>
          </a:xfrm>
          <a:prstGeom prst="rect">
            <a:avLst/>
          </a:prstGeom>
        </p:spPr>
      </p:pic>
      <p:sp>
        <p:nvSpPr>
          <p:cNvPr id="2" name="TextBox 1"/>
          <p:cNvSpPr txBox="1"/>
          <p:nvPr/>
        </p:nvSpPr>
        <p:spPr bwMode="auto">
          <a:xfrm>
            <a:off x="4691743" y="5531122"/>
            <a:ext cx="3280835" cy="584775"/>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b="0" dirty="0" err="1" smtClean="0">
                <a:solidFill>
                  <a:srgbClr val="000099"/>
                </a:solidFill>
              </a:rPr>
              <a:t>SWx</a:t>
            </a:r>
            <a:r>
              <a:rPr lang="en-US" b="0" dirty="0" smtClean="0">
                <a:solidFill>
                  <a:srgbClr val="000099"/>
                </a:solidFill>
              </a:rPr>
              <a:t> models:</a:t>
            </a:r>
          </a:p>
          <a:p>
            <a:pPr>
              <a:tabLst>
                <a:tab pos="227013" algn="l"/>
                <a:tab pos="1376363" algn="l"/>
                <a:tab pos="2743200" algn="l"/>
              </a:tabLst>
            </a:pPr>
            <a:r>
              <a:rPr lang="en-US" b="0" dirty="0" smtClean="0">
                <a:solidFill>
                  <a:srgbClr val="000099"/>
                </a:solidFill>
                <a:hlinkClick r:id="rId6"/>
              </a:rPr>
              <a:t>US-TEC</a:t>
            </a:r>
            <a:r>
              <a:rPr lang="en-US" b="0" dirty="0" smtClean="0">
                <a:solidFill>
                  <a:srgbClr val="000099"/>
                </a:solidFill>
              </a:rPr>
              <a:t>, </a:t>
            </a:r>
            <a:r>
              <a:rPr lang="en-US" b="0" dirty="0" smtClean="0">
                <a:solidFill>
                  <a:srgbClr val="000099"/>
                </a:solidFill>
                <a:hlinkClick r:id="rId7"/>
              </a:rPr>
              <a:t>DRAP</a:t>
            </a:r>
            <a:r>
              <a:rPr lang="en-US" b="0" dirty="0" smtClean="0">
                <a:solidFill>
                  <a:srgbClr val="000099"/>
                </a:solidFill>
              </a:rPr>
              <a:t>, </a:t>
            </a:r>
            <a:r>
              <a:rPr lang="en-US" b="0" dirty="0" smtClean="0">
                <a:solidFill>
                  <a:srgbClr val="000099"/>
                </a:solidFill>
                <a:hlinkClick r:id="rId8"/>
              </a:rPr>
              <a:t>Ovation</a:t>
            </a:r>
            <a:r>
              <a:rPr lang="en-US" b="0" dirty="0" smtClean="0">
                <a:solidFill>
                  <a:srgbClr val="000099"/>
                </a:solidFill>
              </a:rPr>
              <a:t>, </a:t>
            </a:r>
            <a:r>
              <a:rPr lang="en-US" b="0" dirty="0" smtClean="0">
                <a:solidFill>
                  <a:srgbClr val="000099"/>
                </a:solidFill>
                <a:hlinkClick r:id="rId9"/>
              </a:rPr>
              <a:t>ENLIL</a:t>
            </a:r>
            <a:r>
              <a:rPr lang="en-US" b="0" baseline="30000" dirty="0" smtClean="0">
                <a:solidFill>
                  <a:srgbClr val="000099"/>
                </a:solidFill>
              </a:rPr>
              <a:t>1</a:t>
            </a:r>
            <a:r>
              <a:rPr lang="en-US" b="0" dirty="0" smtClean="0">
                <a:solidFill>
                  <a:srgbClr val="000099"/>
                </a:solidFill>
              </a:rPr>
              <a:t> </a:t>
            </a:r>
            <a:endParaRPr lang="en-US" b="0" dirty="0">
              <a:solidFill>
                <a:srgbClr val="000099"/>
              </a:solidFill>
            </a:endParaRPr>
          </a:p>
        </p:txBody>
      </p:sp>
      <p:sp>
        <p:nvSpPr>
          <p:cNvPr id="3" name="TextBox 2"/>
          <p:cNvSpPr txBox="1"/>
          <p:nvPr/>
        </p:nvSpPr>
        <p:spPr bwMode="auto">
          <a:xfrm>
            <a:off x="5556068" y="6523557"/>
            <a:ext cx="3077189" cy="276999"/>
          </a:xfrm>
          <a:prstGeom prst="rect">
            <a:avLst/>
          </a:prstGeom>
          <a:noFill/>
          <a:ln w="9525">
            <a:noFill/>
            <a:miter lim="800000"/>
            <a:headEnd/>
            <a:tailEnd/>
          </a:ln>
        </p:spPr>
        <p:txBody>
          <a:bodyPr wrap="none" rtlCol="0">
            <a:spAutoFit/>
          </a:bodyPr>
          <a:lstStyle/>
          <a:p>
            <a:pPr>
              <a:tabLst>
                <a:tab pos="227013" algn="l"/>
                <a:tab pos="1376363" algn="l"/>
                <a:tab pos="2743200" algn="l"/>
              </a:tabLst>
            </a:pPr>
            <a:r>
              <a:rPr lang="en-US" sz="1200" b="0" baseline="30000" dirty="0" smtClean="0">
                <a:solidFill>
                  <a:srgbClr val="000099"/>
                </a:solidFill>
              </a:rPr>
              <a:t>1</a:t>
            </a:r>
            <a:r>
              <a:rPr lang="en-US" sz="1200" b="0" dirty="0" smtClean="0">
                <a:solidFill>
                  <a:srgbClr val="000099"/>
                </a:solidFill>
              </a:rPr>
              <a:t>Archived ENLIL runs available by </a:t>
            </a:r>
            <a:r>
              <a:rPr lang="en-US" sz="1200" b="0" dirty="0" smtClean="0">
                <a:solidFill>
                  <a:srgbClr val="000099"/>
                </a:solidFill>
                <a:hlinkClick r:id="rId10"/>
              </a:rPr>
              <a:t>request</a:t>
            </a:r>
            <a:r>
              <a:rPr lang="en-US" sz="1200" b="0" dirty="0" smtClean="0">
                <a:solidFill>
                  <a:srgbClr val="000099"/>
                </a:solidFill>
              </a:rPr>
              <a:t>.</a:t>
            </a:r>
            <a:endParaRPr lang="en-US" sz="1200" b="0" dirty="0">
              <a:solidFill>
                <a:srgbClr val="000099"/>
              </a:solidFill>
            </a:endParaRPr>
          </a:p>
        </p:txBody>
      </p:sp>
    </p:spTree>
    <p:extLst>
      <p:ext uri="{BB962C8B-B14F-4D97-AF65-F5344CB8AC3E}">
        <p14:creationId xmlns:p14="http://schemas.microsoft.com/office/powerpoint/2010/main" val="2812064319"/>
      </p:ext>
    </p:extLst>
  </p:cSld>
  <p:clrMapOvr>
    <a:masterClrMapping/>
  </p:clrMapOvr>
  <p:transition spd="med">
    <p:pull dir="ld"/>
  </p:transition>
</p:sld>
</file>

<file path=ppt/theme/theme1.xml><?xml version="1.0" encoding="utf-8"?>
<a:theme xmlns:a="http://schemas.openxmlformats.org/drawingml/2006/main" name="STP PMR - REVISED - WFD - 17jul06">
  <a:themeElements>
    <a:clrScheme name="STP PMR - REVISED - WFD - 17jul06 8">
      <a:dk1>
        <a:srgbClr val="000000"/>
      </a:dk1>
      <a:lt1>
        <a:srgbClr val="FFFFFF"/>
      </a:lt1>
      <a:dk2>
        <a:srgbClr val="000099"/>
      </a:dk2>
      <a:lt2>
        <a:srgbClr val="808080"/>
      </a:lt2>
      <a:accent1>
        <a:srgbClr val="618FFD"/>
      </a:accent1>
      <a:accent2>
        <a:srgbClr val="00AE00"/>
      </a:accent2>
      <a:accent3>
        <a:srgbClr val="FFFFFF"/>
      </a:accent3>
      <a:accent4>
        <a:srgbClr val="000000"/>
      </a:accent4>
      <a:accent5>
        <a:srgbClr val="B7C6FE"/>
      </a:accent5>
      <a:accent6>
        <a:srgbClr val="009D00"/>
      </a:accent6>
      <a:hlink>
        <a:srgbClr val="0000FF"/>
      </a:hlink>
      <a:folHlink>
        <a:srgbClr val="CECECE"/>
      </a:folHlink>
    </a:clrScheme>
    <a:fontScheme name="STP PMR - REVISED - WFD - 17jul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a:spAutoFit/>
      </a:bodyPr>
      <a:lstStyle>
        <a:defPPr>
          <a:tabLst>
            <a:tab pos="227013" algn="l"/>
            <a:tab pos="1376363" algn="l"/>
            <a:tab pos="2743200" algn="l"/>
          </a:tabLst>
          <a:defRPr u="sng" dirty="0">
            <a:solidFill>
              <a:srgbClr val="000099"/>
            </a:solidFill>
          </a:defRPr>
        </a:defPPr>
      </a:lstStyle>
    </a:txDef>
  </a:objectDefaults>
  <a:extraClrSchemeLst>
    <a:extraClrScheme>
      <a:clrScheme name="STP PMR - REVISED - WFD - 17jul06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P PMR - REVISED - WFD - 17jul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P PMR - REVISED - WFD - 17jul06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P PMR - REVISED - WFD - 17jul06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P PMR - REVISED - WFD - 17jul06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P PMR - REVISED - WFD - 17jul06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P PMR - REVISED - WFD - 17jul06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P PMR - REVISED - WFD - 17jul06 8">
        <a:dk1>
          <a:srgbClr val="000000"/>
        </a:dk1>
        <a:lt1>
          <a:srgbClr val="FFFFFF"/>
        </a:lt1>
        <a:dk2>
          <a:srgbClr val="000099"/>
        </a:dk2>
        <a:lt2>
          <a:srgbClr val="808080"/>
        </a:lt2>
        <a:accent1>
          <a:srgbClr val="618FFD"/>
        </a:accent1>
        <a:accent2>
          <a:srgbClr val="00AE00"/>
        </a:accent2>
        <a:accent3>
          <a:srgbClr val="FFFFFF"/>
        </a:accent3>
        <a:accent4>
          <a:srgbClr val="000000"/>
        </a:accent4>
        <a:accent5>
          <a:srgbClr val="B7C6FE"/>
        </a:accent5>
        <a:accent6>
          <a:srgbClr val="009D00"/>
        </a:accent6>
        <a:hlink>
          <a:srgbClr val="0000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STP PMR - REVISED - WFD - 17jul06</Template>
  <TotalTime>13946</TotalTime>
  <Words>1234</Words>
  <Application>Microsoft Office PowerPoint</Application>
  <PresentationFormat>On-screen Show (4:3)</PresentationFormat>
  <Paragraphs>155</Paragraphs>
  <Slides>16</Slides>
  <Notes>4</Notes>
  <HiddenSlides>1</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STP PMR - REVISED - WFD - 17jul06</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Geophysical data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Denig</dc:creator>
  <cp:lastModifiedBy>William Denig</cp:lastModifiedBy>
  <cp:revision>594</cp:revision>
  <cp:lastPrinted>2013-01-04T16:29:05Z</cp:lastPrinted>
  <dcterms:created xsi:type="dcterms:W3CDTF">2006-09-12T16:15:41Z</dcterms:created>
  <dcterms:modified xsi:type="dcterms:W3CDTF">2014-02-05T15:47:19Z</dcterms:modified>
</cp:coreProperties>
</file>