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51206400" cy="32918400"/>
  <p:notesSz cx="9296400" cy="14782800"/>
  <p:defaultTex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33" autoAdjust="0"/>
  </p:normalViewPr>
  <p:slideViewPr>
    <p:cSldViewPr>
      <p:cViewPr varScale="1">
        <p:scale>
          <a:sx n="25" d="100"/>
          <a:sy n="25" d="100"/>
        </p:scale>
        <p:origin x="-822" y="-138"/>
      </p:cViewPr>
      <p:guideLst>
        <p:guide orient="horz" pos="10368"/>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937" y="10225454"/>
            <a:ext cx="43524528" cy="705729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1872" y="18654346"/>
            <a:ext cx="35842656" cy="84113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E8CF93-4EA0-4617-BC59-243440C22214}" type="slidenum">
              <a:rPr lang="en-US"/>
              <a:pPr>
                <a:defRPr/>
              </a:pPr>
              <a:t>‹#›</a:t>
            </a:fld>
            <a:endParaRPr lang="en-US"/>
          </a:p>
        </p:txBody>
      </p:sp>
    </p:spTree>
    <p:extLst>
      <p:ext uri="{BB962C8B-B14F-4D97-AF65-F5344CB8AC3E}">
        <p14:creationId xmlns:p14="http://schemas.microsoft.com/office/powerpoint/2010/main" val="190926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CB7098-B40E-437F-9162-7F76285224BE}" type="slidenum">
              <a:rPr lang="en-US"/>
              <a:pPr>
                <a:defRPr/>
              </a:pPr>
              <a:t>‹#›</a:t>
            </a:fld>
            <a:endParaRPr lang="en-US"/>
          </a:p>
        </p:txBody>
      </p:sp>
    </p:spTree>
    <p:extLst>
      <p:ext uri="{BB962C8B-B14F-4D97-AF65-F5344CB8AC3E}">
        <p14:creationId xmlns:p14="http://schemas.microsoft.com/office/powerpoint/2010/main" val="284764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6009" y="1318846"/>
            <a:ext cx="11520528" cy="28085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9865" y="1318846"/>
            <a:ext cx="34347313" cy="28085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3C959E-0659-4B9C-B83D-B3FA1E8BA070}" type="slidenum">
              <a:rPr lang="en-US"/>
              <a:pPr>
                <a:defRPr/>
              </a:pPr>
              <a:t>‹#›</a:t>
            </a:fld>
            <a:endParaRPr lang="en-US"/>
          </a:p>
        </p:txBody>
      </p:sp>
    </p:spTree>
    <p:extLst>
      <p:ext uri="{BB962C8B-B14F-4D97-AF65-F5344CB8AC3E}">
        <p14:creationId xmlns:p14="http://schemas.microsoft.com/office/powerpoint/2010/main" val="249035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7D15FD-C7ED-4C74-A2F0-8629B88D2CBE}" type="slidenum">
              <a:rPr lang="en-US"/>
              <a:pPr>
                <a:defRPr/>
              </a:pPr>
              <a:t>‹#›</a:t>
            </a:fld>
            <a:endParaRPr lang="en-US"/>
          </a:p>
        </p:txBody>
      </p:sp>
    </p:spTree>
    <p:extLst>
      <p:ext uri="{BB962C8B-B14F-4D97-AF65-F5344CB8AC3E}">
        <p14:creationId xmlns:p14="http://schemas.microsoft.com/office/powerpoint/2010/main" val="264527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6091" y="21152828"/>
            <a:ext cx="43524528" cy="653854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6091" y="13951928"/>
            <a:ext cx="4352452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CEE994-CA97-48CC-950F-096277673C9F}" type="slidenum">
              <a:rPr lang="en-US"/>
              <a:pPr>
                <a:defRPr/>
              </a:pPr>
              <a:t>‹#›</a:t>
            </a:fld>
            <a:endParaRPr lang="en-US"/>
          </a:p>
        </p:txBody>
      </p:sp>
    </p:spTree>
    <p:extLst>
      <p:ext uri="{BB962C8B-B14F-4D97-AF65-F5344CB8AC3E}">
        <p14:creationId xmlns:p14="http://schemas.microsoft.com/office/powerpoint/2010/main" val="382665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9865" y="7681546"/>
            <a:ext cx="22933920" cy="21722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12616" y="7681546"/>
            <a:ext cx="22933921" cy="21722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8DD5E9-3C7C-4771-A875-025F9969A1A6}" type="slidenum">
              <a:rPr lang="en-US"/>
              <a:pPr>
                <a:defRPr/>
              </a:pPr>
              <a:t>‹#›</a:t>
            </a:fld>
            <a:endParaRPr lang="en-US"/>
          </a:p>
        </p:txBody>
      </p:sp>
    </p:spTree>
    <p:extLst>
      <p:ext uri="{BB962C8B-B14F-4D97-AF65-F5344CB8AC3E}">
        <p14:creationId xmlns:p14="http://schemas.microsoft.com/office/powerpoint/2010/main" val="402243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865" y="7367954"/>
            <a:ext cx="22626190" cy="30714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59865" y="10439400"/>
            <a:ext cx="22626190" cy="18966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1229" y="7367954"/>
            <a:ext cx="22635308" cy="30714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1229" y="10439400"/>
            <a:ext cx="22635308" cy="18966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F9A5C4-2FE2-44FE-BD00-247D37F48BD3}" type="slidenum">
              <a:rPr lang="en-US"/>
              <a:pPr>
                <a:defRPr/>
              </a:pPr>
              <a:t>‹#›</a:t>
            </a:fld>
            <a:endParaRPr lang="en-US"/>
          </a:p>
        </p:txBody>
      </p:sp>
    </p:spTree>
    <p:extLst>
      <p:ext uri="{BB962C8B-B14F-4D97-AF65-F5344CB8AC3E}">
        <p14:creationId xmlns:p14="http://schemas.microsoft.com/office/powerpoint/2010/main" val="25155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2CEC3E-D644-4E72-8A49-1DC12E16D37D}" type="slidenum">
              <a:rPr lang="en-US"/>
              <a:pPr>
                <a:defRPr/>
              </a:pPr>
              <a:t>‹#›</a:t>
            </a:fld>
            <a:endParaRPr lang="en-US"/>
          </a:p>
        </p:txBody>
      </p:sp>
    </p:spTree>
    <p:extLst>
      <p:ext uri="{BB962C8B-B14F-4D97-AF65-F5344CB8AC3E}">
        <p14:creationId xmlns:p14="http://schemas.microsoft.com/office/powerpoint/2010/main" val="79262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9E5986-AB22-4B02-9059-BBAE130D3AEC}" type="slidenum">
              <a:rPr lang="en-US"/>
              <a:pPr>
                <a:defRPr/>
              </a:pPr>
              <a:t>‹#›</a:t>
            </a:fld>
            <a:endParaRPr lang="en-US"/>
          </a:p>
        </p:txBody>
      </p:sp>
    </p:spTree>
    <p:extLst>
      <p:ext uri="{BB962C8B-B14F-4D97-AF65-F5344CB8AC3E}">
        <p14:creationId xmlns:p14="http://schemas.microsoft.com/office/powerpoint/2010/main" val="93961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865" y="1310054"/>
            <a:ext cx="16847689" cy="557872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20737" y="1310054"/>
            <a:ext cx="28625800" cy="28095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865" y="6888774"/>
            <a:ext cx="16847689"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44A94A-CDC3-4990-81CD-00D480F4D084}" type="slidenum">
              <a:rPr lang="en-US"/>
              <a:pPr>
                <a:defRPr/>
              </a:pPr>
              <a:t>‹#›</a:t>
            </a:fld>
            <a:endParaRPr lang="en-US"/>
          </a:p>
        </p:txBody>
      </p:sp>
    </p:spTree>
    <p:extLst>
      <p:ext uri="{BB962C8B-B14F-4D97-AF65-F5344CB8AC3E}">
        <p14:creationId xmlns:p14="http://schemas.microsoft.com/office/powerpoint/2010/main" val="21030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583" y="23043173"/>
            <a:ext cx="30725207" cy="27197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583" y="2941027"/>
            <a:ext cx="30725207" cy="197519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583" y="25762928"/>
            <a:ext cx="30725207" cy="3864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155B57-EEAA-4758-84CC-9A64A29FDD1A}" type="slidenum">
              <a:rPr lang="en-US"/>
              <a:pPr>
                <a:defRPr/>
              </a:pPr>
              <a:t>‹#›</a:t>
            </a:fld>
            <a:endParaRPr lang="en-US"/>
          </a:p>
        </p:txBody>
      </p:sp>
    </p:spTree>
    <p:extLst>
      <p:ext uri="{BB962C8B-B14F-4D97-AF65-F5344CB8AC3E}">
        <p14:creationId xmlns:p14="http://schemas.microsoft.com/office/powerpoint/2010/main" val="13648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8" y="1319213"/>
            <a:ext cx="46085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30" tIns="203765" rIns="407530" bIns="203765"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2560638" y="7681913"/>
            <a:ext cx="46085125" cy="217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30" tIns="203765" rIns="407530" bIns="2037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60638" y="29975175"/>
            <a:ext cx="11947525" cy="2286000"/>
          </a:xfrm>
          <a:prstGeom prst="rect">
            <a:avLst/>
          </a:prstGeom>
          <a:noFill/>
          <a:ln w="9525">
            <a:noFill/>
            <a:miter lim="800000"/>
            <a:headEnd/>
            <a:tailEnd/>
          </a:ln>
          <a:effectLst/>
        </p:spPr>
        <p:txBody>
          <a:bodyPr vert="horz" wrap="square" lIns="407530" tIns="203765" rIns="407530" bIns="203765" numCol="1" anchor="t" anchorCtr="0" compatLnSpc="1">
            <a:prstTxWarp prst="textNoShape">
              <a:avLst/>
            </a:prstTxWarp>
          </a:bodyPr>
          <a:lstStyle>
            <a:lvl1pPr>
              <a:defRPr sz="6200"/>
            </a:lvl1pPr>
          </a:lstStyle>
          <a:p>
            <a:pPr>
              <a:defRPr/>
            </a:pPr>
            <a:endParaRPr lang="en-US"/>
          </a:p>
        </p:txBody>
      </p:sp>
      <p:sp>
        <p:nvSpPr>
          <p:cNvPr id="1029" name="Rectangle 5"/>
          <p:cNvSpPr>
            <a:spLocks noGrp="1" noChangeArrowheads="1"/>
          </p:cNvSpPr>
          <p:nvPr>
            <p:ph type="ftr" sz="quarter" idx="3"/>
          </p:nvPr>
        </p:nvSpPr>
        <p:spPr bwMode="auto">
          <a:xfrm>
            <a:off x="17495838" y="29975175"/>
            <a:ext cx="16214725" cy="2286000"/>
          </a:xfrm>
          <a:prstGeom prst="rect">
            <a:avLst/>
          </a:prstGeom>
          <a:noFill/>
          <a:ln w="9525">
            <a:noFill/>
            <a:miter lim="800000"/>
            <a:headEnd/>
            <a:tailEnd/>
          </a:ln>
          <a:effectLst/>
        </p:spPr>
        <p:txBody>
          <a:bodyPr vert="horz" wrap="square" lIns="407530" tIns="203765" rIns="407530" bIns="203765" numCol="1" anchor="t" anchorCtr="0" compatLnSpc="1">
            <a:prstTxWarp prst="textNoShape">
              <a:avLst/>
            </a:prstTxWarp>
          </a:bodyPr>
          <a:lstStyle>
            <a:lvl1pPr algn="ctr">
              <a:defRPr sz="6200"/>
            </a:lvl1pPr>
          </a:lstStyle>
          <a:p>
            <a:pPr>
              <a:defRPr/>
            </a:pPr>
            <a:endParaRPr lang="en-US"/>
          </a:p>
        </p:txBody>
      </p:sp>
      <p:sp>
        <p:nvSpPr>
          <p:cNvPr id="1030" name="Rectangle 6"/>
          <p:cNvSpPr>
            <a:spLocks noGrp="1" noChangeArrowheads="1"/>
          </p:cNvSpPr>
          <p:nvPr>
            <p:ph type="sldNum" sz="quarter" idx="4"/>
          </p:nvPr>
        </p:nvSpPr>
        <p:spPr bwMode="auto">
          <a:xfrm>
            <a:off x="36698238" y="29975175"/>
            <a:ext cx="11947525" cy="2286000"/>
          </a:xfrm>
          <a:prstGeom prst="rect">
            <a:avLst/>
          </a:prstGeom>
          <a:noFill/>
          <a:ln w="9525">
            <a:noFill/>
            <a:miter lim="800000"/>
            <a:headEnd/>
            <a:tailEnd/>
          </a:ln>
          <a:effectLst/>
        </p:spPr>
        <p:txBody>
          <a:bodyPr vert="horz" wrap="square" lIns="407530" tIns="203765" rIns="407530" bIns="203765" numCol="1" anchor="t" anchorCtr="0" compatLnSpc="1">
            <a:prstTxWarp prst="textNoShape">
              <a:avLst/>
            </a:prstTxWarp>
          </a:bodyPr>
          <a:lstStyle>
            <a:lvl1pPr algn="r">
              <a:defRPr sz="6200"/>
            </a:lvl1pPr>
          </a:lstStyle>
          <a:p>
            <a:pPr>
              <a:defRPr/>
            </a:pPr>
            <a:fld id="{8C090F89-E200-431E-B9CD-A8D8BE6359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3300" b="1">
          <a:solidFill>
            <a:schemeClr val="tx2"/>
          </a:solidFill>
          <a:latin typeface="+mj-lt"/>
          <a:ea typeface="+mj-ea"/>
          <a:cs typeface="+mj-cs"/>
        </a:defRPr>
      </a:lvl1pPr>
      <a:lvl2pPr algn="ctr" defTabSz="4075113" rtl="0" eaLnBrk="0" fontAlgn="base" hangingPunct="0">
        <a:spcBef>
          <a:spcPct val="0"/>
        </a:spcBef>
        <a:spcAft>
          <a:spcPct val="0"/>
        </a:spcAft>
        <a:defRPr sz="3300" b="1">
          <a:solidFill>
            <a:schemeClr val="tx2"/>
          </a:solidFill>
          <a:latin typeface="Arial" charset="0"/>
        </a:defRPr>
      </a:lvl2pPr>
      <a:lvl3pPr algn="ctr" defTabSz="4075113" rtl="0" eaLnBrk="0" fontAlgn="base" hangingPunct="0">
        <a:spcBef>
          <a:spcPct val="0"/>
        </a:spcBef>
        <a:spcAft>
          <a:spcPct val="0"/>
        </a:spcAft>
        <a:defRPr sz="3300" b="1">
          <a:solidFill>
            <a:schemeClr val="tx2"/>
          </a:solidFill>
          <a:latin typeface="Arial" charset="0"/>
        </a:defRPr>
      </a:lvl3pPr>
      <a:lvl4pPr algn="ctr" defTabSz="4075113" rtl="0" eaLnBrk="0" fontAlgn="base" hangingPunct="0">
        <a:spcBef>
          <a:spcPct val="0"/>
        </a:spcBef>
        <a:spcAft>
          <a:spcPct val="0"/>
        </a:spcAft>
        <a:defRPr sz="3300" b="1">
          <a:solidFill>
            <a:schemeClr val="tx2"/>
          </a:solidFill>
          <a:latin typeface="Arial" charset="0"/>
        </a:defRPr>
      </a:lvl4pPr>
      <a:lvl5pPr algn="ctr" defTabSz="4075113" rtl="0" eaLnBrk="0" fontAlgn="base" hangingPunct="0">
        <a:spcBef>
          <a:spcPct val="0"/>
        </a:spcBef>
        <a:spcAft>
          <a:spcPct val="0"/>
        </a:spcAft>
        <a:defRPr sz="3300" b="1">
          <a:solidFill>
            <a:schemeClr val="tx2"/>
          </a:solidFill>
          <a:latin typeface="Arial" charset="0"/>
        </a:defRPr>
      </a:lvl5pPr>
      <a:lvl6pPr marL="457200" algn="ctr" defTabSz="4075113" rtl="0" fontAlgn="base">
        <a:spcBef>
          <a:spcPct val="0"/>
        </a:spcBef>
        <a:spcAft>
          <a:spcPct val="0"/>
        </a:spcAft>
        <a:defRPr sz="3300" b="1">
          <a:solidFill>
            <a:schemeClr val="tx2"/>
          </a:solidFill>
          <a:latin typeface="Arial" charset="0"/>
        </a:defRPr>
      </a:lvl6pPr>
      <a:lvl7pPr marL="914400" algn="ctr" defTabSz="4075113" rtl="0" fontAlgn="base">
        <a:spcBef>
          <a:spcPct val="0"/>
        </a:spcBef>
        <a:spcAft>
          <a:spcPct val="0"/>
        </a:spcAft>
        <a:defRPr sz="3300" b="1">
          <a:solidFill>
            <a:schemeClr val="tx2"/>
          </a:solidFill>
          <a:latin typeface="Arial" charset="0"/>
        </a:defRPr>
      </a:lvl7pPr>
      <a:lvl8pPr marL="1371600" algn="ctr" defTabSz="4075113" rtl="0" fontAlgn="base">
        <a:spcBef>
          <a:spcPct val="0"/>
        </a:spcBef>
        <a:spcAft>
          <a:spcPct val="0"/>
        </a:spcAft>
        <a:defRPr sz="3300" b="1">
          <a:solidFill>
            <a:schemeClr val="tx2"/>
          </a:solidFill>
          <a:latin typeface="Arial" charset="0"/>
        </a:defRPr>
      </a:lvl8pPr>
      <a:lvl9pPr marL="1828800" algn="ctr" defTabSz="4075113" rtl="0" fontAlgn="base">
        <a:spcBef>
          <a:spcPct val="0"/>
        </a:spcBef>
        <a:spcAft>
          <a:spcPct val="0"/>
        </a:spcAft>
        <a:defRPr sz="3300" b="1">
          <a:solidFill>
            <a:schemeClr val="tx2"/>
          </a:solidFill>
          <a:latin typeface="Arial"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mn-ea"/>
          <a:cs typeface="+mn-cs"/>
        </a:defRPr>
      </a:lvl1pPr>
      <a:lvl2pPr marL="3309938" indent="-1273175" algn="l" defTabSz="4075113" rtl="0" eaLnBrk="0" fontAlgn="base" hangingPunct="0">
        <a:spcBef>
          <a:spcPct val="20000"/>
        </a:spcBef>
        <a:spcAft>
          <a:spcPct val="0"/>
        </a:spcAft>
        <a:buChar char="–"/>
        <a:defRPr sz="12400">
          <a:solidFill>
            <a:schemeClr val="tx1"/>
          </a:solidFill>
          <a:latin typeface="+mn-lt"/>
        </a:defRPr>
      </a:lvl2pPr>
      <a:lvl3pPr marL="5094288" indent="-1019175" algn="l" defTabSz="4075113" rtl="0" eaLnBrk="0" fontAlgn="base" hangingPunct="0">
        <a:spcBef>
          <a:spcPct val="20000"/>
        </a:spcBef>
        <a:spcAft>
          <a:spcPct val="0"/>
        </a:spcAft>
        <a:buChar char="•"/>
        <a:defRPr sz="10700">
          <a:solidFill>
            <a:schemeClr val="tx1"/>
          </a:solidFill>
          <a:latin typeface="+mn-lt"/>
        </a:defRPr>
      </a:lvl3pPr>
      <a:lvl4pPr marL="7131050" indent="-1019175" algn="l" defTabSz="4075113" rtl="0" eaLnBrk="0" fontAlgn="base" hangingPunct="0">
        <a:spcBef>
          <a:spcPct val="20000"/>
        </a:spcBef>
        <a:spcAft>
          <a:spcPct val="0"/>
        </a:spcAft>
        <a:buChar char="–"/>
        <a:defRPr sz="8900">
          <a:solidFill>
            <a:schemeClr val="tx1"/>
          </a:solidFill>
          <a:latin typeface="+mn-lt"/>
        </a:defRPr>
      </a:lvl4pPr>
      <a:lvl5pPr marL="9169400" indent="-1017588" algn="l" defTabSz="4075113" rtl="0" eaLnBrk="0" fontAlgn="base" hangingPunct="0">
        <a:spcBef>
          <a:spcPct val="20000"/>
        </a:spcBef>
        <a:spcAft>
          <a:spcPct val="0"/>
        </a:spcAft>
        <a:buChar char="»"/>
        <a:defRPr sz="8900">
          <a:solidFill>
            <a:schemeClr val="tx1"/>
          </a:solidFill>
          <a:latin typeface="+mn-lt"/>
        </a:defRPr>
      </a:lvl5pPr>
      <a:lvl6pPr marL="9626600" indent="-1017588" algn="l" defTabSz="4075113" rtl="0" fontAlgn="base">
        <a:spcBef>
          <a:spcPct val="20000"/>
        </a:spcBef>
        <a:spcAft>
          <a:spcPct val="0"/>
        </a:spcAft>
        <a:buChar char="»"/>
        <a:defRPr sz="8900">
          <a:solidFill>
            <a:schemeClr val="tx1"/>
          </a:solidFill>
          <a:latin typeface="+mn-lt"/>
        </a:defRPr>
      </a:lvl6pPr>
      <a:lvl7pPr marL="10083800" indent="-1017588" algn="l" defTabSz="4075113" rtl="0" fontAlgn="base">
        <a:spcBef>
          <a:spcPct val="20000"/>
        </a:spcBef>
        <a:spcAft>
          <a:spcPct val="0"/>
        </a:spcAft>
        <a:buChar char="»"/>
        <a:defRPr sz="8900">
          <a:solidFill>
            <a:schemeClr val="tx1"/>
          </a:solidFill>
          <a:latin typeface="+mn-lt"/>
        </a:defRPr>
      </a:lvl7pPr>
      <a:lvl8pPr marL="10541000" indent="-1017588" algn="l" defTabSz="4075113" rtl="0" fontAlgn="base">
        <a:spcBef>
          <a:spcPct val="20000"/>
        </a:spcBef>
        <a:spcAft>
          <a:spcPct val="0"/>
        </a:spcAft>
        <a:buChar char="»"/>
        <a:defRPr sz="8900">
          <a:solidFill>
            <a:schemeClr val="tx1"/>
          </a:solidFill>
          <a:latin typeface="+mn-lt"/>
        </a:defRPr>
      </a:lvl8pPr>
      <a:lvl9pPr marL="10998200" indent="-1017588" algn="l" defTabSz="4075113" rtl="0" fontAlgn="base">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00" y="9144000"/>
            <a:ext cx="10515600" cy="698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27"/>
          <p:cNvSpPr txBox="1">
            <a:spLocks noChangeArrowheads="1"/>
          </p:cNvSpPr>
          <p:nvPr/>
        </p:nvSpPr>
        <p:spPr bwMode="auto">
          <a:xfrm>
            <a:off x="25527000" y="9144000"/>
            <a:ext cx="10668000" cy="211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02" tIns="42451" rIns="84902" bIns="42451">
            <a:spAutoFit/>
          </a:bodyPr>
          <a:lstStyle>
            <a:lvl1pPr defTabSz="4075113" eaLnBrk="0" hangingPunct="0">
              <a:defRPr sz="8000">
                <a:solidFill>
                  <a:schemeClr val="tx1"/>
                </a:solidFill>
                <a:latin typeface="Arial" charset="0"/>
              </a:defRPr>
            </a:lvl1pPr>
            <a:lvl2pPr marL="742950" indent="-285750" defTabSz="4075113" eaLnBrk="0" hangingPunct="0">
              <a:defRPr sz="8000">
                <a:solidFill>
                  <a:schemeClr val="tx1"/>
                </a:solidFill>
                <a:latin typeface="Arial" charset="0"/>
              </a:defRPr>
            </a:lvl2pPr>
            <a:lvl3pPr marL="1143000" indent="-228600" defTabSz="4075113" eaLnBrk="0" hangingPunct="0">
              <a:defRPr sz="8000">
                <a:solidFill>
                  <a:schemeClr val="tx1"/>
                </a:solidFill>
                <a:latin typeface="Arial" charset="0"/>
              </a:defRPr>
            </a:lvl3pPr>
            <a:lvl4pPr marL="1600200" indent="-228600" defTabSz="4075113" eaLnBrk="0" hangingPunct="0">
              <a:defRPr sz="8000">
                <a:solidFill>
                  <a:schemeClr val="tx1"/>
                </a:solidFill>
                <a:latin typeface="Arial" charset="0"/>
              </a:defRPr>
            </a:lvl4pPr>
            <a:lvl5pPr marL="2057400" indent="-228600" defTabSz="4075113" eaLnBrk="0" hangingPunct="0">
              <a:defRPr sz="8000">
                <a:solidFill>
                  <a:schemeClr val="tx1"/>
                </a:solidFill>
                <a:latin typeface="Arial" charset="0"/>
              </a:defRPr>
            </a:lvl5pPr>
            <a:lvl6pPr marL="2514600" indent="-228600" defTabSz="4075113" eaLnBrk="0" fontAlgn="base" hangingPunct="0">
              <a:spcBef>
                <a:spcPct val="0"/>
              </a:spcBef>
              <a:spcAft>
                <a:spcPct val="0"/>
              </a:spcAft>
              <a:defRPr sz="8000">
                <a:solidFill>
                  <a:schemeClr val="tx1"/>
                </a:solidFill>
                <a:latin typeface="Arial" charset="0"/>
              </a:defRPr>
            </a:lvl6pPr>
            <a:lvl7pPr marL="2971800" indent="-228600" defTabSz="4075113" eaLnBrk="0" fontAlgn="base" hangingPunct="0">
              <a:spcBef>
                <a:spcPct val="0"/>
              </a:spcBef>
              <a:spcAft>
                <a:spcPct val="0"/>
              </a:spcAft>
              <a:defRPr sz="8000">
                <a:solidFill>
                  <a:schemeClr val="tx1"/>
                </a:solidFill>
                <a:latin typeface="Arial" charset="0"/>
              </a:defRPr>
            </a:lvl7pPr>
            <a:lvl8pPr marL="3429000" indent="-228600" defTabSz="4075113" eaLnBrk="0" fontAlgn="base" hangingPunct="0">
              <a:spcBef>
                <a:spcPct val="0"/>
              </a:spcBef>
              <a:spcAft>
                <a:spcPct val="0"/>
              </a:spcAft>
              <a:defRPr sz="8000">
                <a:solidFill>
                  <a:schemeClr val="tx1"/>
                </a:solidFill>
                <a:latin typeface="Arial" charset="0"/>
              </a:defRPr>
            </a:lvl8pPr>
            <a:lvl9pPr marL="3886200" indent="-228600" defTabSz="4075113" eaLnBrk="0" fontAlgn="base" hangingPunct="0">
              <a:spcBef>
                <a:spcPct val="0"/>
              </a:spcBef>
              <a:spcAft>
                <a:spcPct val="0"/>
              </a:spcAft>
              <a:defRPr sz="8000">
                <a:solidFill>
                  <a:schemeClr val="tx1"/>
                </a:solidFill>
                <a:latin typeface="Arial" charset="0"/>
              </a:defRPr>
            </a:lvl9pPr>
          </a:lstStyle>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ctr" eaLnBrk="1" hangingPunct="1">
              <a:spcBef>
                <a:spcPts val="600"/>
              </a:spcBef>
            </a:pPr>
            <a:r>
              <a:rPr lang="en-US" sz="3600" b="1" dirty="0" smtClean="0">
                <a:solidFill>
                  <a:srgbClr val="000099"/>
                </a:solidFill>
              </a:rPr>
              <a:t>Product L1b/L2+ Interdependencies</a:t>
            </a:r>
            <a:endParaRPr lang="en-US" sz="3600" b="1" dirty="0">
              <a:solidFill>
                <a:srgbClr val="000099"/>
              </a:solidFill>
            </a:endParaRPr>
          </a:p>
          <a:p>
            <a:pPr algn="just" eaLnBrk="1" hangingPunct="1">
              <a:spcBef>
                <a:spcPts val="936"/>
              </a:spcBef>
            </a:pPr>
            <a:r>
              <a:rPr lang="en-US" sz="2600" b="1" u="sng" dirty="0" smtClean="0">
                <a:solidFill>
                  <a:srgbClr val="000099"/>
                </a:solidFill>
              </a:rPr>
              <a:t>SET 3 SELECTED PRODUCT DESCRIPTIONS</a:t>
            </a:r>
            <a:endParaRPr lang="en-US" sz="2600" b="1" u="sng"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r>
              <a:rPr lang="en-US" sz="2600" dirty="0" err="1" smtClean="0">
                <a:solidFill>
                  <a:schemeClr val="bg1"/>
                </a:solidFill>
              </a:rPr>
              <a:t>ionospheric</a:t>
            </a:r>
            <a:r>
              <a:rPr lang="en-US" sz="2600" dirty="0" smtClean="0">
                <a:solidFill>
                  <a:schemeClr val="bg1"/>
                </a:solidFill>
              </a:rPr>
              <a:t> </a:t>
            </a:r>
            <a:r>
              <a:rPr lang="en-US" sz="2600" dirty="0">
                <a:solidFill>
                  <a:schemeClr val="bg1"/>
                </a:solidFill>
              </a:rPr>
              <a:t>sounding data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7819" y="21069300"/>
            <a:ext cx="10515600" cy="788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0" name="Text Box 27"/>
          <p:cNvSpPr txBox="1">
            <a:spLocks noChangeArrowheads="1"/>
          </p:cNvSpPr>
          <p:nvPr/>
        </p:nvSpPr>
        <p:spPr bwMode="auto">
          <a:xfrm>
            <a:off x="37081619" y="8998604"/>
            <a:ext cx="10668000" cy="2342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02" tIns="42451" rIns="84902" bIns="42451">
            <a:spAutoFit/>
          </a:bodyPr>
          <a:lstStyle>
            <a:lvl1pPr defTabSz="4075113" eaLnBrk="0" hangingPunct="0">
              <a:defRPr sz="8000">
                <a:solidFill>
                  <a:schemeClr val="tx1"/>
                </a:solidFill>
                <a:latin typeface="Arial" charset="0"/>
              </a:defRPr>
            </a:lvl1pPr>
            <a:lvl2pPr marL="742950" indent="-285750" defTabSz="4075113" eaLnBrk="0" hangingPunct="0">
              <a:defRPr sz="8000">
                <a:solidFill>
                  <a:schemeClr val="tx1"/>
                </a:solidFill>
                <a:latin typeface="Arial" charset="0"/>
              </a:defRPr>
            </a:lvl2pPr>
            <a:lvl3pPr marL="1143000" indent="-228600" defTabSz="4075113" eaLnBrk="0" hangingPunct="0">
              <a:defRPr sz="8000">
                <a:solidFill>
                  <a:schemeClr val="tx1"/>
                </a:solidFill>
                <a:latin typeface="Arial" charset="0"/>
              </a:defRPr>
            </a:lvl3pPr>
            <a:lvl4pPr marL="1600200" indent="-228600" defTabSz="4075113" eaLnBrk="0" hangingPunct="0">
              <a:defRPr sz="8000">
                <a:solidFill>
                  <a:schemeClr val="tx1"/>
                </a:solidFill>
                <a:latin typeface="Arial" charset="0"/>
              </a:defRPr>
            </a:lvl4pPr>
            <a:lvl5pPr marL="2057400" indent="-228600" defTabSz="4075113" eaLnBrk="0" hangingPunct="0">
              <a:defRPr sz="8000">
                <a:solidFill>
                  <a:schemeClr val="tx1"/>
                </a:solidFill>
                <a:latin typeface="Arial" charset="0"/>
              </a:defRPr>
            </a:lvl5pPr>
            <a:lvl6pPr marL="2514600" indent="-228600" defTabSz="4075113" eaLnBrk="0" fontAlgn="base" hangingPunct="0">
              <a:spcBef>
                <a:spcPct val="0"/>
              </a:spcBef>
              <a:spcAft>
                <a:spcPct val="0"/>
              </a:spcAft>
              <a:defRPr sz="8000">
                <a:solidFill>
                  <a:schemeClr val="tx1"/>
                </a:solidFill>
                <a:latin typeface="Arial" charset="0"/>
              </a:defRPr>
            </a:lvl6pPr>
            <a:lvl7pPr marL="2971800" indent="-228600" defTabSz="4075113" eaLnBrk="0" fontAlgn="base" hangingPunct="0">
              <a:spcBef>
                <a:spcPct val="0"/>
              </a:spcBef>
              <a:spcAft>
                <a:spcPct val="0"/>
              </a:spcAft>
              <a:defRPr sz="8000">
                <a:solidFill>
                  <a:schemeClr val="tx1"/>
                </a:solidFill>
                <a:latin typeface="Arial" charset="0"/>
              </a:defRPr>
            </a:lvl7pPr>
            <a:lvl8pPr marL="3429000" indent="-228600" defTabSz="4075113" eaLnBrk="0" fontAlgn="base" hangingPunct="0">
              <a:spcBef>
                <a:spcPct val="0"/>
              </a:spcBef>
              <a:spcAft>
                <a:spcPct val="0"/>
              </a:spcAft>
              <a:defRPr sz="8000">
                <a:solidFill>
                  <a:schemeClr val="tx1"/>
                </a:solidFill>
                <a:latin typeface="Arial" charset="0"/>
              </a:defRPr>
            </a:lvl8pPr>
            <a:lvl9pPr marL="3886200" indent="-228600" defTabSz="4075113" eaLnBrk="0" fontAlgn="base" hangingPunct="0">
              <a:spcBef>
                <a:spcPct val="0"/>
              </a:spcBef>
              <a:spcAft>
                <a:spcPct val="0"/>
              </a:spcAft>
              <a:defRPr sz="8000">
                <a:solidFill>
                  <a:schemeClr val="tx1"/>
                </a:solidFill>
                <a:latin typeface="Arial" charset="0"/>
              </a:defRPr>
            </a:lvl9pPr>
          </a:lstStyle>
          <a:p>
            <a:pPr algn="just" eaLnBrk="1" hangingPunct="1">
              <a:spcBef>
                <a:spcPts val="600"/>
              </a:spcBef>
            </a:pPr>
            <a:r>
              <a:rPr lang="en-US" sz="2600" u="sng" dirty="0" smtClean="0">
                <a:solidFill>
                  <a:srgbClr val="000099"/>
                </a:solidFill>
              </a:rPr>
              <a:t>LEVERAGED USE OF THE GOES-R PRODUCTS (EXAMPLE)</a:t>
            </a: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a:solidFill>
                <a:srgbClr val="000099"/>
              </a:solidFill>
            </a:endParaRPr>
          </a:p>
          <a:p>
            <a:pPr algn="just" eaLnBrk="1" hangingPunct="1">
              <a:spcBef>
                <a:spcPts val="600"/>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r>
              <a:rPr lang="en-US" sz="2600" u="sng" dirty="0" smtClean="0">
                <a:solidFill>
                  <a:srgbClr val="000099"/>
                </a:solidFill>
              </a:rPr>
              <a:t>DEVELOPMENTAL SCHEDULE</a:t>
            </a:r>
          </a:p>
          <a:p>
            <a:pPr algn="just" eaLnBrk="1" hangingPunct="1">
              <a:spcBef>
                <a:spcPts val="936"/>
              </a:spcBef>
            </a:pPr>
            <a:r>
              <a:rPr lang="en-US" sz="2600" dirty="0" smtClean="0">
                <a:solidFill>
                  <a:srgbClr val="000099"/>
                </a:solidFill>
              </a:rPr>
              <a:t>The developmental schedule for Product Set 3 is shown below. The algorithm team members are currently working with the space weather operators within SWPC on the detailed requirements for the algorithms. The requirements are being captured in </a:t>
            </a:r>
            <a:r>
              <a:rPr lang="en-US" sz="2600" dirty="0">
                <a:solidFill>
                  <a:srgbClr val="000099"/>
                </a:solidFill>
              </a:rPr>
              <a:t>a</a:t>
            </a:r>
            <a:r>
              <a:rPr lang="en-US" sz="2600" dirty="0" smtClean="0">
                <a:solidFill>
                  <a:srgbClr val="000099"/>
                </a:solidFill>
              </a:rPr>
              <a:t> GOES-R </a:t>
            </a:r>
            <a:r>
              <a:rPr lang="en-US" sz="2600" dirty="0" err="1" smtClean="0">
                <a:solidFill>
                  <a:srgbClr val="000099"/>
                </a:solidFill>
              </a:rPr>
              <a:t>SWx</a:t>
            </a:r>
            <a:r>
              <a:rPr lang="en-US" sz="2600" dirty="0" smtClean="0">
                <a:solidFill>
                  <a:srgbClr val="000099"/>
                </a:solidFill>
              </a:rPr>
              <a:t> L2+ Algorithm Requirements Document coordinated between NGDC and SWPC. Final deliveries of the Product Set 3 algorithms are currently planned for 2QFY14. As noted earlier, the path for research to operations (R2O) is currently unknown.</a:t>
            </a: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smtClean="0">
              <a:solidFill>
                <a:srgbClr val="000099"/>
              </a:solidFill>
            </a:endParaRPr>
          </a:p>
          <a:p>
            <a:pPr algn="just" eaLnBrk="1" hangingPunct="1">
              <a:spcBef>
                <a:spcPts val="936"/>
              </a:spcBef>
            </a:pPr>
            <a:endParaRPr lang="en-US" sz="2600" dirty="0">
              <a:solidFill>
                <a:srgbClr val="000099"/>
              </a:solidFill>
            </a:endParaRPr>
          </a:p>
          <a:p>
            <a:pPr algn="just" eaLnBrk="1" hangingPunct="1">
              <a:spcBef>
                <a:spcPts val="936"/>
              </a:spcBef>
            </a:pPr>
            <a:r>
              <a:rPr lang="en-US" sz="2600" b="1" u="sng" dirty="0" smtClean="0">
                <a:solidFill>
                  <a:srgbClr val="000099"/>
                </a:solidFill>
              </a:rPr>
              <a:t>CONCLUSIONS</a:t>
            </a:r>
            <a:endParaRPr lang="en-US" sz="2600" dirty="0" smtClean="0">
              <a:solidFill>
                <a:srgbClr val="000099"/>
              </a:solidFill>
            </a:endParaRPr>
          </a:p>
          <a:p>
            <a:pPr marL="457200" indent="-457200" algn="just" eaLnBrk="1" hangingPunct="1">
              <a:spcBef>
                <a:spcPts val="936"/>
              </a:spcBef>
              <a:buFont typeface="Arial" pitchFamily="34" charset="0"/>
              <a:buChar char="•"/>
            </a:pPr>
            <a:r>
              <a:rPr lang="en-US" sz="2600" dirty="0" smtClean="0">
                <a:solidFill>
                  <a:srgbClr val="000099"/>
                </a:solidFill>
              </a:rPr>
              <a:t>Activities in Year 1 were focused on requirements definition in cooperation with the operational user (SWPC)</a:t>
            </a:r>
          </a:p>
          <a:p>
            <a:pPr marL="457200" indent="-457200" algn="just" eaLnBrk="1" hangingPunct="1">
              <a:spcBef>
                <a:spcPts val="600"/>
              </a:spcBef>
              <a:buFont typeface="Arial" pitchFamily="34" charset="0"/>
              <a:buChar char="•"/>
            </a:pPr>
            <a:r>
              <a:rPr lang="en-US" sz="2600" dirty="0">
                <a:solidFill>
                  <a:srgbClr val="000099"/>
                </a:solidFill>
              </a:rPr>
              <a:t>C</a:t>
            </a:r>
            <a:r>
              <a:rPr lang="en-US" sz="2600" dirty="0" smtClean="0">
                <a:solidFill>
                  <a:srgbClr val="000099"/>
                </a:solidFill>
              </a:rPr>
              <a:t>urrent Year 2 </a:t>
            </a:r>
            <a:r>
              <a:rPr lang="en-US" sz="2600" dirty="0" smtClean="0">
                <a:solidFill>
                  <a:srgbClr val="000099"/>
                </a:solidFill>
              </a:rPr>
              <a:t>activities </a:t>
            </a:r>
            <a:r>
              <a:rPr lang="en-US" sz="2600" dirty="0" smtClean="0">
                <a:solidFill>
                  <a:srgbClr val="000099"/>
                </a:solidFill>
              </a:rPr>
              <a:t>include Preliminary / Critical Design Review (PDRs/CDRs) for the 7 products currently under development</a:t>
            </a:r>
          </a:p>
          <a:p>
            <a:pPr marL="457200" indent="-457200" algn="just" eaLnBrk="1" hangingPunct="1">
              <a:spcBef>
                <a:spcPts val="600"/>
              </a:spcBef>
              <a:buFont typeface="Arial" pitchFamily="34" charset="0"/>
              <a:buChar char="•"/>
            </a:pPr>
            <a:r>
              <a:rPr lang="en-US" sz="2600" dirty="0" smtClean="0">
                <a:solidFill>
                  <a:srgbClr val="000099"/>
                </a:solidFill>
              </a:rPr>
              <a:t>Year 3 activities involve final algorithm coding (science) and Data Delivery Reviews (DDRs)</a:t>
            </a: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7819" y="9572423"/>
            <a:ext cx="10515600" cy="751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descr="IMG_1312.jpg"/>
          <p:cNvPicPr>
            <a:picLocks noChangeAspect="1"/>
          </p:cNvPicPr>
          <p:nvPr/>
        </p:nvPicPr>
        <p:blipFill>
          <a:blip r:embed="rId5" cstate="print"/>
          <a:stretch>
            <a:fillRect/>
          </a:stretch>
        </p:blipFill>
        <p:spPr>
          <a:xfrm>
            <a:off x="3447216" y="25098286"/>
            <a:ext cx="10515600" cy="7010400"/>
          </a:xfrm>
          <a:prstGeom prst="rect">
            <a:avLst/>
          </a:prstGeom>
        </p:spPr>
      </p:pic>
      <p:sp>
        <p:nvSpPr>
          <p:cNvPr id="2051" name="Text Box 2"/>
          <p:cNvSpPr txBox="1">
            <a:spLocks noChangeArrowheads="1"/>
          </p:cNvSpPr>
          <p:nvPr/>
        </p:nvSpPr>
        <p:spPr bwMode="auto">
          <a:xfrm>
            <a:off x="9753600" y="762000"/>
            <a:ext cx="31927800" cy="77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02" tIns="42451" rIns="84902" bIns="42451">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eaLnBrk="0" fontAlgn="base" hangingPunct="0">
              <a:spcBef>
                <a:spcPct val="0"/>
              </a:spcBef>
              <a:spcAft>
                <a:spcPct val="0"/>
              </a:spcAft>
              <a:defRPr sz="8000">
                <a:solidFill>
                  <a:schemeClr val="tx1"/>
                </a:solidFill>
                <a:latin typeface="Arial" charset="0"/>
              </a:defRPr>
            </a:lvl6pPr>
            <a:lvl7pPr marL="2971800" indent="-228600" eaLnBrk="0" fontAlgn="base" hangingPunct="0">
              <a:spcBef>
                <a:spcPct val="0"/>
              </a:spcBef>
              <a:spcAft>
                <a:spcPct val="0"/>
              </a:spcAft>
              <a:defRPr sz="8000">
                <a:solidFill>
                  <a:schemeClr val="tx1"/>
                </a:solidFill>
                <a:latin typeface="Arial" charset="0"/>
              </a:defRPr>
            </a:lvl7pPr>
            <a:lvl8pPr marL="3429000" indent="-228600" eaLnBrk="0" fontAlgn="base" hangingPunct="0">
              <a:spcBef>
                <a:spcPct val="0"/>
              </a:spcBef>
              <a:spcAft>
                <a:spcPct val="0"/>
              </a:spcAft>
              <a:defRPr sz="8000">
                <a:solidFill>
                  <a:schemeClr val="tx1"/>
                </a:solidFill>
                <a:latin typeface="Arial" charset="0"/>
              </a:defRPr>
            </a:lvl8pPr>
            <a:lvl9pPr marL="3886200" indent="-228600" eaLnBrk="0" fontAlgn="base" hangingPunct="0">
              <a:spcBef>
                <a:spcPct val="0"/>
              </a:spcBef>
              <a:spcAft>
                <a:spcPct val="0"/>
              </a:spcAft>
              <a:defRPr sz="8000">
                <a:solidFill>
                  <a:schemeClr val="tx1"/>
                </a:solidFill>
                <a:latin typeface="Arial" charset="0"/>
              </a:defRPr>
            </a:lvl9pPr>
          </a:lstStyle>
          <a:p>
            <a:pPr algn="ctr" eaLnBrk="1" hangingPunct="1"/>
            <a:r>
              <a:rPr lang="en-US" sz="4800" b="1" dirty="0" smtClean="0">
                <a:solidFill>
                  <a:srgbClr val="000099"/>
                </a:solidFill>
              </a:rPr>
              <a:t>GOES-R Space Weather L2+ Algorithm Development</a:t>
            </a:r>
            <a:endParaRPr lang="en-US" sz="4800" b="1" u="sng" dirty="0">
              <a:solidFill>
                <a:srgbClr val="000099"/>
              </a:solidFill>
            </a:endParaRPr>
          </a:p>
          <a:p>
            <a:pPr algn="ctr" eaLnBrk="1" hangingPunct="1">
              <a:spcBef>
                <a:spcPct val="50000"/>
              </a:spcBef>
            </a:pPr>
            <a:r>
              <a:rPr lang="en-US" sz="4400" u="sng" dirty="0">
                <a:solidFill>
                  <a:srgbClr val="000099"/>
                </a:solidFill>
              </a:rPr>
              <a:t>W. F. </a:t>
            </a:r>
            <a:r>
              <a:rPr lang="en-US" sz="4400" u="sng" dirty="0" err="1">
                <a:solidFill>
                  <a:srgbClr val="000099"/>
                </a:solidFill>
              </a:rPr>
              <a:t>Denig</a:t>
            </a:r>
            <a:endParaRPr lang="en-US" sz="4400" baseline="30000" dirty="0">
              <a:solidFill>
                <a:srgbClr val="000099"/>
              </a:solidFill>
            </a:endParaRPr>
          </a:p>
          <a:p>
            <a:pPr algn="just" eaLnBrk="1" hangingPunct="1">
              <a:spcBef>
                <a:spcPct val="50000"/>
              </a:spcBef>
            </a:pPr>
            <a:r>
              <a:rPr lang="en-US" sz="4000" dirty="0" smtClean="0">
                <a:solidFill>
                  <a:srgbClr val="000099"/>
                </a:solidFill>
              </a:rPr>
              <a:t>The NESDIS National Geophysical Data Center (NGDC) is currently responsible for the development of the GOES-R Level 2+ space weather science algorithms within the Risk Reduction and Algorithm Readiness programs. Close interaction with the user community represented by the NWS Space Weather Prediction Center (SWPC) ensures that the algorithms have operational relevance and, in some cases, can be immediately tested and deployed in the GOES-R Proving Ground. GOES-NOP data and space environmental  measurements  available from NASA science missions are used to produce proxy datasets and to allow “real-world” testing. The GOES-R algorithm developments have also been leveraged to provide early product demonstrations in the form of environmental assessments</a:t>
            </a:r>
            <a:r>
              <a:rPr lang="en-US" sz="4000" dirty="0">
                <a:solidFill>
                  <a:srgbClr val="000099"/>
                </a:solidFill>
              </a:rPr>
              <a:t> </a:t>
            </a:r>
            <a:r>
              <a:rPr lang="en-US" sz="4000" dirty="0" smtClean="0">
                <a:solidFill>
                  <a:srgbClr val="000099"/>
                </a:solidFill>
              </a:rPr>
              <a:t>including spacecraft charging anomaly reports provided to NOAA senior leadership. In spite of the availability of space weather L2+ science algorithms it has yet to be determined where the operational processing will occur to support SWPC operations.  </a:t>
            </a:r>
            <a:endParaRPr lang="en-US" sz="3600" dirty="0">
              <a:solidFill>
                <a:srgbClr val="000099"/>
              </a:solidFill>
            </a:endParaRPr>
          </a:p>
          <a:p>
            <a:pPr eaLnBrk="1" hangingPunct="1">
              <a:spcBef>
                <a:spcPts val="1200"/>
              </a:spcBef>
            </a:pPr>
            <a:r>
              <a:rPr lang="en-US" sz="3600" baseline="30000" dirty="0">
                <a:solidFill>
                  <a:srgbClr val="000099"/>
                </a:solidFill>
              </a:rPr>
              <a:t>1</a:t>
            </a:r>
            <a:r>
              <a:rPr lang="en-US" sz="3600" dirty="0">
                <a:solidFill>
                  <a:srgbClr val="000099"/>
                </a:solidFill>
              </a:rPr>
              <a:t>NOAA/NESDIS/National Geophysical Data Center (NGDC), 325 Broadway, Boulder, CO  80305  [</a:t>
            </a:r>
            <a:r>
              <a:rPr lang="en-US" sz="3600" u="sng" dirty="0">
                <a:solidFill>
                  <a:srgbClr val="000099"/>
                </a:solidFill>
              </a:rPr>
              <a:t>william.denig@noaa.gov</a:t>
            </a:r>
            <a:r>
              <a:rPr lang="en-US" sz="3600" dirty="0">
                <a:solidFill>
                  <a:srgbClr val="000099"/>
                </a:solidFill>
              </a:rPr>
              <a:t>]</a:t>
            </a:r>
          </a:p>
        </p:txBody>
      </p:sp>
      <p:sp>
        <p:nvSpPr>
          <p:cNvPr id="2052" name="Line 3"/>
          <p:cNvSpPr>
            <a:spLocks noChangeShapeType="1"/>
          </p:cNvSpPr>
          <p:nvPr/>
        </p:nvSpPr>
        <p:spPr bwMode="auto">
          <a:xfrm>
            <a:off x="3810000" y="8742363"/>
            <a:ext cx="43891200" cy="0"/>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 name="Text Box 27"/>
          <p:cNvSpPr txBox="1">
            <a:spLocks noChangeArrowheads="1"/>
          </p:cNvSpPr>
          <p:nvPr/>
        </p:nvSpPr>
        <p:spPr bwMode="auto">
          <a:xfrm>
            <a:off x="3371016" y="9144000"/>
            <a:ext cx="10668000" cy="1676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02" tIns="42451" rIns="84902" bIns="42451">
            <a:spAutoFit/>
          </a:bodyPr>
          <a:lstStyle>
            <a:lvl1pPr defTabSz="4075113" eaLnBrk="0" hangingPunct="0">
              <a:defRPr sz="8000">
                <a:solidFill>
                  <a:schemeClr val="tx1"/>
                </a:solidFill>
                <a:latin typeface="Arial" charset="0"/>
              </a:defRPr>
            </a:lvl1pPr>
            <a:lvl2pPr marL="742950" indent="-285750" defTabSz="4075113" eaLnBrk="0" hangingPunct="0">
              <a:defRPr sz="8000">
                <a:solidFill>
                  <a:schemeClr val="tx1"/>
                </a:solidFill>
                <a:latin typeface="Arial" charset="0"/>
              </a:defRPr>
            </a:lvl2pPr>
            <a:lvl3pPr marL="1143000" indent="-228600" defTabSz="4075113" eaLnBrk="0" hangingPunct="0">
              <a:defRPr sz="8000">
                <a:solidFill>
                  <a:schemeClr val="tx1"/>
                </a:solidFill>
                <a:latin typeface="Arial" charset="0"/>
              </a:defRPr>
            </a:lvl3pPr>
            <a:lvl4pPr marL="1600200" indent="-228600" defTabSz="4075113" eaLnBrk="0" hangingPunct="0">
              <a:defRPr sz="8000">
                <a:solidFill>
                  <a:schemeClr val="tx1"/>
                </a:solidFill>
                <a:latin typeface="Arial" charset="0"/>
              </a:defRPr>
            </a:lvl4pPr>
            <a:lvl5pPr marL="2057400" indent="-228600" defTabSz="4075113" eaLnBrk="0" hangingPunct="0">
              <a:defRPr sz="8000">
                <a:solidFill>
                  <a:schemeClr val="tx1"/>
                </a:solidFill>
                <a:latin typeface="Arial" charset="0"/>
              </a:defRPr>
            </a:lvl5pPr>
            <a:lvl6pPr marL="2514600" indent="-228600" defTabSz="4075113" eaLnBrk="0" fontAlgn="base" hangingPunct="0">
              <a:spcBef>
                <a:spcPct val="0"/>
              </a:spcBef>
              <a:spcAft>
                <a:spcPct val="0"/>
              </a:spcAft>
              <a:defRPr sz="8000">
                <a:solidFill>
                  <a:schemeClr val="tx1"/>
                </a:solidFill>
                <a:latin typeface="Arial" charset="0"/>
              </a:defRPr>
            </a:lvl6pPr>
            <a:lvl7pPr marL="2971800" indent="-228600" defTabSz="4075113" eaLnBrk="0" fontAlgn="base" hangingPunct="0">
              <a:spcBef>
                <a:spcPct val="0"/>
              </a:spcBef>
              <a:spcAft>
                <a:spcPct val="0"/>
              </a:spcAft>
              <a:defRPr sz="8000">
                <a:solidFill>
                  <a:schemeClr val="tx1"/>
                </a:solidFill>
                <a:latin typeface="Arial" charset="0"/>
              </a:defRPr>
            </a:lvl7pPr>
            <a:lvl8pPr marL="3429000" indent="-228600" defTabSz="4075113" eaLnBrk="0" fontAlgn="base" hangingPunct="0">
              <a:spcBef>
                <a:spcPct val="0"/>
              </a:spcBef>
              <a:spcAft>
                <a:spcPct val="0"/>
              </a:spcAft>
              <a:defRPr sz="8000">
                <a:solidFill>
                  <a:schemeClr val="tx1"/>
                </a:solidFill>
                <a:latin typeface="Arial" charset="0"/>
              </a:defRPr>
            </a:lvl8pPr>
            <a:lvl9pPr marL="3886200" indent="-228600" defTabSz="4075113" eaLnBrk="0" fontAlgn="base" hangingPunct="0">
              <a:spcBef>
                <a:spcPct val="0"/>
              </a:spcBef>
              <a:spcAft>
                <a:spcPct val="0"/>
              </a:spcAft>
              <a:defRPr sz="8000">
                <a:solidFill>
                  <a:schemeClr val="tx1"/>
                </a:solidFill>
                <a:latin typeface="Arial" charset="0"/>
              </a:defRPr>
            </a:lvl9pPr>
          </a:lstStyle>
          <a:p>
            <a:pPr algn="just" eaLnBrk="1" hangingPunct="1"/>
            <a:r>
              <a:rPr lang="en-US" sz="2600" b="1" u="sng" dirty="0" smtClean="0">
                <a:solidFill>
                  <a:srgbClr val="000099"/>
                </a:solidFill>
              </a:rPr>
              <a:t>DEVELOPMENT TEAM</a:t>
            </a:r>
            <a:endParaRPr lang="en-US" sz="2600" b="1" u="sng" dirty="0">
              <a:solidFill>
                <a:srgbClr val="000099"/>
              </a:solidFill>
            </a:endParaRPr>
          </a:p>
          <a:p>
            <a:pPr algn="just" eaLnBrk="1" hangingPunct="1">
              <a:spcBef>
                <a:spcPct val="30000"/>
              </a:spcBef>
            </a:pPr>
            <a:r>
              <a:rPr lang="en-US" sz="2600" dirty="0" smtClean="0">
                <a:solidFill>
                  <a:srgbClr val="000099"/>
                </a:solidFill>
              </a:rPr>
              <a:t>The NOAA National Geophysical Data Center (NGDC) is currently developing the Level 2+ space weather algorithms under the GOES-R Risk Reduction and Algorithm Readiness programs. These algorithms are being developed in cooperation with the NWS Space Weather Prediction Center (SWPC) who represents the operational users for the L2+ products (Figure </a:t>
            </a:r>
            <a:r>
              <a:rPr lang="en-US" sz="2600" dirty="0" smtClean="0">
                <a:solidFill>
                  <a:srgbClr val="000099"/>
                </a:solidFill>
              </a:rPr>
              <a:t>below).</a:t>
            </a:r>
            <a:endParaRPr lang="en-US" sz="2600" dirty="0" smtClean="0">
              <a:solidFill>
                <a:srgbClr val="000099"/>
              </a:solidFill>
            </a:endParaRPr>
          </a:p>
          <a:p>
            <a:pPr algn="just" eaLnBrk="1" hangingPunct="1">
              <a:spcBef>
                <a:spcPct val="30000"/>
              </a:spcBef>
            </a:pPr>
            <a:endParaRPr lang="en-US" sz="2600" dirty="0" smtClean="0">
              <a:solidFill>
                <a:srgbClr val="000099"/>
              </a:solidFill>
            </a:endParaRPr>
          </a:p>
          <a:p>
            <a:pPr algn="just" eaLnBrk="1" hangingPunct="1">
              <a:spcBef>
                <a:spcPct val="30000"/>
              </a:spcBef>
            </a:pPr>
            <a:endParaRPr lang="en-US" sz="2600" dirty="0">
              <a:solidFill>
                <a:srgbClr val="000099"/>
              </a:solidFill>
            </a:endParaRPr>
          </a:p>
          <a:p>
            <a:pPr algn="just" eaLnBrk="1" hangingPunct="1">
              <a:spcBef>
                <a:spcPct val="30000"/>
              </a:spcBef>
            </a:pPr>
            <a:endParaRPr lang="en-US" sz="2600" dirty="0" smtClean="0">
              <a:solidFill>
                <a:srgbClr val="000099"/>
              </a:solidFill>
            </a:endParaRPr>
          </a:p>
          <a:p>
            <a:pPr algn="just" eaLnBrk="1" hangingPunct="1">
              <a:spcBef>
                <a:spcPct val="30000"/>
              </a:spcBef>
            </a:pPr>
            <a:endParaRPr lang="en-US" sz="2600" dirty="0">
              <a:solidFill>
                <a:srgbClr val="000099"/>
              </a:solidFill>
            </a:endParaRPr>
          </a:p>
          <a:p>
            <a:pPr algn="just" eaLnBrk="1" hangingPunct="1">
              <a:spcBef>
                <a:spcPct val="30000"/>
              </a:spcBef>
            </a:pPr>
            <a:endParaRPr lang="en-US" sz="2600" dirty="0" smtClean="0">
              <a:solidFill>
                <a:srgbClr val="000099"/>
              </a:solidFill>
            </a:endParaRPr>
          </a:p>
          <a:p>
            <a:pPr algn="just" eaLnBrk="1" hangingPunct="1">
              <a:spcBef>
                <a:spcPct val="30000"/>
              </a:spcBef>
            </a:pPr>
            <a:endParaRPr lang="en-US" sz="2600" dirty="0">
              <a:solidFill>
                <a:srgbClr val="000099"/>
              </a:solidFill>
            </a:endParaRPr>
          </a:p>
          <a:p>
            <a:pPr algn="just" eaLnBrk="1" hangingPunct="1">
              <a:spcBef>
                <a:spcPct val="30000"/>
              </a:spcBef>
            </a:pPr>
            <a:endParaRPr lang="en-US" sz="2600" dirty="0" smtClean="0">
              <a:solidFill>
                <a:srgbClr val="000099"/>
              </a:solidFill>
            </a:endParaRPr>
          </a:p>
          <a:p>
            <a:pPr algn="just" eaLnBrk="1" hangingPunct="1">
              <a:spcBef>
                <a:spcPct val="30000"/>
              </a:spcBef>
            </a:pPr>
            <a:endParaRPr lang="en-US" sz="2600" dirty="0">
              <a:solidFill>
                <a:srgbClr val="000099"/>
              </a:solidFill>
            </a:endParaRPr>
          </a:p>
          <a:p>
            <a:pPr algn="just" eaLnBrk="1" hangingPunct="1">
              <a:spcBef>
                <a:spcPct val="30000"/>
              </a:spcBef>
            </a:pPr>
            <a:endParaRPr lang="en-US" sz="2600" dirty="0" smtClean="0">
              <a:solidFill>
                <a:srgbClr val="000099"/>
              </a:solidFill>
            </a:endParaRPr>
          </a:p>
          <a:p>
            <a:pPr algn="just" eaLnBrk="1" hangingPunct="1">
              <a:spcBef>
                <a:spcPct val="30000"/>
              </a:spcBef>
            </a:pPr>
            <a:endParaRPr lang="en-US" sz="2600" dirty="0">
              <a:solidFill>
                <a:srgbClr val="000099"/>
              </a:solidFill>
            </a:endParaRPr>
          </a:p>
          <a:p>
            <a:pPr algn="just" eaLnBrk="1" hangingPunct="1">
              <a:spcBef>
                <a:spcPct val="30000"/>
              </a:spcBef>
            </a:pPr>
            <a:endParaRPr lang="en-US" sz="2600" dirty="0" smtClean="0">
              <a:solidFill>
                <a:srgbClr val="000099"/>
              </a:solidFill>
            </a:endParaRPr>
          </a:p>
          <a:p>
            <a:pPr algn="just" eaLnBrk="1" hangingPunct="1">
              <a:spcBef>
                <a:spcPct val="30000"/>
              </a:spcBef>
            </a:pPr>
            <a:endParaRPr lang="en-US" sz="2600" dirty="0">
              <a:solidFill>
                <a:srgbClr val="000099"/>
              </a:solidFill>
            </a:endParaRPr>
          </a:p>
          <a:p>
            <a:pPr algn="just" eaLnBrk="1" hangingPunct="1">
              <a:spcBef>
                <a:spcPct val="30000"/>
              </a:spcBef>
            </a:pPr>
            <a:endParaRPr lang="en-US" sz="2600" dirty="0" smtClean="0">
              <a:solidFill>
                <a:srgbClr val="000099"/>
              </a:solidFill>
            </a:endParaRPr>
          </a:p>
          <a:p>
            <a:pPr algn="just" eaLnBrk="1" hangingPunct="1">
              <a:spcBef>
                <a:spcPct val="30000"/>
              </a:spcBef>
            </a:pPr>
            <a:endParaRPr lang="en-US" sz="2600" dirty="0">
              <a:solidFill>
                <a:srgbClr val="000099"/>
              </a:solidFill>
            </a:endParaRPr>
          </a:p>
          <a:p>
            <a:pPr algn="just" eaLnBrk="1" hangingPunct="1">
              <a:spcBef>
                <a:spcPct val="30000"/>
              </a:spcBef>
            </a:pPr>
            <a:endParaRPr lang="en-US" sz="2600" dirty="0" smtClean="0">
              <a:solidFill>
                <a:srgbClr val="000099"/>
              </a:solidFill>
            </a:endParaRPr>
          </a:p>
          <a:p>
            <a:pPr algn="just" eaLnBrk="1" hangingPunct="1">
              <a:spcBef>
                <a:spcPct val="30000"/>
              </a:spcBef>
            </a:pPr>
            <a:r>
              <a:rPr lang="en-US" sz="2600" dirty="0" smtClean="0">
                <a:solidFill>
                  <a:srgbClr val="000099"/>
                </a:solidFill>
              </a:rPr>
              <a:t>The </a:t>
            </a:r>
            <a:r>
              <a:rPr lang="en-US" sz="2600" dirty="0" smtClean="0">
                <a:solidFill>
                  <a:srgbClr val="000099"/>
                </a:solidFill>
              </a:rPr>
              <a:t>L2+ algorithms are being developed by a dedicated affiliate team from the University of Colorado’s Cooperative Institute for Research in Environmental Sciences (CIRES) overseen by a Federal advisory staff. Core team members from CIRES are:</a:t>
            </a:r>
          </a:p>
          <a:p>
            <a:pPr marL="1379538" lvl="1" indent="0" algn="just" eaLnBrk="1" hangingPunct="1">
              <a:spcBef>
                <a:spcPct val="30000"/>
              </a:spcBef>
              <a:tabLst>
                <a:tab pos="5951538" algn="l"/>
              </a:tabLst>
            </a:pPr>
            <a:r>
              <a:rPr lang="en-US" sz="2600" dirty="0" smtClean="0">
                <a:solidFill>
                  <a:srgbClr val="000099"/>
                </a:solidFill>
              </a:rPr>
              <a:t>Mary </a:t>
            </a:r>
            <a:r>
              <a:rPr lang="en-US" sz="2600" dirty="0" err="1" smtClean="0">
                <a:solidFill>
                  <a:srgbClr val="000099"/>
                </a:solidFill>
              </a:rPr>
              <a:t>Shouldis</a:t>
            </a:r>
            <a:r>
              <a:rPr lang="en-US" sz="2600" dirty="0" smtClean="0">
                <a:solidFill>
                  <a:srgbClr val="000099"/>
                </a:solidFill>
              </a:rPr>
              <a:t> (NGDC)	Systems Engineering</a:t>
            </a:r>
          </a:p>
          <a:p>
            <a:pPr marL="1379538" lvl="1" indent="0" algn="just" eaLnBrk="1" hangingPunct="1">
              <a:spcBef>
                <a:spcPts val="0"/>
              </a:spcBef>
              <a:tabLst>
                <a:tab pos="5951538" algn="l"/>
              </a:tabLst>
            </a:pPr>
            <a:r>
              <a:rPr lang="en-US" sz="2600" dirty="0" smtClean="0">
                <a:solidFill>
                  <a:srgbClr val="000099"/>
                </a:solidFill>
              </a:rPr>
              <a:t>Juan Rodriguez (NGDC)	SEISS</a:t>
            </a:r>
          </a:p>
          <a:p>
            <a:pPr marL="1379538" lvl="1" indent="0" algn="just" eaLnBrk="1" hangingPunct="1">
              <a:spcBef>
                <a:spcPts val="0"/>
              </a:spcBef>
              <a:tabLst>
                <a:tab pos="5951538" algn="l"/>
              </a:tabLst>
            </a:pPr>
            <a:r>
              <a:rPr lang="en-US" sz="2600" dirty="0" err="1" smtClean="0">
                <a:solidFill>
                  <a:srgbClr val="000099"/>
                </a:solidFill>
              </a:rPr>
              <a:t>Alysha</a:t>
            </a:r>
            <a:r>
              <a:rPr lang="en-US" sz="2600" dirty="0" smtClean="0">
                <a:solidFill>
                  <a:srgbClr val="000099"/>
                </a:solidFill>
              </a:rPr>
              <a:t> </a:t>
            </a:r>
            <a:r>
              <a:rPr lang="en-US" sz="2600" dirty="0" err="1" smtClean="0">
                <a:solidFill>
                  <a:srgbClr val="000099"/>
                </a:solidFill>
              </a:rPr>
              <a:t>Reinard</a:t>
            </a:r>
            <a:r>
              <a:rPr lang="en-US" sz="2600" dirty="0" smtClean="0">
                <a:solidFill>
                  <a:srgbClr val="000099"/>
                </a:solidFill>
              </a:rPr>
              <a:t> (SWPC)	EXIS </a:t>
            </a:r>
          </a:p>
          <a:p>
            <a:pPr marL="1379538" lvl="1" indent="0" algn="just" eaLnBrk="1" hangingPunct="1">
              <a:spcBef>
                <a:spcPts val="0"/>
              </a:spcBef>
              <a:tabLst>
                <a:tab pos="5951538" algn="l"/>
              </a:tabLst>
            </a:pPr>
            <a:r>
              <a:rPr lang="en-US" sz="2600" dirty="0" smtClean="0">
                <a:solidFill>
                  <a:srgbClr val="000099"/>
                </a:solidFill>
              </a:rPr>
              <a:t>Janet </a:t>
            </a:r>
            <a:r>
              <a:rPr lang="en-US" sz="2600" dirty="0" err="1" smtClean="0">
                <a:solidFill>
                  <a:srgbClr val="000099"/>
                </a:solidFill>
              </a:rPr>
              <a:t>Machol</a:t>
            </a:r>
            <a:r>
              <a:rPr lang="en-US" sz="2600" dirty="0" smtClean="0">
                <a:solidFill>
                  <a:srgbClr val="000099"/>
                </a:solidFill>
              </a:rPr>
              <a:t> (NGDC)	EXIS</a:t>
            </a:r>
          </a:p>
          <a:p>
            <a:pPr marL="1379538" lvl="1" indent="0" algn="just" eaLnBrk="1" hangingPunct="1">
              <a:spcBef>
                <a:spcPts val="0"/>
              </a:spcBef>
              <a:tabLst>
                <a:tab pos="5951538" algn="l"/>
              </a:tabLst>
            </a:pPr>
            <a:r>
              <a:rPr lang="en-US" sz="2600" dirty="0" smtClean="0">
                <a:solidFill>
                  <a:srgbClr val="000099"/>
                </a:solidFill>
              </a:rPr>
              <a:t>Jonathan Darnel (NGDC)	SUVI</a:t>
            </a:r>
          </a:p>
          <a:p>
            <a:pPr marL="1379538" lvl="1" indent="0" algn="just" eaLnBrk="1" hangingPunct="1">
              <a:spcBef>
                <a:spcPts val="0"/>
              </a:spcBef>
              <a:tabLst>
                <a:tab pos="5951538" algn="l"/>
              </a:tabLst>
            </a:pPr>
            <a:r>
              <a:rPr lang="en-US" sz="2600" dirty="0" smtClean="0">
                <a:solidFill>
                  <a:srgbClr val="000099"/>
                </a:solidFill>
              </a:rPr>
              <a:t>William Rowland (NGDC)	MAG</a:t>
            </a:r>
          </a:p>
          <a:p>
            <a:pPr marL="1379538" lvl="1" indent="0" algn="just" eaLnBrk="1" hangingPunct="1">
              <a:spcBef>
                <a:spcPts val="0"/>
              </a:spcBef>
              <a:tabLst>
                <a:tab pos="5951538" algn="l"/>
              </a:tabLst>
            </a:pPr>
            <a:r>
              <a:rPr lang="en-US" sz="2600" dirty="0" smtClean="0">
                <a:solidFill>
                  <a:srgbClr val="000099"/>
                </a:solidFill>
              </a:rPr>
              <a:t>Leslie Mayer (SWPC)	MAG/SEISS</a:t>
            </a:r>
          </a:p>
          <a:p>
            <a:pPr marL="1379538" lvl="1" indent="0" algn="just" eaLnBrk="1" hangingPunct="1">
              <a:spcBef>
                <a:spcPts val="0"/>
              </a:spcBef>
              <a:tabLst>
                <a:tab pos="5951538" algn="l"/>
              </a:tabLst>
            </a:pPr>
            <a:r>
              <a:rPr lang="en-US" sz="2600" dirty="0" smtClean="0">
                <a:solidFill>
                  <a:srgbClr val="000099"/>
                </a:solidFill>
              </a:rPr>
              <a:t>Jim </a:t>
            </a:r>
            <a:r>
              <a:rPr lang="en-US" sz="2600" dirty="0" err="1" smtClean="0">
                <a:solidFill>
                  <a:srgbClr val="000099"/>
                </a:solidFill>
              </a:rPr>
              <a:t>Vickroy</a:t>
            </a:r>
            <a:r>
              <a:rPr lang="en-US" sz="2600" dirty="0" smtClean="0">
                <a:solidFill>
                  <a:srgbClr val="000099"/>
                </a:solidFill>
              </a:rPr>
              <a:t> (SWPC)	SUVI</a:t>
            </a:r>
          </a:p>
          <a:p>
            <a:pPr algn="just" eaLnBrk="1" hangingPunct="1">
              <a:spcBef>
                <a:spcPts val="936"/>
              </a:spcBef>
            </a:pPr>
            <a:endParaRPr lang="en-US" sz="2600" dirty="0" smtClean="0">
              <a:solidFill>
                <a:srgbClr val="000099"/>
              </a:solidFill>
            </a:endParaRPr>
          </a:p>
          <a:p>
            <a:pPr algn="just" eaLnBrk="1" hangingPunct="1">
              <a:spcBef>
                <a:spcPct val="30000"/>
              </a:spcBef>
            </a:pPr>
            <a:r>
              <a:rPr lang="en-US" sz="2600" dirty="0" smtClean="0">
                <a:solidFill>
                  <a:srgbClr val="000099"/>
                </a:solidFill>
              </a:rPr>
              <a:t> </a:t>
            </a:r>
            <a:endParaRPr lang="en-US" sz="2600" dirty="0">
              <a:solidFill>
                <a:srgbClr val="000099"/>
              </a:solidFill>
            </a:endParaRPr>
          </a:p>
        </p:txBody>
      </p:sp>
      <p:pic>
        <p:nvPicPr>
          <p:cNvPr id="2054"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875" y="2133600"/>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42"/>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8838" y="2667000"/>
            <a:ext cx="47894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27"/>
          <p:cNvSpPr txBox="1">
            <a:spLocks noChangeArrowheads="1"/>
          </p:cNvSpPr>
          <p:nvPr/>
        </p:nvSpPr>
        <p:spPr bwMode="auto">
          <a:xfrm>
            <a:off x="14401800" y="9144000"/>
            <a:ext cx="10668000" cy="2340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02" tIns="42451" rIns="84902" bIns="42451">
            <a:spAutoFit/>
          </a:bodyPr>
          <a:lstStyle>
            <a:lvl1pPr defTabSz="4075113" eaLnBrk="0" hangingPunct="0">
              <a:defRPr sz="8000">
                <a:solidFill>
                  <a:schemeClr val="tx1"/>
                </a:solidFill>
                <a:latin typeface="Arial" charset="0"/>
              </a:defRPr>
            </a:lvl1pPr>
            <a:lvl2pPr marL="742950" indent="-285750" defTabSz="4075113" eaLnBrk="0" hangingPunct="0">
              <a:defRPr sz="8000">
                <a:solidFill>
                  <a:schemeClr val="tx1"/>
                </a:solidFill>
                <a:latin typeface="Arial" charset="0"/>
              </a:defRPr>
            </a:lvl2pPr>
            <a:lvl3pPr marL="1143000" indent="-228600" defTabSz="4075113" eaLnBrk="0" hangingPunct="0">
              <a:defRPr sz="8000">
                <a:solidFill>
                  <a:schemeClr val="tx1"/>
                </a:solidFill>
                <a:latin typeface="Arial" charset="0"/>
              </a:defRPr>
            </a:lvl3pPr>
            <a:lvl4pPr marL="1600200" indent="-228600" defTabSz="4075113" eaLnBrk="0" hangingPunct="0">
              <a:defRPr sz="8000">
                <a:solidFill>
                  <a:schemeClr val="tx1"/>
                </a:solidFill>
                <a:latin typeface="Arial" charset="0"/>
              </a:defRPr>
            </a:lvl4pPr>
            <a:lvl5pPr marL="2057400" indent="-228600" defTabSz="4075113" eaLnBrk="0" hangingPunct="0">
              <a:defRPr sz="8000">
                <a:solidFill>
                  <a:schemeClr val="tx1"/>
                </a:solidFill>
                <a:latin typeface="Arial" charset="0"/>
              </a:defRPr>
            </a:lvl5pPr>
            <a:lvl6pPr marL="2514600" indent="-228600" defTabSz="4075113" eaLnBrk="0" fontAlgn="base" hangingPunct="0">
              <a:spcBef>
                <a:spcPct val="0"/>
              </a:spcBef>
              <a:spcAft>
                <a:spcPct val="0"/>
              </a:spcAft>
              <a:defRPr sz="8000">
                <a:solidFill>
                  <a:schemeClr val="tx1"/>
                </a:solidFill>
                <a:latin typeface="Arial" charset="0"/>
              </a:defRPr>
            </a:lvl6pPr>
            <a:lvl7pPr marL="2971800" indent="-228600" defTabSz="4075113" eaLnBrk="0" fontAlgn="base" hangingPunct="0">
              <a:spcBef>
                <a:spcPct val="0"/>
              </a:spcBef>
              <a:spcAft>
                <a:spcPct val="0"/>
              </a:spcAft>
              <a:defRPr sz="8000">
                <a:solidFill>
                  <a:schemeClr val="tx1"/>
                </a:solidFill>
                <a:latin typeface="Arial" charset="0"/>
              </a:defRPr>
            </a:lvl7pPr>
            <a:lvl8pPr marL="3429000" indent="-228600" defTabSz="4075113" eaLnBrk="0" fontAlgn="base" hangingPunct="0">
              <a:spcBef>
                <a:spcPct val="0"/>
              </a:spcBef>
              <a:spcAft>
                <a:spcPct val="0"/>
              </a:spcAft>
              <a:defRPr sz="8000">
                <a:solidFill>
                  <a:schemeClr val="tx1"/>
                </a:solidFill>
                <a:latin typeface="Arial" charset="0"/>
              </a:defRPr>
            </a:lvl8pPr>
            <a:lvl9pPr marL="3886200" indent="-228600" defTabSz="4075113" eaLnBrk="0" fontAlgn="base" hangingPunct="0">
              <a:spcBef>
                <a:spcPct val="0"/>
              </a:spcBef>
              <a:spcAft>
                <a:spcPct val="0"/>
              </a:spcAft>
              <a:defRPr sz="8000">
                <a:solidFill>
                  <a:schemeClr val="tx1"/>
                </a:solidFill>
                <a:latin typeface="Arial" charset="0"/>
              </a:defRPr>
            </a:lvl9pPr>
          </a:lstStyle>
          <a:p>
            <a:pPr algn="just" eaLnBrk="1" hangingPunct="1"/>
            <a:r>
              <a:rPr lang="en-US" sz="2600" b="1" u="sng" dirty="0" smtClean="0">
                <a:solidFill>
                  <a:srgbClr val="000099"/>
                </a:solidFill>
              </a:rPr>
              <a:t>GOES-R SPACE WEATHER SENSORS</a:t>
            </a:r>
            <a:endParaRPr lang="en-US" sz="2600" b="1" u="sng" dirty="0">
              <a:solidFill>
                <a:srgbClr val="000099"/>
              </a:solidFill>
            </a:endParaRPr>
          </a:p>
          <a:p>
            <a:pPr algn="just" eaLnBrk="1" hangingPunct="1">
              <a:spcBef>
                <a:spcPts val="936"/>
              </a:spcBef>
            </a:pPr>
            <a:r>
              <a:rPr lang="en-US" sz="2600" dirty="0" smtClean="0">
                <a:solidFill>
                  <a:srgbClr val="000099"/>
                </a:solidFill>
              </a:rPr>
              <a:t>The space weather sensors for GOES-R represent a significant advancement in operational capability from GOES-NOP. The sensor complement will provide in-situ measurements of the space environment in terms of energetic charged particles (electrons, protons and heavier ions) and the local magnetic field. Also included are solar-viewing sensors to image the sun in the ultraviolet and to measure radiant emissions in both x-rays and ultraviolet. Threshold capabilities for the GOES-R space weather sensors were derived from a series of user workshops held during the GOES-R concept exploration phase.  </a:t>
            </a:r>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endParaRPr lang="en-US" sz="2600" dirty="0">
              <a:solidFill>
                <a:srgbClr val="000099"/>
              </a:solidFill>
            </a:endParaRPr>
          </a:p>
          <a:p>
            <a:pPr algn="just" eaLnBrk="1" hangingPunct="1"/>
            <a:r>
              <a:rPr lang="en-US" sz="2600" dirty="0" smtClean="0">
                <a:solidFill>
                  <a:srgbClr val="000099"/>
                </a:solidFill>
              </a:rPr>
              <a:t>Level 2+ space weather algorithms initially recommended for development by SWPC and subsequently approved by the GORWG are listed below for Product </a:t>
            </a:r>
            <a:r>
              <a:rPr lang="en-US" sz="2600" dirty="0">
                <a:solidFill>
                  <a:srgbClr val="000099"/>
                </a:solidFill>
              </a:rPr>
              <a:t>S</a:t>
            </a:r>
            <a:r>
              <a:rPr lang="en-US" sz="2600" dirty="0" smtClean="0">
                <a:solidFill>
                  <a:srgbClr val="000099"/>
                </a:solidFill>
              </a:rPr>
              <a:t>ets 1 to 3. The </a:t>
            </a:r>
            <a:r>
              <a:rPr lang="en-US" sz="2600" dirty="0">
                <a:solidFill>
                  <a:srgbClr val="000099"/>
                </a:solidFill>
              </a:rPr>
              <a:t>P</a:t>
            </a:r>
            <a:r>
              <a:rPr lang="en-US" sz="2600" dirty="0" smtClean="0">
                <a:solidFill>
                  <a:srgbClr val="000099"/>
                </a:solidFill>
              </a:rPr>
              <a:t>roduct Sets represent both improvements </a:t>
            </a:r>
            <a:r>
              <a:rPr lang="en-US" sz="2600" dirty="0">
                <a:solidFill>
                  <a:srgbClr val="000099"/>
                </a:solidFill>
              </a:rPr>
              <a:t>to legacy GOES-NOP algorithms and new products </a:t>
            </a:r>
            <a:r>
              <a:rPr lang="en-US" sz="2600" dirty="0" smtClean="0">
                <a:solidFill>
                  <a:srgbClr val="000099"/>
                </a:solidFill>
              </a:rPr>
              <a:t>all of which take full advantage of the GOES-R advanced sensing capabilities. </a:t>
            </a:r>
            <a:r>
              <a:rPr lang="en-US" sz="2600" dirty="0">
                <a:solidFill>
                  <a:srgbClr val="000099"/>
                </a:solidFill>
              </a:rPr>
              <a:t>Product Sets 1 and 2 are now complete and </a:t>
            </a:r>
            <a:r>
              <a:rPr lang="en-US" sz="2600" dirty="0" smtClean="0">
                <a:solidFill>
                  <a:srgbClr val="000099"/>
                </a:solidFill>
              </a:rPr>
              <a:t>ready </a:t>
            </a:r>
            <a:r>
              <a:rPr lang="en-US" sz="2600" dirty="0">
                <a:solidFill>
                  <a:srgbClr val="000099"/>
                </a:solidFill>
              </a:rPr>
              <a:t>for operational implementation. </a:t>
            </a:r>
            <a:r>
              <a:rPr lang="en-US" sz="2600" dirty="0" smtClean="0">
                <a:solidFill>
                  <a:srgbClr val="000099"/>
                </a:solidFill>
              </a:rPr>
              <a:t>Currently under development within NGDC are those science algorithms listed in Product Set 3.</a:t>
            </a: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endParaRPr lang="en-US" sz="2600" dirty="0">
              <a:solidFill>
                <a:srgbClr val="000099"/>
              </a:solidFill>
            </a:endParaRPr>
          </a:p>
          <a:p>
            <a:pPr algn="just" eaLnBrk="1" hangingPunct="1"/>
            <a:endParaRPr lang="en-US" sz="2600" dirty="0" smtClean="0">
              <a:solidFill>
                <a:srgbClr val="000099"/>
              </a:solidFill>
            </a:endParaRPr>
          </a:p>
          <a:p>
            <a:pPr algn="just" eaLnBrk="1" hangingPunct="1"/>
            <a:r>
              <a:rPr lang="en-US" sz="2600">
                <a:solidFill>
                  <a:srgbClr val="000099"/>
                </a:solidFill>
              </a:rPr>
              <a:t>P</a:t>
            </a:r>
            <a:r>
              <a:rPr lang="en-US" sz="2600" smtClean="0">
                <a:solidFill>
                  <a:srgbClr val="000099"/>
                </a:solidFill>
              </a:rPr>
              <a:t>roduct </a:t>
            </a:r>
            <a:r>
              <a:rPr lang="en-US" sz="2600" dirty="0" smtClean="0">
                <a:solidFill>
                  <a:srgbClr val="000099"/>
                </a:solidFill>
              </a:rPr>
              <a:t>Sets 1 to 3 represent an interdependent set of algorithms which increase in complexity from simple averaging and image differencing in Product Set 1 to image composite analyses and geophysical interpretations in Product Set 3.</a:t>
            </a:r>
            <a:endParaRPr lang="en-US" sz="2600" dirty="0">
              <a:solidFill>
                <a:srgbClr val="000099"/>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7216" y="12191999"/>
            <a:ext cx="10515600" cy="7608565"/>
          </a:xfrm>
          <a:prstGeom prst="rect">
            <a:avLst/>
          </a:prstGeom>
        </p:spPr>
      </p:pic>
      <p:pic>
        <p:nvPicPr>
          <p:cNvPr id="2095"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0" y="13494660"/>
            <a:ext cx="10515600" cy="642742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0" y="23415891"/>
            <a:ext cx="10515600" cy="685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03200" y="17335500"/>
            <a:ext cx="10515600" cy="687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03200" y="24688800"/>
            <a:ext cx="10515600" cy="780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a:off x="25527000" y="24545925"/>
            <a:ext cx="10668000" cy="0"/>
          </a:xfrm>
          <a:prstGeom prst="line">
            <a:avLst/>
          </a:prstGeom>
          <a:solidFill>
            <a:schemeClr val="accent1"/>
          </a:solidFill>
          <a:ln w="12700" cap="flat" cmpd="sng" algn="ctr">
            <a:solidFill>
              <a:srgbClr val="000099"/>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2567</TotalTime>
  <Words>678</Words>
  <Application>Microsoft Office PowerPoint</Application>
  <PresentationFormat>Custom</PresentationFormat>
  <Paragraphs>151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PowerPoint Presentation</vt:lpstr>
    </vt:vector>
  </TitlesOfParts>
  <Company>National Geophysical data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Denig</dc:creator>
  <cp:lastModifiedBy>William Denig</cp:lastModifiedBy>
  <cp:revision>143</cp:revision>
  <dcterms:created xsi:type="dcterms:W3CDTF">2007-10-12T18:26:26Z</dcterms:created>
  <dcterms:modified xsi:type="dcterms:W3CDTF">2012-04-30T20:21:52Z</dcterms:modified>
</cp:coreProperties>
</file>