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4"/>
  </p:notesMasterIdLst>
  <p:handoutMasterIdLst>
    <p:handoutMasterId r:id="rId15"/>
  </p:handoutMasterIdLst>
  <p:sldIdLst>
    <p:sldId id="614" r:id="rId2"/>
    <p:sldId id="1200" r:id="rId3"/>
    <p:sldId id="1181" r:id="rId4"/>
    <p:sldId id="1198" r:id="rId5"/>
    <p:sldId id="1206" r:id="rId6"/>
    <p:sldId id="1183" r:id="rId7"/>
    <p:sldId id="1197" r:id="rId8"/>
    <p:sldId id="1199" r:id="rId9"/>
    <p:sldId id="1205" r:id="rId10"/>
    <p:sldId id="1202" r:id="rId11"/>
    <p:sldId id="1204" r:id="rId12"/>
    <p:sldId id="1185" r:id="rId13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BE533"/>
    <a:srgbClr val="FFFF00"/>
    <a:srgbClr val="006600"/>
    <a:srgbClr val="00CC00"/>
    <a:srgbClr val="292929"/>
    <a:srgbClr val="1C1C1C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030" autoAdjust="0"/>
  </p:normalViewPr>
  <p:slideViewPr>
    <p:cSldViewPr snapToGrid="0">
      <p:cViewPr>
        <p:scale>
          <a:sx n="100" d="100"/>
          <a:sy n="100" d="100"/>
        </p:scale>
        <p:origin x="-1866" y="-312"/>
      </p:cViewPr>
      <p:guideLst>
        <p:guide orient="horz" pos="1259"/>
        <p:guide pos="2016"/>
      </p:guideLst>
    </p:cSldViewPr>
  </p:slideViewPr>
  <p:outlineViewPr>
    <p:cViewPr>
      <p:scale>
        <a:sx n="100" d="100"/>
        <a:sy n="100" d="100"/>
      </p:scale>
      <p:origin x="0" y="14046"/>
    </p:cViewPr>
  </p:outlineViewPr>
  <p:notesTextViewPr>
    <p:cViewPr>
      <p:scale>
        <a:sx n="100" d="100"/>
        <a:sy n="100" d="100"/>
      </p:scale>
      <p:origin x="0" y="3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820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3040600" cy="46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58" tIns="46736" rIns="93458" bIns="46736" numCol="1" anchor="t" anchorCtr="0" compatLnSpc="1">
            <a:prstTxWarp prst="textNoShape">
              <a:avLst/>
            </a:prstTxWarp>
          </a:bodyPr>
          <a:lstStyle>
            <a:lvl1pPr algn="l" defTabSz="936859"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2504" y="4"/>
            <a:ext cx="3040599" cy="46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58" tIns="46736" rIns="93458" bIns="46736" numCol="1" anchor="t" anchorCtr="0" compatLnSpc="1">
            <a:prstTxWarp prst="textNoShape">
              <a:avLst/>
            </a:prstTxWarp>
          </a:bodyPr>
          <a:lstStyle>
            <a:lvl1pPr algn="r" defTabSz="936859"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68889"/>
            <a:ext cx="3040600" cy="46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58" tIns="46736" rIns="93458" bIns="46736" numCol="1" anchor="b" anchorCtr="0" compatLnSpc="1">
            <a:prstTxWarp prst="textNoShape">
              <a:avLst/>
            </a:prstTxWarp>
          </a:bodyPr>
          <a:lstStyle>
            <a:lvl1pPr algn="l" defTabSz="936859"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2504" y="8868889"/>
            <a:ext cx="3040599" cy="46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58" tIns="46736" rIns="93458" bIns="46736" numCol="1" anchor="b" anchorCtr="0" compatLnSpc="1">
            <a:prstTxWarp prst="textNoShape">
              <a:avLst/>
            </a:prstTxWarp>
          </a:bodyPr>
          <a:lstStyle>
            <a:lvl1pPr algn="r" defTabSz="936859"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4A0582C8-66BA-467E-84D4-393D9A281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9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40600" cy="46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58" tIns="46736" rIns="93458" bIns="46736" numCol="1" anchor="t" anchorCtr="0" compatLnSpc="1">
            <a:prstTxWarp prst="textNoShape">
              <a:avLst/>
            </a:prstTxWarp>
          </a:bodyPr>
          <a:lstStyle>
            <a:lvl1pPr algn="l" defTabSz="936859"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2504" y="3"/>
            <a:ext cx="3040599" cy="46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58" tIns="46736" rIns="93458" bIns="46736" numCol="1" anchor="t" anchorCtr="0" compatLnSpc="1">
            <a:prstTxWarp prst="textNoShape">
              <a:avLst/>
            </a:prstTxWarp>
          </a:bodyPr>
          <a:lstStyle>
            <a:lvl1pPr algn="r" defTabSz="936859"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806" y="4422136"/>
            <a:ext cx="5151493" cy="418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58" tIns="46736" rIns="93458" bIns="467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2722"/>
            <a:ext cx="3040600" cy="46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58" tIns="46736" rIns="93458" bIns="46736" numCol="1" anchor="b" anchorCtr="0" compatLnSpc="1">
            <a:prstTxWarp prst="textNoShape">
              <a:avLst/>
            </a:prstTxWarp>
          </a:bodyPr>
          <a:lstStyle>
            <a:lvl1pPr algn="l" defTabSz="936859"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2504" y="8842722"/>
            <a:ext cx="3040599" cy="46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58" tIns="46736" rIns="93458" bIns="46736" numCol="1" anchor="b" anchorCtr="0" compatLnSpc="1">
            <a:prstTxWarp prst="textNoShape">
              <a:avLst/>
            </a:prstTxWarp>
          </a:bodyPr>
          <a:lstStyle>
            <a:lvl1pPr algn="r" defTabSz="936859"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51B91283-E161-4E00-A18C-314DF7B21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34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633"/>
            <a:fld id="{EF223530-C486-4175-AA88-70E99230B707}" type="slidenum">
              <a:rPr lang="en-US" smtClean="0"/>
              <a:pPr defTabSz="932633"/>
              <a:t>1</a:t>
            </a:fld>
            <a:endParaRPr lang="en-U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91283-E161-4E00-A18C-314DF7B2126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91283-E161-4E00-A18C-314DF7B2126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91283-E161-4E00-A18C-314DF7B2126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(Thematic Map</a:t>
            </a:r>
            <a:r>
              <a:rPr lang="en-US" dirty="0" smtClean="0"/>
              <a:t>)</a:t>
            </a:r>
          </a:p>
          <a:p>
            <a:r>
              <a:rPr lang="en-US" dirty="0" smtClean="0"/>
              <a:t>- Outer Space – Black</a:t>
            </a:r>
          </a:p>
          <a:p>
            <a:r>
              <a:rPr lang="en-US" dirty="0" smtClean="0"/>
              <a:t>- Coronal Hole – Grey</a:t>
            </a:r>
          </a:p>
          <a:p>
            <a:r>
              <a:rPr lang="en-US" dirty="0" smtClean="0"/>
              <a:t>- Blue – Quiet Corona</a:t>
            </a:r>
          </a:p>
          <a:p>
            <a:r>
              <a:rPr lang="en-US" dirty="0" smtClean="0"/>
              <a:t>- Yellow</a:t>
            </a:r>
            <a:r>
              <a:rPr lang="en-US" baseline="0" dirty="0" smtClean="0"/>
              <a:t> – Active Region</a:t>
            </a:r>
          </a:p>
          <a:p>
            <a:r>
              <a:rPr lang="en-US" baseline="0" dirty="0" smtClean="0"/>
              <a:t>- Green – Prominence or Filament</a:t>
            </a:r>
          </a:p>
          <a:p>
            <a:r>
              <a:rPr lang="en-US" baseline="0" dirty="0" smtClean="0"/>
              <a:t>- Red - Flare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91283-E161-4E00-A18C-314DF7B2126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1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26038-F070-46A0-BDE7-DA97FA1C82DF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8059C-6619-49E9-B701-CCAF03DE4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7048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42863"/>
            <a:ext cx="822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noaa_round_x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F0E2"/>
              </a:clrFrom>
              <a:clrTo>
                <a:srgbClr val="00F0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7513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 userDrawn="1"/>
        </p:nvSpPr>
        <p:spPr bwMode="auto">
          <a:xfrm>
            <a:off x="8477250" y="6629400"/>
            <a:ext cx="47625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38B469C-DB18-455F-BAB9-C521BDEAB931}" type="slidenum">
              <a:rPr lang="en-US" sz="900">
                <a:solidFill>
                  <a:srgbClr val="000099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900" dirty="0">
              <a:solidFill>
                <a:srgbClr val="000099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952500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20000"/>
              </a:spcBef>
              <a:defRPr/>
            </a:pPr>
            <a:endParaRPr lang="en-US" sz="2000"/>
          </a:p>
        </p:txBody>
      </p:sp>
      <p:sp>
        <p:nvSpPr>
          <p:cNvPr id="8" name="Text Box 20"/>
          <p:cNvSpPr txBox="1">
            <a:spLocks noChangeArrowheads="1"/>
          </p:cNvSpPr>
          <p:nvPr userDrawn="1"/>
        </p:nvSpPr>
        <p:spPr bwMode="auto">
          <a:xfrm>
            <a:off x="68263" y="6557963"/>
            <a:ext cx="22497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200" i="1" dirty="0" smtClean="0">
                <a:solidFill>
                  <a:srgbClr val="000099"/>
                </a:solidFill>
              </a:rPr>
              <a:t>GOES</a:t>
            </a:r>
            <a:r>
              <a:rPr lang="en-US" sz="1200" i="1" baseline="0" dirty="0" smtClean="0">
                <a:solidFill>
                  <a:srgbClr val="000099"/>
                </a:solidFill>
              </a:rPr>
              <a:t> Science Week – 2012 </a:t>
            </a:r>
            <a:endParaRPr lang="en-US" sz="1200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1775" y="42863"/>
            <a:ext cx="822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 descr="noaa_round_x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00F0E2"/>
              </a:clrFrom>
              <a:clrTo>
                <a:srgbClr val="00F0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7513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7427" name="Text Box 3"/>
          <p:cNvSpPr txBox="1">
            <a:spLocks noChangeArrowheads="1"/>
          </p:cNvSpPr>
          <p:nvPr userDrawn="1"/>
        </p:nvSpPr>
        <p:spPr bwMode="auto">
          <a:xfrm>
            <a:off x="8477250" y="6629400"/>
            <a:ext cx="47625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38B469C-DB18-455F-BAB9-C521BDEAB931}" type="slidenum">
              <a:rPr lang="en-US" sz="900">
                <a:solidFill>
                  <a:srgbClr val="000099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900" dirty="0">
              <a:solidFill>
                <a:srgbClr val="000099"/>
              </a:solidFill>
            </a:endParaRP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914400" y="1219200"/>
            <a:ext cx="746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487430" name="Rectangle 6"/>
          <p:cNvSpPr>
            <a:spLocks noChangeArrowheads="1"/>
          </p:cNvSpPr>
          <p:nvPr/>
        </p:nvSpPr>
        <p:spPr bwMode="auto">
          <a:xfrm>
            <a:off x="762000" y="1219200"/>
            <a:ext cx="762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487431" name="Rectangle 7"/>
          <p:cNvSpPr>
            <a:spLocks noChangeArrowheads="1"/>
          </p:cNvSpPr>
          <p:nvPr userDrawn="1"/>
        </p:nvSpPr>
        <p:spPr bwMode="auto">
          <a:xfrm>
            <a:off x="0" y="952500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spcBef>
                <a:spcPct val="20000"/>
              </a:spcBef>
              <a:defRPr/>
            </a:pPr>
            <a:endParaRPr lang="en-US" sz="2000"/>
          </a:p>
        </p:txBody>
      </p:sp>
      <p:sp>
        <p:nvSpPr>
          <p:cNvPr id="487444" name="Text Box 20"/>
          <p:cNvSpPr txBox="1">
            <a:spLocks noChangeArrowheads="1"/>
          </p:cNvSpPr>
          <p:nvPr userDrawn="1"/>
        </p:nvSpPr>
        <p:spPr bwMode="auto">
          <a:xfrm>
            <a:off x="68263" y="6557963"/>
            <a:ext cx="1924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000099"/>
                </a:solidFill>
              </a:rPr>
              <a:t>GOES-RRR 23 Sep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ransition spd="slow">
    <p:push dir="u"/>
  </p:transition>
  <p:hf hdr="0"/>
  <p:txStyles>
    <p:titleStyle>
      <a:lvl1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+mj-lt"/>
          <a:ea typeface="+mj-ea"/>
          <a:cs typeface="+mj-cs"/>
        </a:defRPr>
      </a:lvl1pPr>
      <a:lvl2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2pPr>
      <a:lvl3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3pPr>
      <a:lvl4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4pPr>
      <a:lvl5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5pPr>
      <a:lvl6pPr marL="4572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6pPr>
      <a:lvl7pPr marL="9144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7pPr>
      <a:lvl8pPr marL="13716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8pPr>
      <a:lvl9pPr marL="18288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9pPr>
    </p:titleStyle>
    <p:bodyStyle>
      <a:lvl1pPr marL="360363" indent="-360363" algn="l" defTabSz="960438" rtl="0" eaLnBrk="0" fontAlgn="base" hangingPunct="0">
        <a:spcBef>
          <a:spcPct val="15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4700" indent="-300038" algn="l" defTabSz="960438" rtl="0" eaLnBrk="0" fontAlgn="base" hangingPunct="0">
        <a:spcBef>
          <a:spcPct val="15000"/>
        </a:spcBef>
        <a:spcAft>
          <a:spcPct val="0"/>
        </a:spcAft>
        <a:buSzPct val="125000"/>
        <a:buChar char="–"/>
        <a:defRPr sz="2200" b="1">
          <a:solidFill>
            <a:schemeClr val="tx1"/>
          </a:solidFill>
          <a:latin typeface="+mn-lt"/>
        </a:defRPr>
      </a:lvl2pPr>
      <a:lvl3pPr marL="1128713" indent="-239713" algn="l" defTabSz="960438" rtl="0" eaLnBrk="0" fontAlgn="base" hangingPunct="0">
        <a:spcBef>
          <a:spcPct val="15000"/>
        </a:spcBef>
        <a:spcAft>
          <a:spcPct val="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3pPr>
      <a:lvl4pPr marL="1482725" indent="-239713" algn="l" defTabSz="960438" rtl="0" eaLnBrk="0" fontAlgn="base" hangingPunct="0">
        <a:spcBef>
          <a:spcPct val="15000"/>
        </a:spcBef>
        <a:spcAft>
          <a:spcPct val="0"/>
        </a:spcAft>
        <a:buSzPct val="125000"/>
        <a:buChar char="–"/>
        <a:defRPr b="1">
          <a:solidFill>
            <a:schemeClr val="tx1"/>
          </a:solidFill>
          <a:latin typeface="+mn-lt"/>
        </a:defRPr>
      </a:lvl4pPr>
      <a:lvl5pPr marL="1836738" indent="-239713" algn="l" defTabSz="960438" rtl="0" eaLnBrk="0" fontAlgn="base" hangingPunct="0">
        <a:spcBef>
          <a:spcPct val="15000"/>
        </a:spcBef>
        <a:spcAft>
          <a:spcPct val="0"/>
        </a:spcAft>
        <a:buSzPct val="125000"/>
        <a:buChar char="•"/>
        <a:defRPr b="1">
          <a:solidFill>
            <a:schemeClr val="tx1"/>
          </a:solidFill>
          <a:latin typeface="+mn-lt"/>
        </a:defRPr>
      </a:lvl5pPr>
      <a:lvl6pPr marL="2293938" indent="-239713" algn="l" defTabSz="960438" rtl="0" fontAlgn="base">
        <a:spcBef>
          <a:spcPct val="15000"/>
        </a:spcBef>
        <a:spcAft>
          <a:spcPct val="0"/>
        </a:spcAft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751138" indent="-239713" algn="l" defTabSz="960438" rtl="0" fontAlgn="base">
        <a:spcBef>
          <a:spcPct val="15000"/>
        </a:spcBef>
        <a:spcAft>
          <a:spcPct val="0"/>
        </a:spcAft>
        <a:buSzPct val="125000"/>
        <a:buChar char="•"/>
        <a:defRPr b="1">
          <a:solidFill>
            <a:schemeClr val="tx1"/>
          </a:solidFill>
          <a:latin typeface="+mn-lt"/>
        </a:defRPr>
      </a:lvl7pPr>
      <a:lvl8pPr marL="3208338" indent="-239713" algn="l" defTabSz="960438" rtl="0" fontAlgn="base">
        <a:spcBef>
          <a:spcPct val="15000"/>
        </a:spcBef>
        <a:spcAft>
          <a:spcPct val="0"/>
        </a:spcAft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665538" indent="-239713" algn="l" defTabSz="960438" rtl="0" fontAlgn="base">
        <a:spcBef>
          <a:spcPct val="15000"/>
        </a:spcBef>
        <a:spcAft>
          <a:spcPct val="0"/>
        </a:spcAft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mailto:William.Denig@noaa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/>
          <p:cNvSpPr>
            <a:spLocks noChangeArrowheads="1"/>
          </p:cNvSpPr>
          <p:nvPr/>
        </p:nvSpPr>
        <p:spPr bwMode="auto">
          <a:xfrm>
            <a:off x="539750" y="2776538"/>
            <a:ext cx="8081963" cy="646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3200" i="1">
                <a:solidFill>
                  <a:schemeClr val="bg1"/>
                </a:solidFill>
              </a:rPr>
              <a:t>GOES-R Space Weather L2+ Algorithms</a:t>
            </a:r>
          </a:p>
        </p:txBody>
      </p:sp>
      <p:pic>
        <p:nvPicPr>
          <p:cNvPr id="2051" name="Picture 22" descr="NOAA - Boul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7488"/>
            <a:ext cx="809625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24"/>
          <p:cNvSpPr txBox="1">
            <a:spLocks noChangeArrowheads="1"/>
          </p:cNvSpPr>
          <p:nvPr/>
        </p:nvSpPr>
        <p:spPr bwMode="auto">
          <a:xfrm>
            <a:off x="3350442" y="3762375"/>
            <a:ext cx="5362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sz="4000" dirty="0" smtClean="0">
                <a:solidFill>
                  <a:srgbClr val="000099"/>
                </a:solidFill>
              </a:rPr>
              <a:t>GOES Science Week </a:t>
            </a:r>
            <a:endParaRPr lang="en-US" sz="4000" dirty="0">
              <a:solidFill>
                <a:srgbClr val="000099"/>
              </a:solidFill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2790166" y="4624388"/>
            <a:ext cx="59229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38" tIns="47625" rIns="96838" bIns="47625"/>
          <a:lstStyle/>
          <a:p>
            <a:pPr algn="r" defTabSz="960438">
              <a:lnSpc>
                <a:spcPct val="80000"/>
              </a:lnSpc>
              <a:spcBef>
                <a:spcPct val="20000"/>
              </a:spcBef>
              <a:buSzPct val="125000"/>
            </a:pPr>
            <a:r>
              <a:rPr lang="en-US" sz="2800">
                <a:solidFill>
                  <a:srgbClr val="000099"/>
                </a:solidFill>
              </a:rPr>
              <a:t>William F. Denig, Chief</a:t>
            </a:r>
            <a:endParaRPr lang="en-US" sz="2400">
              <a:solidFill>
                <a:srgbClr val="000099"/>
              </a:solidFill>
            </a:endParaRPr>
          </a:p>
          <a:p>
            <a:pPr algn="r" defTabSz="960438">
              <a:lnSpc>
                <a:spcPct val="90000"/>
              </a:lnSpc>
              <a:buSzPct val="125000"/>
            </a:pPr>
            <a:r>
              <a:rPr lang="en-US" sz="2400">
                <a:solidFill>
                  <a:srgbClr val="000099"/>
                </a:solidFill>
              </a:rPr>
              <a:t>Solar &amp; Terrestrial Physics Division</a:t>
            </a:r>
          </a:p>
          <a:p>
            <a:pPr algn="r" defTabSz="960438">
              <a:buSzPct val="125000"/>
            </a:pPr>
            <a:r>
              <a:rPr lang="en-US" sz="2400">
                <a:solidFill>
                  <a:srgbClr val="000099"/>
                </a:solidFill>
              </a:rPr>
              <a:t>NOAA/NESDIS/NGDC</a:t>
            </a:r>
          </a:p>
          <a:p>
            <a:pPr algn="r" defTabSz="960438">
              <a:spcBef>
                <a:spcPts val="300"/>
              </a:spcBef>
              <a:buSzPct val="125000"/>
            </a:pPr>
            <a:r>
              <a:rPr lang="en-US" sz="2400">
                <a:solidFill>
                  <a:srgbClr val="000099"/>
                </a:solidFill>
              </a:rPr>
              <a:t>+1 303 497-6323 </a:t>
            </a:r>
          </a:p>
          <a:p>
            <a:pPr algn="r" defTabSz="960438">
              <a:spcBef>
                <a:spcPts val="300"/>
              </a:spcBef>
              <a:buSzPct val="125000"/>
            </a:pPr>
            <a:r>
              <a:rPr lang="en-US" sz="2000">
                <a:solidFill>
                  <a:srgbClr val="000099"/>
                </a:solidFill>
                <a:hlinkClick r:id="rId4"/>
              </a:rPr>
              <a:t>William.Denig@noaa.gov</a:t>
            </a:r>
            <a:endParaRPr lang="en-US" sz="2000">
              <a:solidFill>
                <a:srgbClr val="000099"/>
              </a:solidFill>
            </a:endParaRPr>
          </a:p>
        </p:txBody>
      </p:sp>
      <p:pic>
        <p:nvPicPr>
          <p:cNvPr id="2054" name="Picture 26" descr="noaa_round_x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F0E2"/>
              </a:clrFrom>
              <a:clrTo>
                <a:srgbClr val="00F0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8" y="3794125"/>
            <a:ext cx="259715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16" y="1135426"/>
            <a:ext cx="4681728" cy="46966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2" y="4307727"/>
            <a:ext cx="2176272" cy="2169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393089" y="1116376"/>
            <a:ext cx="3838576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tabLst>
                <a:tab pos="227013" algn="l"/>
                <a:tab pos="1376363" algn="l"/>
                <a:tab pos="2743200" algn="l"/>
              </a:tabLst>
            </a:pPr>
            <a:r>
              <a:rPr lang="en-US" dirty="0" smtClean="0">
                <a:solidFill>
                  <a:srgbClr val="000099"/>
                </a:solidFill>
                <a:latin typeface="+mn-lt"/>
              </a:rPr>
              <a:t>SUVI.13 – Bright Regions (Faculae)</a:t>
            </a:r>
          </a:p>
          <a:p>
            <a:pPr algn="just">
              <a:spcBef>
                <a:spcPts val="300"/>
              </a:spcBef>
              <a:tabLst>
                <a:tab pos="227013" algn="l"/>
                <a:tab pos="1376363" algn="l"/>
                <a:tab pos="2743200" algn="l"/>
              </a:tabLst>
            </a:pPr>
            <a:r>
              <a:rPr lang="en-US" dirty="0" smtClean="0">
                <a:solidFill>
                  <a:srgbClr val="000099"/>
                </a:solidFill>
                <a:latin typeface="+mn-lt"/>
              </a:rPr>
              <a:t>SUVI.14 – Solar Flare Locations</a:t>
            </a:r>
          </a:p>
          <a:p>
            <a:pPr algn="just">
              <a:spcBef>
                <a:spcPts val="300"/>
              </a:spcBef>
              <a:tabLst>
                <a:tab pos="227013" algn="l"/>
                <a:tab pos="1376363" algn="l"/>
                <a:tab pos="2743200" algn="l"/>
              </a:tabLst>
            </a:pPr>
            <a:r>
              <a:rPr lang="en-US" dirty="0" smtClean="0">
                <a:solidFill>
                  <a:srgbClr val="000099"/>
                </a:solidFill>
                <a:latin typeface="+mn-lt"/>
              </a:rPr>
              <a:t>SUVI.15 – Coronal Hole Boundaries</a:t>
            </a:r>
          </a:p>
          <a:p>
            <a:pPr algn="just">
              <a:spcBef>
                <a:spcPts val="600"/>
              </a:spcBef>
              <a:tabLst>
                <a:tab pos="227013" algn="l"/>
                <a:tab pos="1376363" algn="l"/>
                <a:tab pos="2743200" algn="l"/>
              </a:tabLst>
            </a:pPr>
            <a:r>
              <a:rPr lang="en-US" b="0" dirty="0" smtClean="0">
                <a:solidFill>
                  <a:srgbClr val="000099"/>
                </a:solidFill>
                <a:latin typeface="+mn-lt"/>
              </a:rPr>
              <a:t>Thematic maps will be used to </a:t>
            </a:r>
            <a:r>
              <a:rPr lang="en-US" b="0" dirty="0">
                <a:solidFill>
                  <a:srgbClr val="000099"/>
                </a:solidFill>
                <a:latin typeface="+mn-lt"/>
              </a:rPr>
              <a:t>a</a:t>
            </a:r>
            <a:r>
              <a:rPr lang="en-US" b="0" dirty="0" smtClean="0">
                <a:solidFill>
                  <a:srgbClr val="000099"/>
                </a:solidFill>
                <a:latin typeface="+mn-lt"/>
              </a:rPr>
              <a:t>utomate the identification and location of bright regions, flares and coronal hole boundaries in solar images. For </a:t>
            </a:r>
            <a:r>
              <a:rPr lang="en-US" b="0" dirty="0">
                <a:solidFill>
                  <a:srgbClr val="000099"/>
                </a:solidFill>
                <a:latin typeface="+mn-lt"/>
              </a:rPr>
              <a:t>on-disk features, </a:t>
            </a:r>
            <a:r>
              <a:rPr lang="en-US" b="0" dirty="0" smtClean="0">
                <a:solidFill>
                  <a:srgbClr val="000099"/>
                </a:solidFill>
                <a:latin typeface="+mn-lt"/>
              </a:rPr>
              <a:t>locations specified in  </a:t>
            </a:r>
            <a:r>
              <a:rPr lang="en-US" b="0" dirty="0" err="1" smtClean="0">
                <a:solidFill>
                  <a:srgbClr val="000099"/>
                </a:solidFill>
                <a:latin typeface="+mn-lt"/>
              </a:rPr>
              <a:t>helio</a:t>
            </a:r>
            <a:r>
              <a:rPr lang="en-US" b="0" dirty="0" smtClean="0">
                <a:solidFill>
                  <a:srgbClr val="000099"/>
                </a:solidFill>
                <a:latin typeface="+mn-lt"/>
              </a:rPr>
              <a:t>-graphic </a:t>
            </a:r>
            <a:r>
              <a:rPr lang="en-US" b="0" dirty="0">
                <a:solidFill>
                  <a:srgbClr val="000099"/>
                </a:solidFill>
                <a:latin typeface="+mn-lt"/>
              </a:rPr>
              <a:t>coordinates (i.e. the </a:t>
            </a:r>
            <a:r>
              <a:rPr lang="en-US" b="0" dirty="0" err="1">
                <a:solidFill>
                  <a:srgbClr val="000099"/>
                </a:solidFill>
                <a:latin typeface="+mn-lt"/>
              </a:rPr>
              <a:t>lat</a:t>
            </a:r>
            <a:r>
              <a:rPr lang="en-US" b="0" dirty="0">
                <a:solidFill>
                  <a:srgbClr val="000099"/>
                </a:solidFill>
                <a:latin typeface="+mn-lt"/>
              </a:rPr>
              <a:t>/</a:t>
            </a:r>
            <a:r>
              <a:rPr lang="en-US" b="0" dirty="0" err="1">
                <a:solidFill>
                  <a:srgbClr val="000099"/>
                </a:solidFill>
                <a:latin typeface="+mn-lt"/>
              </a:rPr>
              <a:t>lon</a:t>
            </a:r>
            <a:r>
              <a:rPr lang="en-US" b="0" dirty="0">
                <a:solidFill>
                  <a:srgbClr val="000099"/>
                </a:solidFill>
                <a:latin typeface="+mn-lt"/>
              </a:rPr>
              <a:t> grid).  For off-disk features, a radius from solar center and angle from solar north is </a:t>
            </a:r>
            <a:r>
              <a:rPr lang="en-US" b="0" dirty="0" smtClean="0">
                <a:solidFill>
                  <a:srgbClr val="000099"/>
                </a:solidFill>
                <a:latin typeface="+mn-lt"/>
              </a:rPr>
              <a:t>used.  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023677" y="6350"/>
            <a:ext cx="507600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>
                <a:solidFill>
                  <a:schemeClr val="tx2"/>
                </a:solidFill>
              </a:rPr>
              <a:t>GOES-R Space Weather  </a:t>
            </a:r>
            <a:endParaRPr lang="en-US" sz="3200" dirty="0" smtClean="0">
              <a:solidFill>
                <a:schemeClr val="tx2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2800" b="0" dirty="0" smtClean="0">
                <a:solidFill>
                  <a:srgbClr val="000099"/>
                </a:solidFill>
              </a:rPr>
              <a:t>SUVI.13 – 15 Solar Features 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2839449" y="4622050"/>
            <a:ext cx="1251285" cy="8771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5661261" y="5949951"/>
            <a:ext cx="17716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tabLst>
                <a:tab pos="227013" algn="l"/>
                <a:tab pos="1376363" algn="l"/>
                <a:tab pos="2743200" algn="l"/>
              </a:tabLst>
            </a:pPr>
            <a:r>
              <a:rPr lang="en-US" dirty="0" smtClean="0">
                <a:solidFill>
                  <a:srgbClr val="000099"/>
                </a:solidFill>
              </a:rPr>
              <a:t>Solar </a:t>
            </a:r>
            <a:r>
              <a:rPr lang="en-US" dirty="0" smtClean="0">
                <a:solidFill>
                  <a:srgbClr val="000099"/>
                </a:solidFill>
              </a:rPr>
              <a:t>Geometry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2697404" y="5888395"/>
            <a:ext cx="1649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tabLst>
                <a:tab pos="227013" algn="l"/>
                <a:tab pos="1376363" algn="l"/>
                <a:tab pos="2743200" algn="l"/>
              </a:tabLst>
            </a:pPr>
            <a:r>
              <a:rPr lang="en-US" sz="1200" dirty="0" smtClean="0">
                <a:solidFill>
                  <a:srgbClr val="000099"/>
                </a:solidFill>
              </a:rPr>
              <a:t>Thematic Map</a:t>
            </a:r>
          </a:p>
          <a:p>
            <a:pPr>
              <a:tabLst>
                <a:tab pos="227013" algn="l"/>
                <a:tab pos="1376363" algn="l"/>
                <a:tab pos="2743200" algn="l"/>
              </a:tabLst>
            </a:pPr>
            <a:r>
              <a:rPr lang="en-US" sz="1200" dirty="0" smtClean="0">
                <a:solidFill>
                  <a:srgbClr val="000099"/>
                </a:solidFill>
              </a:rPr>
              <a:t>2012-04-30 12:04 UT</a:t>
            </a:r>
            <a:endParaRPr lang="en-US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24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81127" y="39688"/>
            <a:ext cx="5019877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>
                <a:solidFill>
                  <a:srgbClr val="000099"/>
                </a:solidFill>
                <a:ea typeface="DejaVu LGC Sans" charset="0"/>
                <a:cs typeface="DejaVu LGC Sans" charset="0"/>
              </a:rPr>
              <a:t>Leveraged Development</a:t>
            </a:r>
          </a:p>
          <a:p>
            <a:pPr algn="ct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dirty="0" smtClean="0">
                <a:solidFill>
                  <a:srgbClr val="000099"/>
                </a:solidFill>
                <a:ea typeface="DejaVu LGC Sans" charset="0"/>
                <a:cs typeface="DejaVu LGC Sans" charset="0"/>
              </a:rPr>
              <a:t>Environmental Assessments</a:t>
            </a:r>
            <a:endParaRPr lang="en-US" sz="2800" b="0" dirty="0">
              <a:solidFill>
                <a:srgbClr val="000099"/>
              </a:solidFill>
              <a:ea typeface="DejaVu LGC Sans" charset="0"/>
              <a:cs typeface="DejaVu LGC Sans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8242" y="3718345"/>
            <a:ext cx="3383280" cy="2537461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6853217" y="3914897"/>
            <a:ext cx="0" cy="2018532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241037" y="4058650"/>
            <a:ext cx="568371" cy="380126"/>
          </a:xfrm>
          <a:prstGeom prst="straightConnector1">
            <a:avLst/>
          </a:prstGeom>
          <a:ln w="2222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3637" y="1161008"/>
            <a:ext cx="3383280" cy="223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 bwMode="auto">
          <a:xfrm>
            <a:off x="457200" y="1161008"/>
            <a:ext cx="440090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>
              <a:tabLst>
                <a:tab pos="227013" algn="l"/>
                <a:tab pos="1376363" algn="l"/>
                <a:tab pos="2743200" algn="l"/>
              </a:tabLst>
            </a:pPr>
            <a:r>
              <a:rPr lang="en-US" b="0" dirty="0" smtClean="0">
                <a:solidFill>
                  <a:srgbClr val="000099"/>
                </a:solidFill>
              </a:rPr>
              <a:t>On March 7</a:t>
            </a:r>
            <a:r>
              <a:rPr lang="en-US" b="0" baseline="30000" dirty="0" smtClean="0">
                <a:solidFill>
                  <a:srgbClr val="000099"/>
                </a:solidFill>
              </a:rPr>
              <a:t>th</a:t>
            </a:r>
            <a:r>
              <a:rPr lang="en-US" b="0" dirty="0" smtClean="0">
                <a:solidFill>
                  <a:srgbClr val="000099"/>
                </a:solidFill>
              </a:rPr>
              <a:t>, 2012 the SkyTerra-1 satellite suffered an anomaly causing a COMM outage that adversely  impacted homeland security readiness. Using tools developed under the GOES-RRR/AR program, NGDC conducted an environmental assessment that showed that the SkyTerra-1 was at increased risk of experiencing a Single Event Upset (SEU) .</a:t>
            </a:r>
            <a:endParaRPr lang="en-US" b="0" dirty="0">
              <a:solidFill>
                <a:srgbClr val="000099"/>
              </a:solidFill>
            </a:endParaRPr>
          </a:p>
        </p:txBody>
      </p:sp>
      <p:sp>
        <p:nvSpPr>
          <p:cNvPr id="11" name="AutoShape 2" descr="imap://william%2Edenig%40noaa%2Egov@imap.gmail.com:993/fetch%3EUID%3E/INBOX%3E6805?part=1.2&amp;type=image/png&amp;filename=space_env_20120307_12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0" y="3285259"/>
            <a:ext cx="3267068" cy="3267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3890" y="4228887"/>
            <a:ext cx="128669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SkyTerra-1 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Outage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67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1971675" y="6350"/>
            <a:ext cx="51800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>
                <a:solidFill>
                  <a:schemeClr val="tx2"/>
                </a:solidFill>
              </a:rPr>
              <a:t>GOES-R Space Weather  </a:t>
            </a:r>
          </a:p>
          <a:p>
            <a:pPr algn="ctr"/>
            <a:r>
              <a:rPr lang="en-US" sz="2800" b="0">
                <a:solidFill>
                  <a:schemeClr val="tx2"/>
                </a:solidFill>
              </a:rPr>
              <a:t>Overall Status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49035" y="1355272"/>
            <a:ext cx="7881233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b="0" dirty="0" smtClean="0">
                <a:solidFill>
                  <a:srgbClr val="000099"/>
                </a:solidFill>
              </a:rPr>
              <a:t>GOES-R Risk Reduction activities are researching and developing operational algorithms for existing and new space weather products</a:t>
            </a:r>
          </a:p>
          <a:p>
            <a:pPr lvl="1" algn="just"/>
            <a:r>
              <a:rPr lang="en-US" sz="1800" b="0" dirty="0" smtClean="0">
                <a:solidFill>
                  <a:srgbClr val="000099"/>
                </a:solidFill>
              </a:rPr>
              <a:t>User requirements for improved GOES-R space weather products have presented challenges requiring new approaches and algorithms for processing and interpreting the sensor data  </a:t>
            </a:r>
          </a:p>
          <a:p>
            <a:pPr lvl="1" algn="just"/>
            <a:r>
              <a:rPr lang="en-US" sz="1800" b="0" dirty="0" smtClean="0">
                <a:solidFill>
                  <a:srgbClr val="000099"/>
                </a:solidFill>
              </a:rPr>
              <a:t>Product Sets 1 and 2 are complete with completion of 20 of 27 science algorithms completed  to date</a:t>
            </a:r>
          </a:p>
          <a:p>
            <a:pPr lvl="1" algn="just"/>
            <a:r>
              <a:rPr lang="en-US" sz="1800" b="0" dirty="0" smtClean="0">
                <a:solidFill>
                  <a:srgbClr val="000099"/>
                </a:solidFill>
              </a:rPr>
              <a:t>Product Set 3 algorithm research and development is well underway with PDR expected in late summer</a:t>
            </a:r>
          </a:p>
          <a:p>
            <a:pPr algn="just">
              <a:spcBef>
                <a:spcPts val="900"/>
              </a:spcBef>
              <a:buFont typeface="Wingdings" pitchFamily="2" charset="2"/>
              <a:buChar char="Ø"/>
            </a:pPr>
            <a:r>
              <a:rPr lang="en-US" sz="2000" b="0" dirty="0" smtClean="0">
                <a:solidFill>
                  <a:srgbClr val="000099"/>
                </a:solidFill>
              </a:rPr>
              <a:t>Metadata and archival requirements definition efforts have been supported by the core team</a:t>
            </a:r>
          </a:p>
          <a:p>
            <a:pPr algn="just">
              <a:spcBef>
                <a:spcPts val="900"/>
              </a:spcBef>
              <a:buFont typeface="Wingdings" pitchFamily="2" charset="2"/>
              <a:buChar char="Ø"/>
            </a:pPr>
            <a:r>
              <a:rPr lang="en-US" sz="2000" b="0" dirty="0" smtClean="0">
                <a:solidFill>
                  <a:srgbClr val="000099"/>
                </a:solidFill>
              </a:rPr>
              <a:t>Team has also been heavily involved in calibration and validation activities needed for the space weather sensors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402" y="3474579"/>
            <a:ext cx="4529271" cy="3019514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9742" y="1097806"/>
            <a:ext cx="4706640" cy="5486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360363" algn="l" defTabSz="960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>
                <a:tab pos="4114800" algn="ctr"/>
                <a:tab pos="6400800" algn="ctr"/>
              </a:tabLst>
              <a:defRPr/>
            </a:pPr>
            <a:r>
              <a:rPr lang="en-US" b="0" u="sng" kern="0" dirty="0" smtClean="0">
                <a:solidFill>
                  <a:srgbClr val="000099"/>
                </a:solidFill>
                <a:latin typeface="+mn-lt"/>
              </a:rPr>
              <a:t>Core Team Members</a:t>
            </a:r>
            <a:endParaRPr kumimoji="0" lang="en-US" b="0" i="0" u="sng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60363" algn="l" defTabSz="960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>
                <a:tab pos="1828800" algn="l"/>
                <a:tab pos="6400800" algn="ctr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Mary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Shouldis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Systems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Engineering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-300038" algn="l" defTabSz="960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>
                <a:tab pos="1828800" algn="l"/>
                <a:tab pos="6400800" algn="ctr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Juan Rodriguez	SEISS</a:t>
            </a:r>
          </a:p>
          <a:p>
            <a:pPr marL="0" marR="0" lvl="1" indent="-300038" algn="l" defTabSz="960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>
                <a:tab pos="1828800" algn="l"/>
                <a:tab pos="6400800" algn="ctr"/>
              </a:tabLst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Alysha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Reinard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	EXIS</a:t>
            </a:r>
          </a:p>
          <a:p>
            <a:pPr marL="0" marR="0" lvl="1" indent="-300038" algn="l" defTabSz="960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>
                <a:tab pos="1828800" algn="l"/>
                <a:tab pos="6400800" algn="ctr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Janet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Machol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	EXIS</a:t>
            </a:r>
          </a:p>
          <a:p>
            <a:pPr marL="0" marR="0" lvl="1" indent="-300038" algn="l" defTabSz="960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>
                <a:tab pos="1828800" algn="l"/>
                <a:tab pos="6400800" algn="ctr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Jonathan Darnel	SUVI</a:t>
            </a:r>
          </a:p>
          <a:p>
            <a:pPr marL="0" marR="0" lvl="1" indent="-300038" algn="l" defTabSz="960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>
                <a:tab pos="1828800" algn="l"/>
                <a:tab pos="6400800" algn="ctr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William Rowland	MAG</a:t>
            </a:r>
          </a:p>
          <a:p>
            <a:pPr marL="0" marR="0" lvl="1" indent="-300038" algn="l" defTabSz="960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>
                <a:tab pos="1828800" algn="l"/>
                <a:tab pos="6400800" algn="ctr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Leslie Mayer	MAG/SEISS</a:t>
            </a:r>
          </a:p>
          <a:p>
            <a:pPr marL="0" marR="0" lvl="1" indent="-300038" algn="l" defTabSz="960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>
                <a:tab pos="1828800" algn="l"/>
                <a:tab pos="6400800" algn="ctr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Jim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Vickroy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	SUVI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49455" y="1097806"/>
            <a:ext cx="3940721" cy="29045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360363" algn="l" defTabSz="960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>
                <a:tab pos="1828800" algn="l"/>
                <a:tab pos="6400800" algn="ctr"/>
              </a:tabLst>
              <a:defRPr/>
            </a:pPr>
            <a:r>
              <a:rPr lang="en-US" b="0" u="sng" kern="0" dirty="0" smtClean="0">
                <a:solidFill>
                  <a:srgbClr val="000099"/>
                </a:solidFill>
                <a:latin typeface="+mn-lt"/>
              </a:rPr>
              <a:t>Federal Advisory Staff (NGDC/SWPC)</a:t>
            </a:r>
          </a:p>
          <a:p>
            <a:pPr marL="0" marR="0" lvl="0" indent="-360363" algn="l" defTabSz="960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>
                <a:tab pos="1828800" algn="l"/>
                <a:tab pos="6400800" algn="ctr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Bill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Denig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	Federal Oversight</a:t>
            </a:r>
          </a:p>
          <a:p>
            <a:pPr marL="0" marR="0" lvl="1" indent="-300038" algn="l" defTabSz="960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>
                <a:tab pos="1828800" algn="l"/>
                <a:tab pos="6400800" algn="ctr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Janet Green</a:t>
            </a:r>
            <a:r>
              <a:rPr lang="en-US" b="0" kern="0" dirty="0" smtClean="0">
                <a:solidFill>
                  <a:srgbClr val="000099"/>
                </a:solidFill>
                <a:latin typeface="+mn-lt"/>
              </a:rPr>
              <a:t>	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SEISS Advisory</a:t>
            </a:r>
          </a:p>
          <a:p>
            <a:pPr marL="0" marR="0" lvl="1" indent="-300038" algn="l" defTabSz="960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>
                <a:tab pos="1828800" algn="l"/>
                <a:tab pos="6400800" algn="ctr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Rob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Redmon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	MAG Advisory</a:t>
            </a:r>
          </a:p>
          <a:p>
            <a:pPr marL="0" marR="0" lvl="1" indent="-300038" algn="l" defTabSz="960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>
                <a:tab pos="1828800" algn="l"/>
                <a:tab pos="6400800" algn="ctr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Dan Wilkinson	Archive</a:t>
            </a:r>
          </a:p>
          <a:p>
            <a:pPr marL="0" marR="0" lvl="1" indent="-300038" algn="l" defTabSz="960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>
                <a:tab pos="1828800" algn="l"/>
                <a:tab pos="6400800" algn="ctr"/>
              </a:tabLst>
              <a:defRPr/>
            </a:pPr>
            <a:r>
              <a:rPr lang="en-US" b="0" i="1" kern="0" dirty="0">
                <a:solidFill>
                  <a:srgbClr val="000099"/>
                </a:solidFill>
                <a:latin typeface="+mn-lt"/>
              </a:rPr>
              <a:t>n</a:t>
            </a:r>
            <a:r>
              <a:rPr kumimoji="0" lang="en-US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ew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 hire (pending)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	SUVI Advisory</a:t>
            </a:r>
          </a:p>
          <a:p>
            <a:pPr marL="0" marR="0" lvl="1" indent="-300038" algn="l" defTabSz="960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>
                <a:tab pos="1828800" algn="l"/>
                <a:tab pos="6400800" algn="ctr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Steven Hill	SUVI Advisory</a:t>
            </a:r>
          </a:p>
          <a:p>
            <a:pPr marL="0" marR="0" lvl="1" indent="-300038" algn="l" defTabSz="960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>
                <a:tab pos="1828800" algn="l"/>
                <a:tab pos="6400800" algn="ctr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Terry Onsager	SEISS Advisory</a:t>
            </a:r>
          </a:p>
          <a:p>
            <a:pPr marL="0" marR="0" lvl="1" indent="-300038" algn="l" defTabSz="960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>
                <a:tab pos="1828800" algn="l"/>
                <a:tab pos="6400800" algn="ctr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Rodney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Viereck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	XRS/EUVS Advisory </a:t>
            </a:r>
          </a:p>
          <a:p>
            <a:pPr marL="0" marR="0" lvl="1" indent="-300038" algn="l" defTabSz="960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>
                <a:tab pos="1828800" algn="l"/>
                <a:tab pos="6400800" algn="ctr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Howard Singer	MAG Advisory</a:t>
            </a:r>
          </a:p>
          <a:p>
            <a:pPr marL="0" marR="0" lvl="1" indent="-300038" algn="l" defTabSz="960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>
                <a:tab pos="1828800" algn="l"/>
                <a:tab pos="6400800" algn="ctr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Christopher Balch	Lead Forecaster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89138" y="6350"/>
            <a:ext cx="51450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>
                <a:solidFill>
                  <a:schemeClr val="tx2"/>
                </a:solidFill>
              </a:rPr>
              <a:t>GOES-R Space Weather</a:t>
            </a:r>
          </a:p>
          <a:p>
            <a:pPr algn="ctr"/>
            <a:r>
              <a:rPr lang="en-US" sz="2800" b="0" dirty="0">
                <a:solidFill>
                  <a:schemeClr val="tx2"/>
                </a:solidFill>
              </a:rPr>
              <a:t>GOES-R Space Weather Team</a:t>
            </a:r>
          </a:p>
        </p:txBody>
      </p:sp>
      <p:pic>
        <p:nvPicPr>
          <p:cNvPr id="6" name="Picture 5" descr="BEST SWPC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4389" y="3873383"/>
            <a:ext cx="3614871" cy="2620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5300458" y="6493911"/>
            <a:ext cx="34227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>
              <a:tabLst>
                <a:tab pos="227013" algn="l"/>
                <a:tab pos="1376363" algn="l"/>
                <a:tab pos="2743200" algn="l"/>
              </a:tabLst>
            </a:pPr>
            <a:r>
              <a:rPr lang="en-US" sz="1200" dirty="0" smtClean="0">
                <a:solidFill>
                  <a:srgbClr val="000099"/>
                </a:solidFill>
              </a:rPr>
              <a:t>Space Weather Forecast Office, Boulder, CO</a:t>
            </a:r>
            <a:endParaRPr lang="en-US" sz="1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1409700" y="6350"/>
            <a:ext cx="63039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>
                <a:solidFill>
                  <a:schemeClr val="tx2"/>
                </a:solidFill>
              </a:rPr>
              <a:t>GOES-R Space Weather  </a:t>
            </a:r>
          </a:p>
          <a:p>
            <a:pPr algn="ctr"/>
            <a:r>
              <a:rPr lang="en-US" sz="2800" b="0" dirty="0">
                <a:solidFill>
                  <a:schemeClr val="tx2"/>
                </a:solidFill>
              </a:rPr>
              <a:t>Space Weather L2+ Product Overview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61988" y="1627188"/>
            <a:ext cx="2514600" cy="3708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 defTabSz="4386263" eaLnBrk="0" hangingPunct="0">
              <a:spcBef>
                <a:spcPts val="200"/>
              </a:spcBef>
              <a:buClr>
                <a:schemeClr val="bg1"/>
              </a:buClr>
              <a:buSzPct val="100000"/>
              <a:buFont typeface="Wingdings" pitchFamily="2" charset="2"/>
              <a:buNone/>
              <a:tabLst>
                <a:tab pos="682625" algn="l"/>
              </a:tabLst>
              <a:defRPr/>
            </a:pPr>
            <a:r>
              <a:rPr lang="en-US" sz="1100" dirty="0">
                <a:solidFill>
                  <a:srgbClr val="000099"/>
                </a:solidFill>
              </a:rPr>
              <a:t>XRS.04: One-minute averages for both long and short channels</a:t>
            </a:r>
          </a:p>
          <a:p>
            <a:pPr marL="114300" indent="-114300" defTabSz="4386263">
              <a:spcBef>
                <a:spcPts val="200"/>
              </a:spcBef>
              <a:buClr>
                <a:schemeClr val="bg1"/>
              </a:buClr>
              <a:buSzPct val="100000"/>
              <a:tabLst>
                <a:tab pos="682625" algn="l"/>
              </a:tabLst>
              <a:defRPr/>
            </a:pPr>
            <a:r>
              <a:rPr lang="en-US" sz="1100" dirty="0">
                <a:solidFill>
                  <a:srgbClr val="000099"/>
                </a:solidFill>
              </a:rPr>
              <a:t>EUVS.03: One-minute averages of broad spectral bands</a:t>
            </a:r>
          </a:p>
          <a:p>
            <a:pPr marL="114300" indent="-114300" defTabSz="4386263">
              <a:spcBef>
                <a:spcPts val="200"/>
              </a:spcBef>
              <a:buClr>
                <a:schemeClr val="bg1"/>
              </a:buClr>
              <a:buSzPct val="100000"/>
              <a:tabLst>
                <a:tab pos="682625" algn="l"/>
              </a:tabLst>
              <a:defRPr/>
            </a:pPr>
            <a:r>
              <a:rPr lang="en-US" sz="1100" dirty="0">
                <a:solidFill>
                  <a:srgbClr val="000099"/>
                </a:solidFill>
              </a:rPr>
              <a:t>SEISS.16: One-minute averages - all MPS channels</a:t>
            </a:r>
          </a:p>
          <a:p>
            <a:pPr marL="114300" indent="-114300" defTabSz="4386263">
              <a:spcBef>
                <a:spcPts val="200"/>
              </a:spcBef>
              <a:buClr>
                <a:schemeClr val="bg1"/>
              </a:buClr>
              <a:buSzPct val="100000"/>
              <a:tabLst>
                <a:tab pos="682625" algn="l"/>
              </a:tabLst>
              <a:defRPr/>
            </a:pPr>
            <a:r>
              <a:rPr lang="en-US" sz="1100" dirty="0">
                <a:solidFill>
                  <a:srgbClr val="000099"/>
                </a:solidFill>
              </a:rPr>
              <a:t>SEISS.17: Five-minute averages - all MPS and SGPS channels</a:t>
            </a:r>
          </a:p>
          <a:p>
            <a:pPr marL="114300" indent="-114300" defTabSz="4386263" eaLnBrk="0" hangingPunct="0">
              <a:spcBef>
                <a:spcPts val="200"/>
              </a:spcBef>
              <a:buClr>
                <a:schemeClr val="bg1"/>
              </a:buClr>
              <a:buSzPct val="100000"/>
              <a:buFont typeface="Wingdings" pitchFamily="2" charset="2"/>
              <a:buNone/>
              <a:tabLst>
                <a:tab pos="682625" algn="l"/>
              </a:tabLst>
              <a:defRPr/>
            </a:pPr>
            <a:r>
              <a:rPr lang="en-US" sz="1100" dirty="0">
                <a:solidFill>
                  <a:srgbClr val="000099"/>
                </a:solidFill>
              </a:rPr>
              <a:t>SEISS.18: Convert differential proton flux values to integral flux values</a:t>
            </a:r>
          </a:p>
          <a:p>
            <a:pPr marL="114300" indent="-114300" defTabSz="4386263" eaLnBrk="0" hangingPunct="0">
              <a:spcBef>
                <a:spcPts val="200"/>
              </a:spcBef>
              <a:buClr>
                <a:schemeClr val="bg1"/>
              </a:buClr>
              <a:buSzPct val="100000"/>
              <a:buFont typeface="Wingdings" pitchFamily="2" charset="2"/>
              <a:buNone/>
              <a:tabLst>
                <a:tab pos="682625" algn="l"/>
              </a:tabLst>
              <a:defRPr/>
            </a:pPr>
            <a:r>
              <a:rPr lang="en-US" sz="1100" dirty="0">
                <a:solidFill>
                  <a:srgbClr val="000099"/>
                </a:solidFill>
              </a:rPr>
              <a:t>MAG.07: MAG data in alternate geophysical coordinate systems</a:t>
            </a:r>
          </a:p>
          <a:p>
            <a:pPr marL="114300" indent="-114300" defTabSz="4386263">
              <a:spcBef>
                <a:spcPts val="200"/>
              </a:spcBef>
              <a:buClr>
                <a:schemeClr val="bg1"/>
              </a:buClr>
              <a:buSzPct val="100000"/>
              <a:tabLst>
                <a:tab pos="682625" algn="l"/>
              </a:tabLst>
              <a:defRPr/>
            </a:pPr>
            <a:r>
              <a:rPr lang="en-US" sz="1100" dirty="0">
                <a:solidFill>
                  <a:srgbClr val="000099"/>
                </a:solidFill>
              </a:rPr>
              <a:t>MAG.08: One-minute averages</a:t>
            </a:r>
          </a:p>
          <a:p>
            <a:pPr marL="114300" indent="-114300" defTabSz="4386263" eaLnBrk="0" hangingPunct="0">
              <a:spcBef>
                <a:spcPts val="200"/>
              </a:spcBef>
              <a:buClr>
                <a:schemeClr val="bg1"/>
              </a:buClr>
              <a:buSzPct val="100000"/>
              <a:buFont typeface="Wingdings" pitchFamily="2" charset="2"/>
              <a:buNone/>
              <a:tabLst>
                <a:tab pos="682625" algn="l"/>
              </a:tabLst>
              <a:defRPr/>
            </a:pPr>
            <a:r>
              <a:rPr lang="en-US" sz="1100" dirty="0">
                <a:solidFill>
                  <a:srgbClr val="000099"/>
                </a:solidFill>
              </a:rPr>
              <a:t>MAG.09: Comparison to quiet fields</a:t>
            </a:r>
          </a:p>
          <a:p>
            <a:pPr marL="114300" indent="-114300" defTabSz="4386263" eaLnBrk="0" hangingPunct="0">
              <a:spcBef>
                <a:spcPts val="200"/>
              </a:spcBef>
              <a:buClr>
                <a:schemeClr val="bg1"/>
              </a:buClr>
              <a:buSzPct val="100000"/>
              <a:buFont typeface="Wingdings" pitchFamily="2" charset="2"/>
              <a:buNone/>
              <a:tabLst>
                <a:tab pos="682625" algn="l"/>
              </a:tabLst>
              <a:defRPr/>
            </a:pPr>
            <a:r>
              <a:rPr lang="en-US" sz="1100" dirty="0">
                <a:solidFill>
                  <a:srgbClr val="000099"/>
                </a:solidFill>
              </a:rPr>
              <a:t>SUVI.07: Composite (wide dynamic range) images</a:t>
            </a:r>
          </a:p>
          <a:p>
            <a:pPr marL="114300" indent="-114300" defTabSz="4386263" eaLnBrk="0" hangingPunct="0">
              <a:spcBef>
                <a:spcPts val="200"/>
              </a:spcBef>
              <a:buClr>
                <a:schemeClr val="bg1"/>
              </a:buClr>
              <a:buSzPct val="100000"/>
              <a:buFont typeface="Wingdings" pitchFamily="2" charset="2"/>
              <a:buNone/>
              <a:tabLst>
                <a:tab pos="682625" algn="l"/>
              </a:tabLst>
              <a:defRPr/>
            </a:pPr>
            <a:r>
              <a:rPr lang="en-US" sz="1100" dirty="0">
                <a:solidFill>
                  <a:srgbClr val="000099"/>
                </a:solidFill>
              </a:rPr>
              <a:t>SUVI.09 and .10: Fixed and running difference images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430588" y="1627188"/>
            <a:ext cx="2514600" cy="28368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 defTabSz="4386263" eaLnBrk="0" hangingPunct="0">
              <a:spcBef>
                <a:spcPts val="200"/>
              </a:spcBef>
              <a:buClr>
                <a:schemeClr val="bg1"/>
              </a:buClr>
              <a:buSzPct val="100000"/>
              <a:buFont typeface="Wingdings" pitchFamily="2" charset="2"/>
              <a:buNone/>
              <a:tabLst>
                <a:tab pos="682625" algn="l"/>
              </a:tabLst>
              <a:defRPr/>
            </a:pPr>
            <a:r>
              <a:rPr lang="en-US" sz="1100" dirty="0">
                <a:solidFill>
                  <a:srgbClr val="000099"/>
                </a:solidFill>
              </a:rPr>
              <a:t>XRS.05: Calculate the ratio of the short over long channels</a:t>
            </a:r>
          </a:p>
          <a:p>
            <a:pPr marL="114300" indent="-114300" defTabSz="4386263">
              <a:spcBef>
                <a:spcPts val="200"/>
              </a:spcBef>
              <a:buClr>
                <a:schemeClr val="bg1"/>
              </a:buClr>
              <a:buSzPct val="100000"/>
              <a:tabLst>
                <a:tab pos="682625" algn="l"/>
              </a:tabLst>
              <a:defRPr/>
            </a:pPr>
            <a:r>
              <a:rPr lang="en-US" sz="1100" dirty="0">
                <a:solidFill>
                  <a:srgbClr val="000099"/>
                </a:solidFill>
              </a:rPr>
              <a:t>XRS.09: Daily Background</a:t>
            </a:r>
          </a:p>
          <a:p>
            <a:pPr marL="114300" indent="-114300" defTabSz="4386263">
              <a:spcBef>
                <a:spcPts val="200"/>
              </a:spcBef>
              <a:buClr>
                <a:schemeClr val="bg1"/>
              </a:buClr>
              <a:buSzPct val="100000"/>
              <a:tabLst>
                <a:tab pos="682625" algn="l"/>
              </a:tabLst>
              <a:defRPr/>
            </a:pPr>
            <a:r>
              <a:rPr lang="en-US" sz="1100" dirty="0">
                <a:solidFill>
                  <a:srgbClr val="000099"/>
                </a:solidFill>
              </a:rPr>
              <a:t>XRS.07: Event Detection with one-minute data</a:t>
            </a:r>
          </a:p>
          <a:p>
            <a:pPr marL="114300" indent="-114300" defTabSz="4386263" eaLnBrk="0" hangingPunct="0">
              <a:spcBef>
                <a:spcPts val="200"/>
              </a:spcBef>
              <a:buClr>
                <a:schemeClr val="bg1"/>
              </a:buClr>
              <a:buSzPct val="100000"/>
              <a:buFont typeface="Wingdings" pitchFamily="2" charset="2"/>
              <a:buNone/>
              <a:tabLst>
                <a:tab pos="682625" algn="l"/>
              </a:tabLst>
              <a:defRPr/>
            </a:pPr>
            <a:r>
              <a:rPr lang="en-US" sz="1100" dirty="0">
                <a:solidFill>
                  <a:srgbClr val="000099"/>
                </a:solidFill>
              </a:rPr>
              <a:t>EUVS.03D: Daily averages of broad spectral bands</a:t>
            </a:r>
          </a:p>
          <a:p>
            <a:pPr marL="114300" indent="-114300" defTabSz="4386263">
              <a:spcBef>
                <a:spcPts val="200"/>
              </a:spcBef>
              <a:buClr>
                <a:schemeClr val="bg1"/>
              </a:buClr>
              <a:buSzPct val="100000"/>
              <a:tabLst>
                <a:tab pos="682625" algn="l"/>
              </a:tabLst>
              <a:defRPr/>
            </a:pPr>
            <a:r>
              <a:rPr lang="en-US" sz="1100" dirty="0">
                <a:solidFill>
                  <a:srgbClr val="FF0000"/>
                </a:solidFill>
              </a:rPr>
              <a:t>EUVS.04: Event Detection</a:t>
            </a:r>
          </a:p>
          <a:p>
            <a:pPr marL="114300" indent="-114300" defTabSz="4386263" eaLnBrk="0" hangingPunct="0">
              <a:spcBef>
                <a:spcPts val="200"/>
              </a:spcBef>
              <a:buClr>
                <a:schemeClr val="bg1"/>
              </a:buClr>
              <a:buSzPct val="100000"/>
              <a:buFont typeface="Wingdings" pitchFamily="2" charset="2"/>
              <a:buNone/>
              <a:tabLst>
                <a:tab pos="682625" algn="l"/>
              </a:tabLst>
              <a:defRPr/>
            </a:pPr>
            <a:r>
              <a:rPr lang="en-US" sz="1100" dirty="0">
                <a:solidFill>
                  <a:srgbClr val="FF0000"/>
                </a:solidFill>
              </a:rPr>
              <a:t>SEISS.19: Density &amp; temperature moments &amp; level of spacecraft charging</a:t>
            </a:r>
          </a:p>
          <a:p>
            <a:pPr marL="114300" indent="-114300" defTabSz="4386263" eaLnBrk="0" hangingPunct="0">
              <a:spcBef>
                <a:spcPts val="200"/>
              </a:spcBef>
              <a:buClr>
                <a:schemeClr val="bg1"/>
              </a:buClr>
              <a:buSzPct val="100000"/>
              <a:buFont typeface="Wingdings" pitchFamily="2" charset="2"/>
              <a:buNone/>
              <a:tabLst>
                <a:tab pos="682625" algn="l"/>
              </a:tabLst>
              <a:defRPr/>
            </a:pPr>
            <a:r>
              <a:rPr lang="en-US" sz="1100" dirty="0">
                <a:solidFill>
                  <a:srgbClr val="FF0000"/>
                </a:solidFill>
              </a:rPr>
              <a:t>MAG.10: Magnetopause crossing detection</a:t>
            </a:r>
          </a:p>
          <a:p>
            <a:pPr marL="114300" indent="-114300" defTabSz="4386263" eaLnBrk="0" hangingPunct="0">
              <a:spcBef>
                <a:spcPts val="200"/>
              </a:spcBef>
              <a:buClr>
                <a:schemeClr val="bg1"/>
              </a:buClr>
              <a:buSzPct val="100000"/>
              <a:buFont typeface="Wingdings" pitchFamily="2" charset="2"/>
              <a:buNone/>
              <a:tabLst>
                <a:tab pos="682625" algn="l"/>
              </a:tabLst>
              <a:defRPr/>
            </a:pPr>
            <a:r>
              <a:rPr lang="en-US" sz="1100" dirty="0">
                <a:solidFill>
                  <a:srgbClr val="000099"/>
                </a:solidFill>
              </a:rPr>
              <a:t>SUVI.12: Coronal Hole Images</a:t>
            </a:r>
          </a:p>
          <a:p>
            <a:pPr marL="114300" indent="-114300" defTabSz="4386263">
              <a:spcBef>
                <a:spcPts val="200"/>
              </a:spcBef>
              <a:buClr>
                <a:schemeClr val="bg1"/>
              </a:buClr>
              <a:buSzPct val="100000"/>
              <a:tabLst>
                <a:tab pos="682625" algn="l"/>
              </a:tabLst>
              <a:defRPr/>
            </a:pPr>
            <a:r>
              <a:rPr lang="en-US" sz="1100" dirty="0">
                <a:solidFill>
                  <a:srgbClr val="FF0000"/>
                </a:solidFill>
              </a:rPr>
              <a:t>SUVI.19: Thematic  Map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199188" y="1627188"/>
            <a:ext cx="2514600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 defTabSz="4386263" eaLnBrk="0" hangingPunct="0">
              <a:spcBef>
                <a:spcPts val="200"/>
              </a:spcBef>
              <a:buClr>
                <a:schemeClr val="bg1"/>
              </a:buClr>
              <a:buSzPct val="100000"/>
              <a:buFont typeface="Wingdings" pitchFamily="2" charset="2"/>
              <a:buNone/>
              <a:tabLst>
                <a:tab pos="682625" algn="l"/>
              </a:tabLst>
              <a:defRPr/>
            </a:pPr>
            <a:r>
              <a:rPr lang="en-US" sz="1100" dirty="0">
                <a:solidFill>
                  <a:srgbClr val="FF0000"/>
                </a:solidFill>
              </a:rPr>
              <a:t>XRS.10: Flare Location</a:t>
            </a:r>
          </a:p>
          <a:p>
            <a:pPr marL="114300" indent="-114300" defTabSz="4386263">
              <a:spcBef>
                <a:spcPts val="200"/>
              </a:spcBef>
              <a:buClr>
                <a:schemeClr val="bg1"/>
              </a:buClr>
              <a:buSzPct val="100000"/>
              <a:tabLst>
                <a:tab pos="682625" algn="l"/>
              </a:tabLst>
              <a:defRPr/>
            </a:pPr>
            <a:r>
              <a:rPr lang="en-US" sz="1100" dirty="0">
                <a:solidFill>
                  <a:srgbClr val="000099"/>
                </a:solidFill>
              </a:rPr>
              <a:t>EUVS.05: Multi-wavelength </a:t>
            </a:r>
            <a:r>
              <a:rPr lang="en-US" sz="1100" dirty="0" smtClean="0">
                <a:solidFill>
                  <a:srgbClr val="000099"/>
                </a:solidFill>
              </a:rPr>
              <a:t>Proxy</a:t>
            </a:r>
            <a:endParaRPr lang="en-US" sz="1100" dirty="0">
              <a:solidFill>
                <a:srgbClr val="000099"/>
              </a:solidFill>
            </a:endParaRPr>
          </a:p>
          <a:p>
            <a:pPr marL="114300" indent="-114300" defTabSz="4386263" eaLnBrk="0" hangingPunct="0">
              <a:spcBef>
                <a:spcPts val="200"/>
              </a:spcBef>
              <a:buClr>
                <a:schemeClr val="bg1"/>
              </a:buClr>
              <a:buSzPct val="100000"/>
              <a:buFont typeface="Wingdings" pitchFamily="2" charset="2"/>
              <a:buNone/>
              <a:tabLst>
                <a:tab pos="682625" algn="l"/>
              </a:tabLst>
              <a:defRPr/>
            </a:pPr>
            <a:r>
              <a:rPr lang="en-US" sz="1100" dirty="0">
                <a:solidFill>
                  <a:srgbClr val="FF0000"/>
                </a:solidFill>
              </a:rPr>
              <a:t>SEISS.20: Event detection based on flux values</a:t>
            </a:r>
          </a:p>
          <a:p>
            <a:pPr marL="114300" indent="-114300" defTabSz="4386263" eaLnBrk="0" hangingPunct="0">
              <a:spcBef>
                <a:spcPts val="200"/>
              </a:spcBef>
              <a:buClr>
                <a:schemeClr val="bg1"/>
              </a:buClr>
              <a:buSzPct val="100000"/>
              <a:buFont typeface="Wingdings" pitchFamily="2" charset="2"/>
              <a:buNone/>
              <a:tabLst>
                <a:tab pos="682625" algn="l"/>
              </a:tabLst>
              <a:defRPr/>
            </a:pPr>
            <a:r>
              <a:rPr lang="en-US" sz="1100" dirty="0">
                <a:solidFill>
                  <a:srgbClr val="FF0000"/>
                </a:solidFill>
              </a:rPr>
              <a:t>MAG.12: Sudden Impulse (SI) detection</a:t>
            </a:r>
          </a:p>
          <a:p>
            <a:pPr marL="114300" indent="-114300" defTabSz="4386263" eaLnBrk="0" hangingPunct="0">
              <a:spcBef>
                <a:spcPts val="200"/>
              </a:spcBef>
              <a:buClr>
                <a:schemeClr val="bg1"/>
              </a:buClr>
              <a:buSzPct val="100000"/>
              <a:buFont typeface="Wingdings" pitchFamily="2" charset="2"/>
              <a:buNone/>
              <a:tabLst>
                <a:tab pos="682625" algn="l"/>
              </a:tabLst>
              <a:defRPr/>
            </a:pPr>
            <a:r>
              <a:rPr lang="en-US" sz="1100" dirty="0">
                <a:solidFill>
                  <a:srgbClr val="000099"/>
                </a:solidFill>
              </a:rPr>
              <a:t>SUVI.13: Bright Region Data</a:t>
            </a:r>
          </a:p>
          <a:p>
            <a:pPr marL="114300" indent="-114300" defTabSz="4386263" eaLnBrk="0" hangingPunct="0">
              <a:spcBef>
                <a:spcPts val="200"/>
              </a:spcBef>
              <a:buClr>
                <a:schemeClr val="bg1"/>
              </a:buClr>
              <a:buSzPct val="100000"/>
              <a:buFont typeface="Wingdings" pitchFamily="2" charset="2"/>
              <a:buNone/>
              <a:tabLst>
                <a:tab pos="682625" algn="l"/>
              </a:tabLst>
              <a:defRPr/>
            </a:pPr>
            <a:r>
              <a:rPr lang="en-US" sz="1100" dirty="0">
                <a:solidFill>
                  <a:srgbClr val="000099"/>
                </a:solidFill>
              </a:rPr>
              <a:t>SUVI.14: Flare Location (XFL) </a:t>
            </a:r>
            <a:r>
              <a:rPr lang="en-US" sz="1100" dirty="0" smtClean="0">
                <a:solidFill>
                  <a:srgbClr val="000099"/>
                </a:solidFill>
              </a:rPr>
              <a:t>Reports</a:t>
            </a:r>
            <a:endParaRPr lang="en-US" sz="1100" dirty="0">
              <a:solidFill>
                <a:srgbClr val="000099"/>
              </a:solidFill>
            </a:endParaRPr>
          </a:p>
          <a:p>
            <a:pPr marL="114300" indent="-114300" defTabSz="4386263" eaLnBrk="0" hangingPunct="0">
              <a:spcBef>
                <a:spcPts val="200"/>
              </a:spcBef>
              <a:buClr>
                <a:schemeClr val="bg1"/>
              </a:buClr>
              <a:buSzPct val="100000"/>
              <a:buFont typeface="Wingdings" pitchFamily="2" charset="2"/>
              <a:buNone/>
              <a:tabLst>
                <a:tab pos="682625" algn="l"/>
              </a:tabLst>
              <a:defRPr/>
            </a:pPr>
            <a:r>
              <a:rPr lang="en-US" sz="1100" dirty="0">
                <a:solidFill>
                  <a:srgbClr val="FF0000"/>
                </a:solidFill>
              </a:rPr>
              <a:t>SUVI.15: Coronal Hole </a:t>
            </a:r>
            <a:r>
              <a:rPr lang="en-US" sz="1100" dirty="0" smtClean="0">
                <a:solidFill>
                  <a:srgbClr val="FF0000"/>
                </a:solidFill>
              </a:rPr>
              <a:t>Boundaries</a:t>
            </a:r>
            <a:r>
              <a:rPr lang="en-US" sz="1100" dirty="0" smtClean="0">
                <a:solidFill>
                  <a:srgbClr val="000099"/>
                </a:solidFill>
              </a:rPr>
              <a:t> </a:t>
            </a:r>
            <a:endParaRPr lang="en-US" sz="1100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614738" y="4567238"/>
            <a:ext cx="2146300" cy="7683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tabLst>
                <a:tab pos="227013" algn="l"/>
                <a:tab pos="1376363" algn="l"/>
                <a:tab pos="2743200" algn="l"/>
              </a:tabLst>
              <a:defRPr/>
            </a:pPr>
            <a:r>
              <a:rPr lang="en-US" sz="2200" b="0" dirty="0">
                <a:solidFill>
                  <a:srgbClr val="000099"/>
                </a:solidFill>
              </a:rPr>
              <a:t>Legacy Product</a:t>
            </a:r>
          </a:p>
          <a:p>
            <a:pPr algn="ctr">
              <a:tabLst>
                <a:tab pos="227013" algn="l"/>
                <a:tab pos="1376363" algn="l"/>
                <a:tab pos="2743200" algn="l"/>
              </a:tabLst>
              <a:defRPr/>
            </a:pPr>
            <a:r>
              <a:rPr lang="en-US" sz="2200" b="0" dirty="0">
                <a:solidFill>
                  <a:srgbClr val="FF0000"/>
                </a:solidFill>
              </a:rPr>
              <a:t>New Product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1204913" y="1063625"/>
            <a:ext cx="14287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tabLst>
                <a:tab pos="227013" algn="l"/>
                <a:tab pos="1376363" algn="l"/>
                <a:tab pos="2743200" algn="l"/>
              </a:tabLst>
            </a:pPr>
            <a:r>
              <a:rPr lang="en-US" b="0">
                <a:solidFill>
                  <a:srgbClr val="000099"/>
                </a:solidFill>
              </a:rPr>
              <a:t>Product Set 1</a:t>
            </a:r>
          </a:p>
          <a:p>
            <a:pPr algn="ctr">
              <a:tabLst>
                <a:tab pos="227013" algn="l"/>
                <a:tab pos="1376363" algn="l"/>
                <a:tab pos="2743200" algn="l"/>
              </a:tabLst>
            </a:pPr>
            <a:r>
              <a:rPr lang="en-US" b="0">
                <a:solidFill>
                  <a:srgbClr val="000099"/>
                </a:solidFill>
              </a:rPr>
              <a:t>Complete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3973513" y="1039813"/>
            <a:ext cx="14287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tabLst>
                <a:tab pos="227013" algn="l"/>
                <a:tab pos="1376363" algn="l"/>
                <a:tab pos="2743200" algn="l"/>
              </a:tabLst>
            </a:pPr>
            <a:r>
              <a:rPr lang="en-US" b="0">
                <a:solidFill>
                  <a:srgbClr val="000099"/>
                </a:solidFill>
              </a:rPr>
              <a:t>Product Set 2</a:t>
            </a:r>
          </a:p>
          <a:p>
            <a:pPr algn="ctr">
              <a:tabLst>
                <a:tab pos="227013" algn="l"/>
                <a:tab pos="1376363" algn="l"/>
                <a:tab pos="2743200" algn="l"/>
              </a:tabLst>
            </a:pPr>
            <a:r>
              <a:rPr lang="en-US" b="0">
                <a:solidFill>
                  <a:srgbClr val="000099"/>
                </a:solidFill>
              </a:rPr>
              <a:t>Complete</a:t>
            </a:r>
          </a:p>
        </p:txBody>
      </p:sp>
      <p:sp>
        <p:nvSpPr>
          <p:cNvPr id="4105" name="TextBox 12"/>
          <p:cNvSpPr txBox="1">
            <a:spLocks noChangeArrowheads="1"/>
          </p:cNvSpPr>
          <p:nvPr/>
        </p:nvSpPr>
        <p:spPr bwMode="auto">
          <a:xfrm>
            <a:off x="6742113" y="1031875"/>
            <a:ext cx="142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tabLst>
                <a:tab pos="227013" algn="l"/>
                <a:tab pos="1376363" algn="l"/>
                <a:tab pos="2743200" algn="l"/>
              </a:tabLst>
            </a:pPr>
            <a:r>
              <a:rPr lang="en-US" b="0">
                <a:solidFill>
                  <a:srgbClr val="000099"/>
                </a:solidFill>
              </a:rPr>
              <a:t>Product Set 3</a:t>
            </a:r>
          </a:p>
          <a:p>
            <a:pPr algn="ctr">
              <a:tabLst>
                <a:tab pos="227013" algn="l"/>
                <a:tab pos="1376363" algn="l"/>
                <a:tab pos="2743200" algn="l"/>
              </a:tabLst>
            </a:pPr>
            <a:r>
              <a:rPr lang="en-US" b="0">
                <a:solidFill>
                  <a:srgbClr val="000099"/>
                </a:solidFill>
              </a:rPr>
              <a:t>In Process</a:t>
            </a:r>
          </a:p>
        </p:txBody>
      </p:sp>
      <p:sp>
        <p:nvSpPr>
          <p:cNvPr id="4106" name="Rectangle 3"/>
          <p:cNvSpPr txBox="1">
            <a:spLocks noChangeArrowheads="1"/>
          </p:cNvSpPr>
          <p:nvPr/>
        </p:nvSpPr>
        <p:spPr bwMode="auto">
          <a:xfrm>
            <a:off x="460375" y="5683250"/>
            <a:ext cx="8458200" cy="711200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90513" indent="-290513" eaLnBrk="0" hangingPunct="0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en-US" sz="2000" b="0" dirty="0" smtClean="0">
                <a:solidFill>
                  <a:schemeClr val="bg1"/>
                </a:solidFill>
              </a:rPr>
              <a:t>26 </a:t>
            </a:r>
            <a:r>
              <a:rPr lang="en-US" sz="2000" b="0" dirty="0">
                <a:solidFill>
                  <a:schemeClr val="bg1"/>
                </a:solidFill>
              </a:rPr>
              <a:t>Level 2+ Space Weather Products in three product sets</a:t>
            </a:r>
          </a:p>
          <a:p>
            <a:pPr marL="290513" indent="-290513" eaLnBrk="0" hangingPunct="0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Char char="Ø"/>
            </a:pPr>
            <a:r>
              <a:rPr lang="en-US" sz="2000" b="0" dirty="0" smtClean="0">
                <a:solidFill>
                  <a:schemeClr val="bg1"/>
                </a:solidFill>
              </a:rPr>
              <a:t>18 </a:t>
            </a:r>
            <a:r>
              <a:rPr lang="en-US" sz="2000" b="0" dirty="0">
                <a:solidFill>
                  <a:schemeClr val="bg1"/>
                </a:solidFill>
              </a:rPr>
              <a:t>are operational legacy, 8</a:t>
            </a:r>
            <a:r>
              <a:rPr lang="en-US" sz="2000" b="0" dirty="0" smtClean="0">
                <a:solidFill>
                  <a:schemeClr val="bg1"/>
                </a:solidFill>
              </a:rPr>
              <a:t> </a:t>
            </a:r>
            <a:r>
              <a:rPr lang="en-US" sz="2000" b="0" dirty="0">
                <a:solidFill>
                  <a:schemeClr val="bg1"/>
                </a:solidFill>
              </a:rPr>
              <a:t>are new or have experimental heritage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6199188" y="3925441"/>
            <a:ext cx="2514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>
              <a:tabLst>
                <a:tab pos="227013" algn="l"/>
                <a:tab pos="1376363" algn="l"/>
                <a:tab pos="2743200" algn="l"/>
              </a:tabLst>
            </a:pPr>
            <a:r>
              <a:rPr lang="en-US" b="0" i="1" dirty="0" smtClean="0">
                <a:solidFill>
                  <a:srgbClr val="000099"/>
                </a:solidFill>
              </a:rPr>
              <a:t>Algorithms leverage new sensor capabilities and extended environmental ranges. </a:t>
            </a:r>
            <a:endParaRPr lang="en-US" b="0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99284"/>
              </p:ext>
            </p:extLst>
          </p:nvPr>
        </p:nvGraphicFramePr>
        <p:xfrm>
          <a:off x="539824" y="1140228"/>
          <a:ext cx="804030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3215640"/>
                <a:gridCol w="1319464"/>
                <a:gridCol w="1042737"/>
                <a:gridCol w="10908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DDR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XRS.10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Flare 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08/2012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3QFY13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2QFY14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EUVS.05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Multi-wavelength Proxy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08/2012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3QFY13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2QFY14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SEISS.20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 Detection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08/2012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3QFY13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2QFY14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MAG.12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Sudden Impulse Detection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08/2012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3QFY13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2QFY14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SUVI.13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Bright Region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08/2012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3QFY13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2QFY14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SUVI.14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Flare Location Reports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08/2012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3QFY13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2QFY14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SUVI.15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Coronal Hole Boundaries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08/2012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3QFY13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2QFY14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38386" y="4204531"/>
            <a:ext cx="8015954" cy="2200360"/>
            <a:chOff x="538386" y="4204531"/>
            <a:chExt cx="8015954" cy="2200360"/>
          </a:xfrm>
        </p:grpSpPr>
        <p:sp>
          <p:nvSpPr>
            <p:cNvPr id="71" name="Rectangle 70"/>
            <p:cNvSpPr/>
            <p:nvPr/>
          </p:nvSpPr>
          <p:spPr bwMode="auto">
            <a:xfrm>
              <a:off x="538386" y="4213076"/>
              <a:ext cx="8015954" cy="21535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1852183" y="4751462"/>
              <a:ext cx="2180008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227013" algn="l"/>
                  <a:tab pos="1376363" algn="l"/>
                  <a:tab pos="2743200" algn="l"/>
                </a:tabLst>
              </a:pPr>
              <a:r>
                <a:rPr lang="en-US" sz="1400" b="0" dirty="0" smtClean="0">
                  <a:solidFill>
                    <a:srgbClr val="000099"/>
                  </a:solidFill>
                </a:rPr>
                <a:t>Preliminary Design</a:t>
              </a:r>
              <a:endParaRPr lang="en-US" sz="1400" b="0" dirty="0">
                <a:solidFill>
                  <a:srgbClr val="000099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830633" y="4204531"/>
              <a:ext cx="61798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227013" algn="l"/>
                  <a:tab pos="1828800" algn="l"/>
                  <a:tab pos="3657600" algn="l"/>
                  <a:tab pos="5486400" algn="l"/>
                </a:tabLst>
              </a:pPr>
              <a:r>
                <a:rPr lang="en-US" dirty="0" smtClean="0">
                  <a:solidFill>
                    <a:srgbClr val="000099"/>
                  </a:solidFill>
                </a:rPr>
                <a:t>FY11	FY12	FY13	FY14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933182" y="4450934"/>
              <a:ext cx="1837347" cy="286970"/>
              <a:chOff x="1956987" y="4459480"/>
              <a:chExt cx="1837347" cy="28697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956987" y="4486545"/>
                <a:ext cx="1837347" cy="230737"/>
                <a:chOff x="3110669" y="6195704"/>
                <a:chExt cx="4131892" cy="230737"/>
              </a:xfrm>
            </p:grpSpPr>
            <p:sp>
              <p:nvSpPr>
                <p:cNvPr id="22" name="Rectangle 21"/>
                <p:cNvSpPr/>
                <p:nvPr/>
              </p:nvSpPr>
              <p:spPr bwMode="auto">
                <a:xfrm>
                  <a:off x="3110669" y="6195704"/>
                  <a:ext cx="1034041" cy="230737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 bwMode="auto">
                <a:xfrm>
                  <a:off x="4143307" y="6195704"/>
                  <a:ext cx="1034041" cy="230737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 bwMode="auto">
                <a:xfrm>
                  <a:off x="5175904" y="6195704"/>
                  <a:ext cx="1034041" cy="230737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6208520" y="6195704"/>
                  <a:ext cx="1034041" cy="230737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 bwMode="auto">
              <a:xfrm>
                <a:off x="1991171" y="4469451"/>
                <a:ext cx="38985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 algn="ctr">
                  <a:tabLst>
                    <a:tab pos="227013" algn="l"/>
                    <a:tab pos="1376363" algn="l"/>
                    <a:tab pos="2743200" algn="l"/>
                  </a:tabLst>
                </a:pPr>
                <a:r>
                  <a:rPr lang="en-US" sz="1200" b="0" dirty="0" smtClean="0">
                    <a:solidFill>
                      <a:schemeClr val="bg1"/>
                    </a:solidFill>
                  </a:rPr>
                  <a:t>1Q</a:t>
                </a:r>
                <a:endParaRPr lang="en-US" sz="12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 bwMode="auto">
              <a:xfrm>
                <a:off x="2912693" y="4459480"/>
                <a:ext cx="38985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 algn="ctr">
                  <a:tabLst>
                    <a:tab pos="227013" algn="l"/>
                    <a:tab pos="1376363" algn="l"/>
                    <a:tab pos="2743200" algn="l"/>
                  </a:tabLst>
                </a:pPr>
                <a:r>
                  <a:rPr lang="en-US" sz="1200" b="0" dirty="0" smtClean="0">
                    <a:solidFill>
                      <a:schemeClr val="bg1"/>
                    </a:solidFill>
                  </a:rPr>
                  <a:t>3Q</a:t>
                </a:r>
                <a:endParaRPr lang="en-US" sz="12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 bwMode="auto">
              <a:xfrm>
                <a:off x="2449793" y="4466602"/>
                <a:ext cx="38985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 algn="ctr">
                  <a:tabLst>
                    <a:tab pos="227013" algn="l"/>
                    <a:tab pos="1376363" algn="l"/>
                    <a:tab pos="2743200" algn="l"/>
                  </a:tabLst>
                </a:pPr>
                <a:r>
                  <a:rPr lang="en-US" sz="1200" b="0" dirty="0" smtClean="0">
                    <a:solidFill>
                      <a:schemeClr val="bg1"/>
                    </a:solidFill>
                  </a:rPr>
                  <a:t>2Q</a:t>
                </a:r>
                <a:endParaRPr lang="en-US" sz="12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 bwMode="auto">
              <a:xfrm>
                <a:off x="3362772" y="4465178"/>
                <a:ext cx="38985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 algn="ctr">
                  <a:tabLst>
                    <a:tab pos="227013" algn="l"/>
                    <a:tab pos="1376363" algn="l"/>
                    <a:tab pos="2743200" algn="l"/>
                  </a:tabLst>
                </a:pPr>
                <a:r>
                  <a:rPr lang="en-US" sz="1200" b="0" dirty="0" smtClean="0">
                    <a:solidFill>
                      <a:schemeClr val="bg1"/>
                    </a:solidFill>
                  </a:rPr>
                  <a:t>4Q</a:t>
                </a:r>
                <a:endParaRPr lang="en-US" sz="1200" b="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769104" y="4449509"/>
              <a:ext cx="1837347" cy="286970"/>
              <a:chOff x="1956987" y="4459480"/>
              <a:chExt cx="1837347" cy="286970"/>
            </a:xfrm>
          </p:grpSpPr>
          <p:grpSp>
            <p:nvGrpSpPr>
              <p:cNvPr id="30" name="Group 26"/>
              <p:cNvGrpSpPr/>
              <p:nvPr/>
            </p:nvGrpSpPr>
            <p:grpSpPr>
              <a:xfrm>
                <a:off x="1956987" y="4486545"/>
                <a:ext cx="1837347" cy="230737"/>
                <a:chOff x="3110669" y="6195704"/>
                <a:chExt cx="4131892" cy="230737"/>
              </a:xfrm>
            </p:grpSpPr>
            <p:sp>
              <p:nvSpPr>
                <p:cNvPr id="35" name="Rectangle 34"/>
                <p:cNvSpPr/>
                <p:nvPr/>
              </p:nvSpPr>
              <p:spPr bwMode="auto">
                <a:xfrm>
                  <a:off x="3110669" y="6195704"/>
                  <a:ext cx="1034041" cy="230737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4143307" y="6195704"/>
                  <a:ext cx="1034041" cy="230737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5175904" y="6195704"/>
                  <a:ext cx="1034041" cy="230737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 bwMode="auto">
                <a:xfrm>
                  <a:off x="6208520" y="6195704"/>
                  <a:ext cx="1034041" cy="230737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 bwMode="auto">
              <a:xfrm>
                <a:off x="1991171" y="4469451"/>
                <a:ext cx="38985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 algn="ctr">
                  <a:tabLst>
                    <a:tab pos="227013" algn="l"/>
                    <a:tab pos="1376363" algn="l"/>
                    <a:tab pos="2743200" algn="l"/>
                  </a:tabLst>
                </a:pPr>
                <a:r>
                  <a:rPr lang="en-US" sz="1200" b="0" dirty="0" smtClean="0">
                    <a:solidFill>
                      <a:schemeClr val="bg1"/>
                    </a:solidFill>
                  </a:rPr>
                  <a:t>1Q</a:t>
                </a:r>
                <a:endParaRPr lang="en-US" sz="12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 bwMode="auto">
              <a:xfrm>
                <a:off x="2912693" y="4459480"/>
                <a:ext cx="38985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 algn="ctr">
                  <a:tabLst>
                    <a:tab pos="227013" algn="l"/>
                    <a:tab pos="1376363" algn="l"/>
                    <a:tab pos="2743200" algn="l"/>
                  </a:tabLst>
                </a:pPr>
                <a:r>
                  <a:rPr lang="en-US" sz="1200" b="0" dirty="0" smtClean="0">
                    <a:solidFill>
                      <a:schemeClr val="bg1"/>
                    </a:solidFill>
                  </a:rPr>
                  <a:t>3Q</a:t>
                </a:r>
                <a:endParaRPr lang="en-US" sz="12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 bwMode="auto">
              <a:xfrm>
                <a:off x="2449793" y="4466602"/>
                <a:ext cx="38985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 algn="ctr">
                  <a:tabLst>
                    <a:tab pos="227013" algn="l"/>
                    <a:tab pos="1376363" algn="l"/>
                    <a:tab pos="2743200" algn="l"/>
                  </a:tabLst>
                </a:pPr>
                <a:r>
                  <a:rPr lang="en-US" sz="1200" b="0" dirty="0" smtClean="0">
                    <a:solidFill>
                      <a:schemeClr val="bg1"/>
                    </a:solidFill>
                  </a:rPr>
                  <a:t>2Q</a:t>
                </a:r>
                <a:endParaRPr lang="en-US" sz="12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 bwMode="auto">
              <a:xfrm>
                <a:off x="3362772" y="4465178"/>
                <a:ext cx="38985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 algn="ctr">
                  <a:tabLst>
                    <a:tab pos="227013" algn="l"/>
                    <a:tab pos="1376363" algn="l"/>
                    <a:tab pos="2743200" algn="l"/>
                  </a:tabLst>
                </a:pPr>
                <a:r>
                  <a:rPr lang="en-US" sz="1200" b="0" dirty="0" smtClean="0">
                    <a:solidFill>
                      <a:schemeClr val="bg1"/>
                    </a:solidFill>
                  </a:rPr>
                  <a:t>4Q</a:t>
                </a:r>
                <a:endParaRPr lang="en-US" sz="1200" b="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605018" y="4448084"/>
              <a:ext cx="1837347" cy="286970"/>
              <a:chOff x="1956987" y="4459480"/>
              <a:chExt cx="1837347" cy="286970"/>
            </a:xfrm>
          </p:grpSpPr>
          <p:grpSp>
            <p:nvGrpSpPr>
              <p:cNvPr id="40" name="Group 26"/>
              <p:cNvGrpSpPr/>
              <p:nvPr/>
            </p:nvGrpSpPr>
            <p:grpSpPr>
              <a:xfrm>
                <a:off x="1956987" y="4486545"/>
                <a:ext cx="1837347" cy="230737"/>
                <a:chOff x="3110669" y="6195704"/>
                <a:chExt cx="4131892" cy="230737"/>
              </a:xfrm>
            </p:grpSpPr>
            <p:sp>
              <p:nvSpPr>
                <p:cNvPr id="45" name="Rectangle 44"/>
                <p:cNvSpPr/>
                <p:nvPr/>
              </p:nvSpPr>
              <p:spPr bwMode="auto">
                <a:xfrm>
                  <a:off x="3110669" y="6195704"/>
                  <a:ext cx="1034041" cy="230737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>
                  <a:off x="4143307" y="6195704"/>
                  <a:ext cx="1034041" cy="230737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>
                  <a:off x="5175904" y="6195704"/>
                  <a:ext cx="1034041" cy="230737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 bwMode="auto">
                <a:xfrm>
                  <a:off x="6208520" y="6195704"/>
                  <a:ext cx="1034041" cy="230737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 bwMode="auto">
              <a:xfrm>
                <a:off x="1991171" y="4469451"/>
                <a:ext cx="38985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 algn="ctr">
                  <a:tabLst>
                    <a:tab pos="227013" algn="l"/>
                    <a:tab pos="1376363" algn="l"/>
                    <a:tab pos="2743200" algn="l"/>
                  </a:tabLst>
                </a:pPr>
                <a:r>
                  <a:rPr lang="en-US" sz="1200" b="0" dirty="0" smtClean="0">
                    <a:solidFill>
                      <a:schemeClr val="bg1"/>
                    </a:solidFill>
                  </a:rPr>
                  <a:t>1Q</a:t>
                </a:r>
                <a:endParaRPr lang="en-US" sz="12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 bwMode="auto">
              <a:xfrm>
                <a:off x="2912693" y="4459480"/>
                <a:ext cx="38985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 algn="ctr">
                  <a:tabLst>
                    <a:tab pos="227013" algn="l"/>
                    <a:tab pos="1376363" algn="l"/>
                    <a:tab pos="2743200" algn="l"/>
                  </a:tabLst>
                </a:pPr>
                <a:r>
                  <a:rPr lang="en-US" sz="1200" b="0" dirty="0" smtClean="0">
                    <a:solidFill>
                      <a:schemeClr val="bg1"/>
                    </a:solidFill>
                  </a:rPr>
                  <a:t>3Q</a:t>
                </a:r>
                <a:endParaRPr lang="en-US" sz="12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 bwMode="auto">
              <a:xfrm>
                <a:off x="2449793" y="4466602"/>
                <a:ext cx="38985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 algn="ctr">
                  <a:tabLst>
                    <a:tab pos="227013" algn="l"/>
                    <a:tab pos="1376363" algn="l"/>
                    <a:tab pos="2743200" algn="l"/>
                  </a:tabLst>
                </a:pPr>
                <a:r>
                  <a:rPr lang="en-US" sz="1200" b="0" dirty="0" smtClean="0">
                    <a:solidFill>
                      <a:schemeClr val="bg1"/>
                    </a:solidFill>
                  </a:rPr>
                  <a:t>2Q</a:t>
                </a:r>
                <a:endParaRPr lang="en-US" sz="12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 bwMode="auto">
              <a:xfrm>
                <a:off x="3362772" y="4465178"/>
                <a:ext cx="38985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 algn="ctr">
                  <a:tabLst>
                    <a:tab pos="227013" algn="l"/>
                    <a:tab pos="1376363" algn="l"/>
                    <a:tab pos="2743200" algn="l"/>
                  </a:tabLst>
                </a:pPr>
                <a:r>
                  <a:rPr lang="en-US" sz="1200" b="0" dirty="0" smtClean="0">
                    <a:solidFill>
                      <a:schemeClr val="bg1"/>
                    </a:solidFill>
                  </a:rPr>
                  <a:t>4Q</a:t>
                </a:r>
                <a:endParaRPr lang="en-US" sz="1200" b="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6443796" y="4449510"/>
              <a:ext cx="1837347" cy="286970"/>
              <a:chOff x="1956987" y="4459480"/>
              <a:chExt cx="1837347" cy="286970"/>
            </a:xfrm>
          </p:grpSpPr>
          <p:grpSp>
            <p:nvGrpSpPr>
              <p:cNvPr id="50" name="Group 26"/>
              <p:cNvGrpSpPr/>
              <p:nvPr/>
            </p:nvGrpSpPr>
            <p:grpSpPr>
              <a:xfrm>
                <a:off x="1956987" y="4486545"/>
                <a:ext cx="1837347" cy="230737"/>
                <a:chOff x="3110669" y="6195704"/>
                <a:chExt cx="4131892" cy="230737"/>
              </a:xfrm>
            </p:grpSpPr>
            <p:sp>
              <p:nvSpPr>
                <p:cNvPr id="55" name="Rectangle 54"/>
                <p:cNvSpPr/>
                <p:nvPr/>
              </p:nvSpPr>
              <p:spPr bwMode="auto">
                <a:xfrm>
                  <a:off x="3110669" y="6195704"/>
                  <a:ext cx="1034041" cy="230737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 bwMode="auto">
                <a:xfrm>
                  <a:off x="4143307" y="6195704"/>
                  <a:ext cx="1034041" cy="230737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5175904" y="6195704"/>
                  <a:ext cx="1034041" cy="230737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 bwMode="auto">
                <a:xfrm>
                  <a:off x="6208520" y="6195704"/>
                  <a:ext cx="1034041" cy="230737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1" name="TextBox 50"/>
              <p:cNvSpPr txBox="1"/>
              <p:nvPr/>
            </p:nvSpPr>
            <p:spPr bwMode="auto">
              <a:xfrm>
                <a:off x="1991171" y="4469451"/>
                <a:ext cx="38985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 algn="ctr">
                  <a:tabLst>
                    <a:tab pos="227013" algn="l"/>
                    <a:tab pos="1376363" algn="l"/>
                    <a:tab pos="2743200" algn="l"/>
                  </a:tabLst>
                </a:pPr>
                <a:r>
                  <a:rPr lang="en-US" sz="1200" b="0" dirty="0" smtClean="0">
                    <a:solidFill>
                      <a:schemeClr val="bg1"/>
                    </a:solidFill>
                  </a:rPr>
                  <a:t>1Q</a:t>
                </a:r>
                <a:endParaRPr lang="en-US" sz="12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 bwMode="auto">
              <a:xfrm>
                <a:off x="2912693" y="4459480"/>
                <a:ext cx="38985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 algn="ctr">
                  <a:tabLst>
                    <a:tab pos="227013" algn="l"/>
                    <a:tab pos="1376363" algn="l"/>
                    <a:tab pos="2743200" algn="l"/>
                  </a:tabLst>
                </a:pPr>
                <a:r>
                  <a:rPr lang="en-US" sz="1200" b="0" dirty="0" smtClean="0">
                    <a:solidFill>
                      <a:schemeClr val="bg1"/>
                    </a:solidFill>
                  </a:rPr>
                  <a:t>3Q</a:t>
                </a:r>
                <a:endParaRPr lang="en-US" sz="12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 bwMode="auto">
              <a:xfrm>
                <a:off x="2449793" y="4466602"/>
                <a:ext cx="38985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 algn="ctr">
                  <a:tabLst>
                    <a:tab pos="227013" algn="l"/>
                    <a:tab pos="1376363" algn="l"/>
                    <a:tab pos="2743200" algn="l"/>
                  </a:tabLst>
                </a:pPr>
                <a:r>
                  <a:rPr lang="en-US" sz="1200" b="0" dirty="0" smtClean="0">
                    <a:solidFill>
                      <a:schemeClr val="bg1"/>
                    </a:solidFill>
                  </a:rPr>
                  <a:t>2Q</a:t>
                </a:r>
                <a:endParaRPr lang="en-US" sz="1200" b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 bwMode="auto">
              <a:xfrm>
                <a:off x="3362772" y="4465178"/>
                <a:ext cx="38985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 algn="ctr">
                  <a:tabLst>
                    <a:tab pos="227013" algn="l"/>
                    <a:tab pos="1376363" algn="l"/>
                    <a:tab pos="2743200" algn="l"/>
                  </a:tabLst>
                </a:pPr>
                <a:r>
                  <a:rPr lang="en-US" sz="1200" b="0" dirty="0" smtClean="0">
                    <a:solidFill>
                      <a:schemeClr val="bg1"/>
                    </a:solidFill>
                  </a:rPr>
                  <a:t>4Q</a:t>
                </a:r>
                <a:endParaRPr lang="en-US" sz="1200" b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 bwMode="auto">
            <a:xfrm>
              <a:off x="4041760" y="5160235"/>
              <a:ext cx="1497616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227013" algn="l"/>
                  <a:tab pos="1376363" algn="l"/>
                  <a:tab pos="2743200" algn="l"/>
                </a:tabLst>
              </a:pPr>
              <a:r>
                <a:rPr lang="en-US" sz="1400" b="0" dirty="0" smtClean="0">
                  <a:solidFill>
                    <a:srgbClr val="000099"/>
                  </a:solidFill>
                </a:rPr>
                <a:t>Critical Design</a:t>
              </a:r>
              <a:endParaRPr lang="en-US" sz="1400" b="0" dirty="0">
                <a:solidFill>
                  <a:srgbClr val="000099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5525719" y="5544798"/>
              <a:ext cx="1449351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>
                <a:tabLst>
                  <a:tab pos="227013" algn="l"/>
                  <a:tab pos="1376363" algn="l"/>
                  <a:tab pos="2743200" algn="l"/>
                </a:tabLst>
              </a:pPr>
              <a:r>
                <a:rPr lang="en-US" sz="1400" b="0" dirty="0" smtClean="0">
                  <a:solidFill>
                    <a:srgbClr val="000099"/>
                  </a:solidFill>
                </a:rPr>
                <a:t>Coding</a:t>
              </a:r>
              <a:endParaRPr lang="en-US" sz="1400" b="0" dirty="0">
                <a:solidFill>
                  <a:srgbClr val="000099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 bwMode="auto">
            <a:xfrm>
              <a:off x="3821671" y="6101696"/>
              <a:ext cx="45557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227013" algn="l"/>
                  <a:tab pos="1376363" algn="l"/>
                  <a:tab pos="2743200" algn="l"/>
                </a:tabLst>
              </a:pPr>
              <a:r>
                <a:rPr lang="en-US" sz="1000" b="0" dirty="0" smtClean="0">
                  <a:solidFill>
                    <a:srgbClr val="000099"/>
                  </a:solidFill>
                </a:rPr>
                <a:t>PDR</a:t>
              </a:r>
              <a:endParaRPr lang="en-US" sz="1000" b="0" dirty="0">
                <a:solidFill>
                  <a:srgbClr val="000099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 bwMode="auto">
            <a:xfrm>
              <a:off x="5298670" y="6134456"/>
              <a:ext cx="4635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227013" algn="l"/>
                  <a:tab pos="1376363" algn="l"/>
                  <a:tab pos="2743200" algn="l"/>
                </a:tabLst>
              </a:pPr>
              <a:r>
                <a:rPr lang="en-US" sz="1000" b="0" dirty="0" smtClean="0">
                  <a:solidFill>
                    <a:srgbClr val="000099"/>
                  </a:solidFill>
                </a:rPr>
                <a:t>CDR</a:t>
              </a:r>
              <a:endParaRPr lang="en-US" sz="1000" b="0" dirty="0">
                <a:solidFill>
                  <a:srgbClr val="000099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 bwMode="auto">
            <a:xfrm>
              <a:off x="7027233" y="6158670"/>
              <a:ext cx="4635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227013" algn="l"/>
                  <a:tab pos="1376363" algn="l"/>
                  <a:tab pos="2743200" algn="l"/>
                </a:tabLst>
              </a:pPr>
              <a:r>
                <a:rPr lang="en-US" sz="1000" b="0" dirty="0" smtClean="0">
                  <a:solidFill>
                    <a:srgbClr val="000099"/>
                  </a:solidFill>
                </a:rPr>
                <a:t>DDR</a:t>
              </a:r>
              <a:endParaRPr lang="en-US" sz="1000" b="0" dirty="0">
                <a:solidFill>
                  <a:srgbClr val="000099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 bwMode="auto">
            <a:xfrm>
              <a:off x="1612940" y="6140153"/>
              <a:ext cx="43313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227013" algn="l"/>
                  <a:tab pos="1376363" algn="l"/>
                  <a:tab pos="2743200" algn="l"/>
                </a:tabLst>
              </a:pPr>
              <a:r>
                <a:rPr lang="en-US" sz="1000" b="0" dirty="0" smtClean="0">
                  <a:solidFill>
                    <a:srgbClr val="000099"/>
                  </a:solidFill>
                </a:rPr>
                <a:t>ATP</a:t>
              </a:r>
              <a:endParaRPr lang="en-US" sz="1000" b="0" dirty="0">
                <a:solidFill>
                  <a:srgbClr val="000099"/>
                </a:solidFill>
              </a:endParaRPr>
            </a:p>
          </p:txBody>
        </p:sp>
        <p:sp>
          <p:nvSpPr>
            <p:cNvPr id="67" name="Isosceles Triangle 66"/>
            <p:cNvSpPr/>
            <p:nvPr/>
          </p:nvSpPr>
          <p:spPr bwMode="auto">
            <a:xfrm>
              <a:off x="1752594" y="5886636"/>
              <a:ext cx="153824" cy="247828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Isosceles Triangle 67"/>
            <p:cNvSpPr/>
            <p:nvPr/>
          </p:nvSpPr>
          <p:spPr bwMode="auto">
            <a:xfrm>
              <a:off x="3965526" y="5886636"/>
              <a:ext cx="153824" cy="247828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Isosceles Triangle 68"/>
            <p:cNvSpPr/>
            <p:nvPr/>
          </p:nvSpPr>
          <p:spPr bwMode="auto">
            <a:xfrm>
              <a:off x="5442523" y="5886636"/>
              <a:ext cx="153824" cy="247828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Isosceles Triangle 69"/>
            <p:cNvSpPr/>
            <p:nvPr/>
          </p:nvSpPr>
          <p:spPr bwMode="auto">
            <a:xfrm>
              <a:off x="7171089" y="5886636"/>
              <a:ext cx="153824" cy="247828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4032191" y="4896739"/>
              <a:ext cx="307649" cy="246405"/>
              <a:chOff x="3033757" y="367469"/>
              <a:chExt cx="376015" cy="383136"/>
            </a:xfrm>
          </p:grpSpPr>
          <p:cxnSp>
            <p:nvCxnSpPr>
              <p:cNvPr id="85" name="Straight Arrow Connector 84"/>
              <p:cNvCxnSpPr/>
              <p:nvPr/>
            </p:nvCxnSpPr>
            <p:spPr bwMode="auto">
              <a:xfrm>
                <a:off x="3033757" y="367469"/>
                <a:ext cx="376015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86" name="Straight Arrow Connector 85"/>
              <p:cNvCxnSpPr/>
              <p:nvPr/>
            </p:nvCxnSpPr>
            <p:spPr bwMode="auto">
              <a:xfrm rot="5400000">
                <a:off x="3220340" y="562598"/>
                <a:ext cx="376015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87" name="Group 86"/>
            <p:cNvGrpSpPr/>
            <p:nvPr/>
          </p:nvGrpSpPr>
          <p:grpSpPr>
            <a:xfrm>
              <a:off x="5517735" y="5296967"/>
              <a:ext cx="307649" cy="246405"/>
              <a:chOff x="3033757" y="367469"/>
              <a:chExt cx="376015" cy="383136"/>
            </a:xfrm>
          </p:grpSpPr>
          <p:cxnSp>
            <p:nvCxnSpPr>
              <p:cNvPr id="88" name="Straight Arrow Connector 87"/>
              <p:cNvCxnSpPr/>
              <p:nvPr/>
            </p:nvCxnSpPr>
            <p:spPr bwMode="auto">
              <a:xfrm>
                <a:off x="3033757" y="367469"/>
                <a:ext cx="376015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89" name="Straight Arrow Connector 88"/>
              <p:cNvCxnSpPr/>
              <p:nvPr/>
            </p:nvCxnSpPr>
            <p:spPr bwMode="auto">
              <a:xfrm rot="5400000">
                <a:off x="3220340" y="562598"/>
                <a:ext cx="376015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90" name="Text Box 8"/>
          <p:cNvSpPr txBox="1">
            <a:spLocks noChangeArrowheads="1"/>
          </p:cNvSpPr>
          <p:nvPr/>
        </p:nvSpPr>
        <p:spPr bwMode="auto">
          <a:xfrm>
            <a:off x="1933397" y="6350"/>
            <a:ext cx="52565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>
                <a:solidFill>
                  <a:schemeClr val="tx2"/>
                </a:solidFill>
              </a:rPr>
              <a:t>GOES-R Space Weather  </a:t>
            </a:r>
          </a:p>
          <a:p>
            <a:pPr algn="ctr"/>
            <a:r>
              <a:rPr lang="en-US" sz="2800" b="0" dirty="0" smtClean="0">
                <a:solidFill>
                  <a:schemeClr val="tx2"/>
                </a:solidFill>
              </a:rPr>
              <a:t>Product Set 3 – Schedule</a:t>
            </a:r>
            <a:endParaRPr lang="en-US" sz="2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48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1612900" y="6350"/>
            <a:ext cx="5897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>
                <a:solidFill>
                  <a:schemeClr val="tx2"/>
                </a:solidFill>
              </a:rPr>
              <a:t>GOES-R Space Weather  </a:t>
            </a:r>
          </a:p>
          <a:p>
            <a:pPr algn="ctr"/>
            <a:r>
              <a:rPr lang="en-US" sz="2800" b="0" dirty="0">
                <a:solidFill>
                  <a:schemeClr val="tx2"/>
                </a:solidFill>
              </a:rPr>
              <a:t>Product L1b/L2+ Interdependencies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123406"/>
            <a:ext cx="8865326" cy="5734594"/>
            <a:chOff x="0" y="1123406"/>
            <a:chExt cx="8865326" cy="573459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988" y="1123406"/>
              <a:ext cx="8083296" cy="5271715"/>
            </a:xfrm>
            <a:prstGeom prst="rect">
              <a:avLst/>
            </a:prstGeom>
          </p:spPr>
        </p:pic>
        <p:sp>
          <p:nvSpPr>
            <p:cNvPr id="5124" name="TextBox 5"/>
            <p:cNvSpPr txBox="1">
              <a:spLocks noChangeArrowheads="1"/>
            </p:cNvSpPr>
            <p:nvPr/>
          </p:nvSpPr>
          <p:spPr bwMode="auto">
            <a:xfrm>
              <a:off x="723900" y="1249125"/>
              <a:ext cx="66357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227013" algn="l"/>
                  <a:tab pos="1376363" algn="l"/>
                  <a:tab pos="2743200" algn="l"/>
                </a:tabLst>
              </a:pPr>
              <a:r>
                <a:rPr lang="en-US" dirty="0">
                  <a:solidFill>
                    <a:srgbClr val="000099"/>
                  </a:solidFill>
                </a:rPr>
                <a:t>MAG</a:t>
              </a:r>
            </a:p>
          </p:txBody>
        </p:sp>
        <p:sp>
          <p:nvSpPr>
            <p:cNvPr id="5125" name="TextBox 6"/>
            <p:cNvSpPr txBox="1">
              <a:spLocks noChangeArrowheads="1"/>
            </p:cNvSpPr>
            <p:nvPr/>
          </p:nvSpPr>
          <p:spPr bwMode="auto">
            <a:xfrm>
              <a:off x="661988" y="2077667"/>
              <a:ext cx="787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227013" algn="l"/>
                  <a:tab pos="1376363" algn="l"/>
                  <a:tab pos="2743200" algn="l"/>
                </a:tabLst>
              </a:pPr>
              <a:r>
                <a:rPr lang="en-US" dirty="0">
                  <a:solidFill>
                    <a:srgbClr val="000099"/>
                  </a:solidFill>
                </a:rPr>
                <a:t>SEISS</a:t>
              </a:r>
            </a:p>
          </p:txBody>
        </p:sp>
        <p:sp>
          <p:nvSpPr>
            <p:cNvPr id="5126" name="TextBox 7"/>
            <p:cNvSpPr txBox="1">
              <a:spLocks noChangeArrowheads="1"/>
            </p:cNvSpPr>
            <p:nvPr/>
          </p:nvSpPr>
          <p:spPr bwMode="auto">
            <a:xfrm>
              <a:off x="685800" y="2920578"/>
              <a:ext cx="741363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227013" algn="l"/>
                  <a:tab pos="1376363" algn="l"/>
                  <a:tab pos="2743200" algn="l"/>
                </a:tabLst>
              </a:pPr>
              <a:r>
                <a:rPr lang="en-US" dirty="0">
                  <a:solidFill>
                    <a:srgbClr val="000099"/>
                  </a:solidFill>
                </a:rPr>
                <a:t>EUVS</a:t>
              </a:r>
            </a:p>
          </p:txBody>
        </p:sp>
        <p:sp>
          <p:nvSpPr>
            <p:cNvPr id="5127" name="TextBox 8"/>
            <p:cNvSpPr txBox="1">
              <a:spLocks noChangeArrowheads="1"/>
            </p:cNvSpPr>
            <p:nvPr/>
          </p:nvSpPr>
          <p:spPr bwMode="auto">
            <a:xfrm>
              <a:off x="754063" y="3999813"/>
              <a:ext cx="60483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227013" algn="l"/>
                  <a:tab pos="1376363" algn="l"/>
                  <a:tab pos="2743200" algn="l"/>
                </a:tabLst>
              </a:pPr>
              <a:r>
                <a:rPr lang="en-US" dirty="0">
                  <a:solidFill>
                    <a:srgbClr val="000099"/>
                  </a:solidFill>
                </a:rPr>
                <a:t>XRS</a:t>
              </a:r>
            </a:p>
          </p:txBody>
        </p:sp>
        <p:sp>
          <p:nvSpPr>
            <p:cNvPr id="5128" name="TextBox 9"/>
            <p:cNvSpPr txBox="1">
              <a:spLocks noChangeArrowheads="1"/>
            </p:cNvSpPr>
            <p:nvPr/>
          </p:nvSpPr>
          <p:spPr bwMode="auto">
            <a:xfrm>
              <a:off x="725488" y="5471082"/>
              <a:ext cx="66198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227013" algn="l"/>
                  <a:tab pos="1376363" algn="l"/>
                  <a:tab pos="2743200" algn="l"/>
                </a:tabLst>
              </a:pPr>
              <a:r>
                <a:rPr lang="en-US" dirty="0">
                  <a:solidFill>
                    <a:srgbClr val="000099"/>
                  </a:solidFill>
                </a:rPr>
                <a:t>SUVI</a:t>
              </a:r>
            </a:p>
          </p:txBody>
        </p:sp>
        <p:sp>
          <p:nvSpPr>
            <p:cNvPr id="5134" name="Text Box 20"/>
            <p:cNvSpPr txBox="1">
              <a:spLocks noChangeArrowheads="1"/>
            </p:cNvSpPr>
            <p:nvPr/>
          </p:nvSpPr>
          <p:spPr bwMode="auto">
            <a:xfrm>
              <a:off x="68263" y="6557963"/>
              <a:ext cx="19240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200" i="1">
                  <a:solidFill>
                    <a:srgbClr val="000099"/>
                  </a:solidFill>
                </a:rPr>
                <a:t>GOES-RRR 23 Sep 2011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0" y="6505303"/>
              <a:ext cx="2151017" cy="3526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1750423" y="6657945"/>
              <a:ext cx="7114903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99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4115080" y="6457890"/>
              <a:ext cx="2385589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227013" algn="l"/>
                  <a:tab pos="1376363" algn="l"/>
                  <a:tab pos="2743200" algn="l"/>
                </a:tabLst>
              </a:pPr>
              <a:r>
                <a:rPr lang="en-US" sz="2000" dirty="0">
                  <a:solidFill>
                    <a:srgbClr val="000099"/>
                  </a:solidFill>
                </a:rPr>
                <a:t>Level </a:t>
              </a:r>
              <a:r>
                <a:rPr lang="en-US" sz="2000" dirty="0" smtClean="0">
                  <a:solidFill>
                    <a:srgbClr val="000099"/>
                  </a:solidFill>
                </a:rPr>
                <a:t>2+ </a:t>
              </a:r>
              <a:r>
                <a:rPr lang="en-US" sz="2000" dirty="0">
                  <a:solidFill>
                    <a:srgbClr val="000099"/>
                  </a:solidFill>
                </a:rPr>
                <a:t>Products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261938" y="1123406"/>
              <a:ext cx="0" cy="51816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99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129" name="TextBox 10"/>
            <p:cNvSpPr txBox="1">
              <a:spLocks noChangeArrowheads="1"/>
            </p:cNvSpPr>
            <p:nvPr/>
          </p:nvSpPr>
          <p:spPr bwMode="auto">
            <a:xfrm rot="-5400000">
              <a:off x="-934243" y="3514181"/>
              <a:ext cx="2392362" cy="4000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227013" algn="l"/>
                  <a:tab pos="1376363" algn="l"/>
                  <a:tab pos="2743200" algn="l"/>
                </a:tabLst>
              </a:pPr>
              <a:r>
                <a:rPr lang="en-US" sz="2000" dirty="0">
                  <a:solidFill>
                    <a:srgbClr val="000099"/>
                  </a:solidFill>
                </a:rPr>
                <a:t>Level 1b Products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7570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1959846" y="6350"/>
            <a:ext cx="52036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>
                <a:solidFill>
                  <a:schemeClr val="tx2"/>
                </a:solidFill>
              </a:rPr>
              <a:t>GOES-R Space Weather  </a:t>
            </a:r>
          </a:p>
          <a:p>
            <a:pPr algn="ctr"/>
            <a:r>
              <a:rPr lang="en-US" sz="2800" b="0" dirty="0" smtClean="0">
                <a:solidFill>
                  <a:schemeClr val="tx2"/>
                </a:solidFill>
              </a:rPr>
              <a:t>XRS.10 Flare Location</a:t>
            </a:r>
            <a:endParaRPr lang="en-US" sz="2800" b="0" dirty="0">
              <a:solidFill>
                <a:schemeClr val="tx2"/>
              </a:solidFill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4716058" y="1174988"/>
            <a:ext cx="418089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tabLst>
                <a:tab pos="227013" algn="l"/>
                <a:tab pos="1376363" algn="l"/>
                <a:tab pos="2743200" algn="l"/>
              </a:tabLst>
            </a:pPr>
            <a:r>
              <a:rPr lang="en-US" b="0" dirty="0" smtClean="0">
                <a:solidFill>
                  <a:srgbClr val="000099"/>
                </a:solidFill>
              </a:rPr>
              <a:t>New quad-diode XRS design will provide an ability to locate solar flares on the disk. Algorithm will automate the locations of solar flares to aid in predicting impacts to earth-based  and satellite systems.  </a:t>
            </a:r>
            <a:r>
              <a:rPr lang="en-US" b="0" dirty="0">
                <a:solidFill>
                  <a:srgbClr val="000099"/>
                </a:solidFill>
              </a:rPr>
              <a:t>P</a:t>
            </a:r>
            <a:r>
              <a:rPr lang="en-US" b="0" dirty="0" smtClean="0">
                <a:solidFill>
                  <a:srgbClr val="000099"/>
                </a:solidFill>
              </a:rPr>
              <a:t>roxy data from the GOES SXI and/or SDO EVE  will be used to develop this new approach.</a:t>
            </a:r>
            <a:endParaRPr lang="en-US" b="0" dirty="0">
              <a:solidFill>
                <a:srgbClr val="000099"/>
              </a:solidFill>
            </a:endParaRPr>
          </a:p>
        </p:txBody>
      </p:sp>
      <p:sp>
        <p:nvSpPr>
          <p:cNvPr id="26" name="Rectangle 19"/>
          <p:cNvSpPr>
            <a:spLocks/>
          </p:cNvSpPr>
          <p:nvPr/>
        </p:nvSpPr>
        <p:spPr bwMode="auto">
          <a:xfrm>
            <a:off x="4198539" y="5697164"/>
            <a:ext cx="854401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Helvetica" charset="0"/>
                <a:cs typeface="Helvetica" charset="0"/>
                <a:sym typeface="Helvetica" charset="0"/>
              </a:rPr>
              <a:t>Aperture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1893" y="3493298"/>
            <a:ext cx="7876861" cy="2419656"/>
            <a:chOff x="385011" y="3284751"/>
            <a:chExt cx="7876861" cy="2717693"/>
          </a:xfrm>
        </p:grpSpPr>
        <p:sp>
          <p:nvSpPr>
            <p:cNvPr id="9" name="Rectangle 2"/>
            <p:cNvSpPr>
              <a:spLocks/>
            </p:cNvSpPr>
            <p:nvPr/>
          </p:nvSpPr>
          <p:spPr bwMode="auto">
            <a:xfrm>
              <a:off x="6447788" y="3745698"/>
              <a:ext cx="1370852" cy="1640466"/>
            </a:xfrm>
            <a:prstGeom prst="rect">
              <a:avLst/>
            </a:prstGeom>
            <a:solidFill>
              <a:srgbClr val="FFF2BC"/>
            </a:solidFill>
            <a:ln w="12700">
              <a:solidFill>
                <a:srgbClr val="000000">
                  <a:alpha val="16862"/>
                </a:srgb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Rectangle 3"/>
            <p:cNvSpPr>
              <a:spLocks/>
            </p:cNvSpPr>
            <p:nvPr/>
          </p:nvSpPr>
          <p:spPr bwMode="auto">
            <a:xfrm>
              <a:off x="6005611" y="3289802"/>
              <a:ext cx="2256261" cy="270001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726933" y="3734332"/>
              <a:ext cx="6406809" cy="1663198"/>
            </a:xfrm>
            <a:custGeom>
              <a:avLst/>
              <a:gdLst>
                <a:gd name="T0" fmla="*/ 0 w 21600"/>
                <a:gd name="T1" fmla="*/ 6510 h 21600"/>
                <a:gd name="T2" fmla="*/ 0 w 21600"/>
                <a:gd name="T3" fmla="*/ 17310 h 21600"/>
                <a:gd name="T4" fmla="*/ 12132 w 21600"/>
                <a:gd name="T5" fmla="*/ 14647 h 21600"/>
                <a:gd name="T6" fmla="*/ 21600 w 21600"/>
                <a:gd name="T7" fmla="*/ 21600 h 21600"/>
                <a:gd name="T8" fmla="*/ 21600 w 21600"/>
                <a:gd name="T9" fmla="*/ 0 h 21600"/>
                <a:gd name="T10" fmla="*/ 12068 w 21600"/>
                <a:gd name="T11" fmla="*/ 7841 h 21600"/>
                <a:gd name="T12" fmla="*/ 0 w 21600"/>
                <a:gd name="T13" fmla="*/ 6510 h 21600"/>
                <a:gd name="T14" fmla="*/ 0 w 21600"/>
                <a:gd name="T15" fmla="*/ 651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6510"/>
                  </a:moveTo>
                  <a:lnTo>
                    <a:pt x="0" y="17310"/>
                  </a:lnTo>
                  <a:lnTo>
                    <a:pt x="12132" y="14647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2068" y="7841"/>
                  </a:lnTo>
                  <a:lnTo>
                    <a:pt x="0" y="6510"/>
                  </a:lnTo>
                  <a:close/>
                  <a:moveTo>
                    <a:pt x="0" y="6510"/>
                  </a:moveTo>
                </a:path>
              </a:pathLst>
            </a:custGeom>
            <a:solidFill>
              <a:srgbClr val="FFB600">
                <a:alpha val="54901"/>
              </a:srgbClr>
            </a:solidFill>
            <a:ln w="381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Rectangle 5"/>
            <p:cNvSpPr>
              <a:spLocks/>
            </p:cNvSpPr>
            <p:nvPr/>
          </p:nvSpPr>
          <p:spPr bwMode="auto">
            <a:xfrm>
              <a:off x="6743276" y="3904819"/>
              <a:ext cx="798872" cy="900425"/>
            </a:xfrm>
            <a:prstGeom prst="rect">
              <a:avLst/>
            </a:prstGeom>
            <a:solidFill>
              <a:srgbClr val="FF0000">
                <a:alpha val="64705"/>
              </a:srgbClr>
            </a:solidFill>
            <a:ln w="12700">
              <a:solidFill>
                <a:srgbClr val="000000">
                  <a:alpha val="16862"/>
                </a:srgb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745928" y="4224325"/>
              <a:ext cx="6387813" cy="215951"/>
            </a:xfrm>
            <a:prstGeom prst="line">
              <a:avLst/>
            </a:prstGeom>
            <a:noFill/>
            <a:ln w="12700">
              <a:solidFill>
                <a:srgbClr val="FFBC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rot="10800000" flipH="1">
              <a:off x="4306556" y="3575211"/>
              <a:ext cx="0" cy="7627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rot="10800000" flipH="1">
              <a:off x="4306556" y="4862074"/>
              <a:ext cx="0" cy="7640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rot="10800000" flipH="1">
              <a:off x="755426" y="4668855"/>
              <a:ext cx="6387813" cy="399066"/>
            </a:xfrm>
            <a:prstGeom prst="line">
              <a:avLst/>
            </a:prstGeom>
            <a:noFill/>
            <a:ln w="12700">
              <a:solidFill>
                <a:srgbClr val="FFB3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 rot="10800000" flipH="1">
              <a:off x="821911" y="3734332"/>
              <a:ext cx="6311831" cy="1322223"/>
            </a:xfrm>
            <a:prstGeom prst="line">
              <a:avLst/>
            </a:prstGeom>
            <a:noFill/>
            <a:ln w="9525">
              <a:solidFill>
                <a:srgbClr val="FFB4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760703" y="4218011"/>
              <a:ext cx="6354043" cy="1168153"/>
            </a:xfrm>
            <a:prstGeom prst="line">
              <a:avLst/>
            </a:prstGeom>
            <a:noFill/>
            <a:ln w="9525">
              <a:solidFill>
                <a:srgbClr val="FFB4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rot="10800000" flipH="1">
              <a:off x="736430" y="4543831"/>
              <a:ext cx="6406809" cy="102292"/>
            </a:xfrm>
            <a:prstGeom prst="line">
              <a:avLst/>
            </a:prstGeom>
            <a:noFill/>
            <a:ln w="9525">
              <a:solidFill>
                <a:srgbClr val="FFB4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Oval 13"/>
            <p:cNvSpPr>
              <a:spLocks/>
            </p:cNvSpPr>
            <p:nvPr/>
          </p:nvSpPr>
          <p:spPr bwMode="auto">
            <a:xfrm>
              <a:off x="385011" y="4224325"/>
              <a:ext cx="703894" cy="843596"/>
            </a:xfrm>
            <a:prstGeom prst="ellipse">
              <a:avLst/>
            </a:prstGeom>
            <a:solidFill>
              <a:srgbClr val="FBFF8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Oval 14"/>
            <p:cNvSpPr>
              <a:spLocks/>
            </p:cNvSpPr>
            <p:nvPr/>
          </p:nvSpPr>
          <p:spPr bwMode="auto">
            <a:xfrm>
              <a:off x="707937" y="4873440"/>
              <a:ext cx="47489" cy="56829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7137963" y="3284751"/>
              <a:ext cx="0" cy="27176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 rot="10800000" flipH="1">
              <a:off x="736430" y="3899768"/>
              <a:ext cx="6392035" cy="9913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 rot="10800000" flipH="1">
              <a:off x="732209" y="4805245"/>
              <a:ext cx="6382537" cy="9724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6005611" y="4555197"/>
              <a:ext cx="22552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Rectangle 20"/>
            <p:cNvSpPr>
              <a:spLocks/>
            </p:cNvSpPr>
            <p:nvPr/>
          </p:nvSpPr>
          <p:spPr bwMode="auto">
            <a:xfrm>
              <a:off x="6012999" y="3289802"/>
              <a:ext cx="482278" cy="5859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Helvetica" charset="0"/>
                  <a:cs typeface="Helvetica" charset="0"/>
                  <a:sym typeface="Helvetica" charset="0"/>
                </a:rPr>
                <a:t>Q</a:t>
              </a:r>
              <a:r>
                <a:rPr lang="en-US" baseline="-6000">
                  <a:solidFill>
                    <a:schemeClr val="tx1"/>
                  </a:solidFill>
                  <a:latin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28" name="Rectangle 21"/>
            <p:cNvSpPr>
              <a:spLocks/>
            </p:cNvSpPr>
            <p:nvPr/>
          </p:nvSpPr>
          <p:spPr bwMode="auto">
            <a:xfrm>
              <a:off x="7773262" y="3289802"/>
              <a:ext cx="483334" cy="5859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Helvetica" charset="0"/>
                  <a:cs typeface="Helvetica" charset="0"/>
                  <a:sym typeface="Helvetica" charset="0"/>
                </a:rPr>
                <a:t>Q</a:t>
              </a:r>
              <a:r>
                <a:rPr lang="en-US" baseline="-6000">
                  <a:solidFill>
                    <a:schemeClr val="tx1"/>
                  </a:solidFill>
                  <a:latin typeface="Helvetica" charset="0"/>
                  <a:cs typeface="Helvetica" charset="0"/>
                  <a:sym typeface="Helvetica" charset="0"/>
                </a:rPr>
                <a:t>2</a:t>
              </a:r>
            </a:p>
          </p:txBody>
        </p:sp>
        <p:sp>
          <p:nvSpPr>
            <p:cNvPr id="29" name="Rectangle 22"/>
            <p:cNvSpPr>
              <a:spLocks/>
            </p:cNvSpPr>
            <p:nvPr/>
          </p:nvSpPr>
          <p:spPr bwMode="auto">
            <a:xfrm>
              <a:off x="6008777" y="5411422"/>
              <a:ext cx="483334" cy="5859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Helvetica" charset="0"/>
                  <a:cs typeface="Helvetica" charset="0"/>
                  <a:sym typeface="Helvetica" charset="0"/>
                </a:rPr>
                <a:t>Q</a:t>
              </a:r>
              <a:r>
                <a:rPr lang="en-US" baseline="-6000">
                  <a:solidFill>
                    <a:schemeClr val="tx1"/>
                  </a:solidFill>
                  <a:latin typeface="Helvetica" charset="0"/>
                  <a:cs typeface="Helvetica" charset="0"/>
                  <a:sym typeface="Helvetica" charset="0"/>
                </a:rPr>
                <a:t>3</a:t>
              </a:r>
            </a:p>
          </p:txBody>
        </p:sp>
        <p:sp>
          <p:nvSpPr>
            <p:cNvPr id="30" name="Rectangle 23"/>
            <p:cNvSpPr>
              <a:spLocks/>
            </p:cNvSpPr>
            <p:nvPr/>
          </p:nvSpPr>
          <p:spPr bwMode="auto">
            <a:xfrm>
              <a:off x="7773262" y="5411422"/>
              <a:ext cx="483334" cy="5859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Helvetica" charset="0"/>
                  <a:cs typeface="Helvetica" charset="0"/>
                  <a:sym typeface="Helvetica" charset="0"/>
                </a:rPr>
                <a:t>Q</a:t>
              </a:r>
              <a:r>
                <a:rPr lang="en-US" baseline="-6000">
                  <a:solidFill>
                    <a:schemeClr val="tx1"/>
                  </a:solidFill>
                  <a:latin typeface="Helvetica" charset="0"/>
                  <a:cs typeface="Helvetica" charset="0"/>
                  <a:sym typeface="Helvetica" charset="0"/>
                </a:rPr>
                <a:t>4</a:t>
              </a:r>
            </a:p>
          </p:txBody>
        </p:sp>
      </p:grpSp>
      <p:sp>
        <p:nvSpPr>
          <p:cNvPr id="31" name="Rectangle 19"/>
          <p:cNvSpPr>
            <a:spLocks/>
          </p:cNvSpPr>
          <p:nvPr/>
        </p:nvSpPr>
        <p:spPr bwMode="auto">
          <a:xfrm>
            <a:off x="679382" y="5274419"/>
            <a:ext cx="1061188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Helvetica" charset="0"/>
                <a:cs typeface="Helvetica" charset="0"/>
                <a:sym typeface="Helvetica" charset="0"/>
              </a:rPr>
              <a:t>Solar Flare</a:t>
            </a:r>
            <a:endParaRPr lang="en-US" dirty="0">
              <a:solidFill>
                <a:srgbClr val="000099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71" y="1155425"/>
            <a:ext cx="4225309" cy="250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1789384" y="6350"/>
            <a:ext cx="55445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>
                <a:solidFill>
                  <a:schemeClr val="tx2"/>
                </a:solidFill>
              </a:rPr>
              <a:t>GOES-R Space Weather  </a:t>
            </a:r>
          </a:p>
          <a:p>
            <a:pPr algn="ctr"/>
            <a:r>
              <a:rPr lang="en-US" sz="2800" b="0" dirty="0" smtClean="0">
                <a:solidFill>
                  <a:schemeClr val="tx2"/>
                </a:solidFill>
              </a:rPr>
              <a:t>EUVS.05 Multi-Wavelength Proxy</a:t>
            </a:r>
            <a:endParaRPr lang="en-US" sz="2800" b="0" dirty="0">
              <a:solidFill>
                <a:schemeClr val="tx2"/>
              </a:solidFill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50191" y="1256088"/>
            <a:ext cx="36801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tabLst>
                <a:tab pos="227013" algn="l"/>
                <a:tab pos="1376363" algn="l"/>
                <a:tab pos="2743200" algn="l"/>
              </a:tabLst>
            </a:pPr>
            <a:r>
              <a:rPr lang="en-US" sz="1400" b="0" dirty="0" smtClean="0">
                <a:solidFill>
                  <a:srgbClr val="000099"/>
                </a:solidFill>
              </a:rPr>
              <a:t>EUVS measurements within three spectral regions in the extreme ultra-violet (EUV) to monitor solar emissions from the chromosphere, transition region, and the corona. Algorithm will regenerate the full EUV spectrum via a bootstrap technique.  Proxy data provided from the SDO EVE and the SORCE SOLSTICE sensors. </a:t>
            </a:r>
            <a:endParaRPr lang="en-US" sz="1400" b="0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373" y="1256087"/>
            <a:ext cx="4968249" cy="496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6" y="3217455"/>
            <a:ext cx="3529513" cy="300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1026695" y="6302878"/>
            <a:ext cx="24112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tabLst>
                <a:tab pos="227013" algn="l"/>
                <a:tab pos="1376363" algn="l"/>
                <a:tab pos="2743200" algn="l"/>
              </a:tabLst>
            </a:pPr>
            <a:r>
              <a:rPr lang="en-US" dirty="0" smtClean="0">
                <a:solidFill>
                  <a:srgbClr val="000099"/>
                </a:solidFill>
              </a:rPr>
              <a:t>Solar Flare – 07 Mar 12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5043780" y="6224336"/>
            <a:ext cx="29434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>
              <a:tabLst>
                <a:tab pos="227013" algn="l"/>
                <a:tab pos="1376363" algn="l"/>
                <a:tab pos="2743200" algn="l"/>
              </a:tabLst>
            </a:pPr>
            <a:r>
              <a:rPr lang="en-US" u="sng" dirty="0" smtClean="0">
                <a:solidFill>
                  <a:srgbClr val="000099"/>
                </a:solidFill>
              </a:rPr>
              <a:t>EUV Composite Solar Image</a:t>
            </a:r>
            <a:endParaRPr lang="en-US" u="sng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auto">
          <a:xfrm>
            <a:off x="429947" y="1170384"/>
            <a:ext cx="38385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>
              <a:tabLst>
                <a:tab pos="227013" algn="l"/>
                <a:tab pos="1376363" algn="l"/>
                <a:tab pos="2743200" algn="l"/>
              </a:tabLst>
            </a:pPr>
            <a:r>
              <a:rPr lang="en-US" b="0" dirty="0" smtClean="0">
                <a:solidFill>
                  <a:srgbClr val="000099"/>
                </a:solidFill>
              </a:rPr>
              <a:t>Algorithm will report all event detection parameters, peak fluxes and event </a:t>
            </a:r>
            <a:r>
              <a:rPr lang="en-US" b="0" dirty="0" err="1" smtClean="0">
                <a:solidFill>
                  <a:srgbClr val="000099"/>
                </a:solidFill>
              </a:rPr>
              <a:t>fluences</a:t>
            </a:r>
            <a:r>
              <a:rPr lang="en-US" b="0" dirty="0" smtClean="0">
                <a:solidFill>
                  <a:srgbClr val="000099"/>
                </a:solidFill>
              </a:rPr>
              <a:t> based on SEISS SGPS measurements.  Adding a rate of rise quantity to the event onset detection will enhance the algorithm’s prediction capabilities.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9947" y="3120787"/>
            <a:ext cx="4267200" cy="3200400"/>
            <a:chOff x="4432570" y="1944261"/>
            <a:chExt cx="4267200" cy="3200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570" y="1944261"/>
              <a:ext cx="4267200" cy="32004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 bwMode="auto">
            <a:xfrm>
              <a:off x="5275631" y="2368372"/>
              <a:ext cx="4347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227013" algn="l"/>
                  <a:tab pos="1376363" algn="l"/>
                  <a:tab pos="2743200" algn="l"/>
                </a:tabLst>
              </a:pPr>
              <a:r>
                <a:rPr lang="en-US" dirty="0" smtClean="0">
                  <a:solidFill>
                    <a:srgbClr val="FF0000"/>
                  </a:solidFill>
                </a:rPr>
                <a:t>S3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275631" y="2783428"/>
              <a:ext cx="4347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227013" algn="l"/>
                  <a:tab pos="1376363" algn="l"/>
                  <a:tab pos="2743200" algn="l"/>
                </a:tabLst>
              </a:pPr>
              <a:r>
                <a:rPr lang="en-US" dirty="0" smtClean="0">
                  <a:solidFill>
                    <a:srgbClr val="FF0000"/>
                  </a:solidFill>
                </a:rPr>
                <a:t>S2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5275631" y="3205907"/>
              <a:ext cx="4347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227013" algn="l"/>
                  <a:tab pos="1376363" algn="l"/>
                  <a:tab pos="2743200" algn="l"/>
                </a:tabLst>
              </a:pPr>
              <a:r>
                <a:rPr lang="en-US" dirty="0" smtClean="0">
                  <a:solidFill>
                    <a:srgbClr val="FF0000"/>
                  </a:solidFill>
                </a:rPr>
                <a:t>S1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33397" y="6350"/>
            <a:ext cx="52565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>
                <a:solidFill>
                  <a:schemeClr val="tx2"/>
                </a:solidFill>
              </a:rPr>
              <a:t>GOES-R Space Weather  </a:t>
            </a:r>
          </a:p>
          <a:p>
            <a:pPr algn="ctr"/>
            <a:r>
              <a:rPr lang="en-US" sz="2800" b="0" dirty="0" smtClean="0">
                <a:solidFill>
                  <a:schemeClr val="tx2"/>
                </a:solidFill>
              </a:rPr>
              <a:t>SEISS.20 Event Detection</a:t>
            </a:r>
            <a:endParaRPr lang="en-US" sz="2800" b="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56" y="1096911"/>
            <a:ext cx="3763698" cy="568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1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auto">
          <a:xfrm>
            <a:off x="338092" y="1284653"/>
            <a:ext cx="41273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tabLst>
                <a:tab pos="227013" algn="l"/>
                <a:tab pos="1376363" algn="l"/>
                <a:tab pos="2743200" algn="l"/>
              </a:tabLst>
            </a:pPr>
            <a:r>
              <a:rPr lang="en-US" b="0" dirty="0" smtClean="0">
                <a:solidFill>
                  <a:srgbClr val="000099"/>
                </a:solidFill>
              </a:rPr>
              <a:t>Algorithm to detect impulsive  </a:t>
            </a:r>
            <a:r>
              <a:rPr lang="en-US" b="0" dirty="0" err="1">
                <a:solidFill>
                  <a:srgbClr val="000099"/>
                </a:solidFill>
              </a:rPr>
              <a:t>magnetospheric</a:t>
            </a:r>
            <a:r>
              <a:rPr lang="en-US" b="0" dirty="0">
                <a:solidFill>
                  <a:srgbClr val="000099"/>
                </a:solidFill>
              </a:rPr>
              <a:t> </a:t>
            </a:r>
            <a:r>
              <a:rPr lang="en-US" b="0" dirty="0" smtClean="0">
                <a:solidFill>
                  <a:srgbClr val="000099"/>
                </a:solidFill>
              </a:rPr>
              <a:t>events. GOES-R  data to be used in conjunction with ground magnetometer observations to detect events. Outputs used for SWPC geomagnetic storm warning.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51269" y="6350"/>
            <a:ext cx="58208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dirty="0">
                <a:solidFill>
                  <a:schemeClr val="tx2"/>
                </a:solidFill>
              </a:rPr>
              <a:t>GOES-R Space Weather  </a:t>
            </a:r>
            <a:endParaRPr lang="en-US" sz="3200" dirty="0" smtClean="0">
              <a:solidFill>
                <a:schemeClr val="tx2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2800" b="0" dirty="0" smtClean="0">
                <a:solidFill>
                  <a:schemeClr val="tx2"/>
                </a:solidFill>
              </a:rPr>
              <a:t>MAG.12 Sudden Impulse Detection</a:t>
            </a:r>
            <a:endParaRPr lang="en-US" sz="2800" b="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81" y="1108191"/>
            <a:ext cx="4259746" cy="261357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44" y="2956460"/>
            <a:ext cx="4059719" cy="342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21" y="3849474"/>
            <a:ext cx="4126813" cy="253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4678168" y="6431214"/>
            <a:ext cx="4235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>
              <a:tabLst>
                <a:tab pos="227013" algn="l"/>
                <a:tab pos="1376363" algn="l"/>
                <a:tab pos="2743200" algn="l"/>
              </a:tabLst>
            </a:pPr>
            <a:r>
              <a:rPr lang="en-US" b="0" dirty="0" smtClean="0">
                <a:solidFill>
                  <a:srgbClr val="000099"/>
                </a:solidFill>
              </a:rPr>
              <a:t>Destroyed Power Transformer – March 1989</a:t>
            </a:r>
            <a:endParaRPr lang="en-US" b="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96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P PMR - REVISED - WFD - 17jul06">
  <a:themeElements>
    <a:clrScheme name="STP PMR - REVISED - WFD - 17jul06 8">
      <a:dk1>
        <a:srgbClr val="000000"/>
      </a:dk1>
      <a:lt1>
        <a:srgbClr val="FFFFFF"/>
      </a:lt1>
      <a:dk2>
        <a:srgbClr val="000099"/>
      </a:dk2>
      <a:lt2>
        <a:srgbClr val="808080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0000FF"/>
      </a:hlink>
      <a:folHlink>
        <a:srgbClr val="CECECE"/>
      </a:folHlink>
    </a:clrScheme>
    <a:fontScheme name="STP PMR - REVISED - WFD - 17jul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tabLst>
            <a:tab pos="227013" algn="l"/>
            <a:tab pos="1376363" algn="l"/>
            <a:tab pos="2743200" algn="l"/>
          </a:tabLst>
          <a:defRPr u="sng" dirty="0">
            <a:solidFill>
              <a:srgbClr val="000099"/>
            </a:solidFill>
          </a:defRPr>
        </a:defPPr>
      </a:lstStyle>
    </a:txDef>
  </a:objectDefaults>
  <a:extraClrSchemeLst>
    <a:extraClrScheme>
      <a:clrScheme name="STP PMR - REVISED - WFD - 17jul06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P PMR - REVISED - WFD - 17jul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P PMR - REVISED - WFD - 17jul06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P PMR - REVISED - WFD - 17jul06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P PMR - REVISED - WFD - 17jul06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P PMR - REVISED - WFD - 17jul06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P PMR - REVISED - WFD - 17jul06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P PMR - REVISED - WFD - 17jul06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618FFD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B7C6FE"/>
        </a:accent5>
        <a:accent6>
          <a:srgbClr val="009D00"/>
        </a:accent6>
        <a:hlink>
          <a:srgbClr val="0000F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STP PMR - REVISED - WFD - 17jul06</Template>
  <TotalTime>12304</TotalTime>
  <Words>930</Words>
  <Application>Microsoft Office PowerPoint</Application>
  <PresentationFormat>On-screen Show (4:3)</PresentationFormat>
  <Paragraphs>203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STP PMR - REVISED - WFD - 17jul06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Geophysical data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Denig</dc:creator>
  <cp:lastModifiedBy>William Denig</cp:lastModifiedBy>
  <cp:revision>567</cp:revision>
  <cp:lastPrinted>2012-04-26T15:13:09Z</cp:lastPrinted>
  <dcterms:created xsi:type="dcterms:W3CDTF">2006-09-12T16:15:41Z</dcterms:created>
  <dcterms:modified xsi:type="dcterms:W3CDTF">2012-04-30T21:05:50Z</dcterms:modified>
</cp:coreProperties>
</file>