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206400" cy="32918400"/>
  <p:notesSz cx="9601200" cy="7315200"/>
  <p:defaultTextStyle>
    <a:defPPr>
      <a:defRPr lang="en-US"/>
    </a:defPPr>
    <a:lvl1pPr marL="0" algn="l" defTabSz="2051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25911" algn="l" defTabSz="2051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51822" algn="l" defTabSz="2051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077733" algn="l" defTabSz="2051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103644" algn="l" defTabSz="2051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129555" algn="l" defTabSz="2051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155466" algn="l" defTabSz="2051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181378" algn="l" defTabSz="2051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207289" algn="l" defTabSz="2051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9966"/>
    <a:srgbClr val="BA6DF3"/>
    <a:srgbClr val="00789E"/>
    <a:srgbClr val="E387F5"/>
    <a:srgbClr val="21FFE0"/>
    <a:srgbClr val="B7DEF7"/>
    <a:srgbClr val="009D9E"/>
    <a:srgbClr val="003E3D"/>
    <a:srgbClr val="3599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138" autoAdjust="0"/>
  </p:normalViewPr>
  <p:slideViewPr>
    <p:cSldViewPr>
      <p:cViewPr>
        <p:scale>
          <a:sx n="39" d="100"/>
          <a:sy n="39" d="100"/>
        </p:scale>
        <p:origin x="1758" y="2724"/>
      </p:cViewPr>
      <p:guideLst>
        <p:guide orient="horz" pos="10368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0226049"/>
            <a:ext cx="43525440" cy="70561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8653760"/>
            <a:ext cx="358444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25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51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77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03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29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55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8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207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54A-3D6C-4989-91CD-16EA2ECCD03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56A1-D4FA-4A49-9D8F-6E7F779FD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54A-3D6C-4989-91CD-16EA2ECCD03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56A1-D4FA-4A49-9D8F-6E7F779FD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318266"/>
            <a:ext cx="11521440" cy="280873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1318266"/>
            <a:ext cx="33710880" cy="280873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54A-3D6C-4989-91CD-16EA2ECCD03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56A1-D4FA-4A49-9D8F-6E7F779FD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54A-3D6C-4989-91CD-16EA2ECCD03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56A1-D4FA-4A49-9D8F-6E7F779FD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1153125"/>
            <a:ext cx="43525440" cy="6537960"/>
          </a:xfrm>
        </p:spPr>
        <p:txBody>
          <a:bodyPr anchor="t"/>
          <a:lstStyle>
            <a:lvl1pPr algn="l">
              <a:defRPr sz="9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3952228"/>
            <a:ext cx="43525440" cy="7200900"/>
          </a:xfrm>
        </p:spPr>
        <p:txBody>
          <a:bodyPr anchor="b"/>
          <a:lstStyle>
            <a:lvl1pPr marL="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1pPr>
            <a:lvl2pPr marL="1025911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51822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7773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10364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12955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15546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181378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20728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54A-3D6C-4989-91CD-16EA2ECCD03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56A1-D4FA-4A49-9D8F-6E7F779FD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7680964"/>
            <a:ext cx="22616160" cy="21724625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7680964"/>
            <a:ext cx="22616160" cy="21724625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54A-3D6C-4989-91CD-16EA2ECCD03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56A1-D4FA-4A49-9D8F-6E7F779FD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1" y="7368545"/>
            <a:ext cx="22625053" cy="3070858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5911" indent="0">
              <a:buNone/>
              <a:defRPr sz="4500" b="1"/>
            </a:lvl2pPr>
            <a:lvl3pPr marL="2051822" indent="0">
              <a:buNone/>
              <a:defRPr sz="4000" b="1"/>
            </a:lvl3pPr>
            <a:lvl4pPr marL="3077733" indent="0">
              <a:buNone/>
              <a:defRPr sz="3600" b="1"/>
            </a:lvl4pPr>
            <a:lvl5pPr marL="4103644" indent="0">
              <a:buNone/>
              <a:defRPr sz="3600" b="1"/>
            </a:lvl5pPr>
            <a:lvl6pPr marL="5129555" indent="0">
              <a:buNone/>
              <a:defRPr sz="3600" b="1"/>
            </a:lvl6pPr>
            <a:lvl7pPr marL="6155466" indent="0">
              <a:buNone/>
              <a:defRPr sz="3600" b="1"/>
            </a:lvl7pPr>
            <a:lvl8pPr marL="7181378" indent="0">
              <a:buNone/>
              <a:defRPr sz="3600" b="1"/>
            </a:lvl8pPr>
            <a:lvl9pPr marL="8207289" indent="0">
              <a:buNone/>
              <a:defRPr sz="3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1" y="10439403"/>
            <a:ext cx="22625053" cy="18966182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7368545"/>
            <a:ext cx="22633940" cy="3070858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5911" indent="0">
              <a:buNone/>
              <a:defRPr sz="4500" b="1"/>
            </a:lvl2pPr>
            <a:lvl3pPr marL="2051822" indent="0">
              <a:buNone/>
              <a:defRPr sz="4000" b="1"/>
            </a:lvl3pPr>
            <a:lvl4pPr marL="3077733" indent="0">
              <a:buNone/>
              <a:defRPr sz="3600" b="1"/>
            </a:lvl4pPr>
            <a:lvl5pPr marL="4103644" indent="0">
              <a:buNone/>
              <a:defRPr sz="3600" b="1"/>
            </a:lvl5pPr>
            <a:lvl6pPr marL="5129555" indent="0">
              <a:buNone/>
              <a:defRPr sz="3600" b="1"/>
            </a:lvl6pPr>
            <a:lvl7pPr marL="6155466" indent="0">
              <a:buNone/>
              <a:defRPr sz="3600" b="1"/>
            </a:lvl7pPr>
            <a:lvl8pPr marL="7181378" indent="0">
              <a:buNone/>
              <a:defRPr sz="3600" b="1"/>
            </a:lvl8pPr>
            <a:lvl9pPr marL="8207289" indent="0">
              <a:buNone/>
              <a:defRPr sz="3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0439403"/>
            <a:ext cx="22633940" cy="18966182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54A-3D6C-4989-91CD-16EA2ECCD03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56A1-D4FA-4A49-9D8F-6E7F779FD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54A-3D6C-4989-91CD-16EA2ECCD03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56A1-D4FA-4A49-9D8F-6E7F779FD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54A-3D6C-4989-91CD-16EA2ECCD03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56A1-D4FA-4A49-9D8F-6E7F779FD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4" y="1310638"/>
            <a:ext cx="16846553" cy="5577840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310648"/>
            <a:ext cx="28625800" cy="28094940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4" y="6888488"/>
            <a:ext cx="16846553" cy="22517100"/>
          </a:xfrm>
        </p:spPr>
        <p:txBody>
          <a:bodyPr/>
          <a:lstStyle>
            <a:lvl1pPr marL="0" indent="0">
              <a:buNone/>
              <a:defRPr sz="3100"/>
            </a:lvl1pPr>
            <a:lvl2pPr marL="1025911" indent="0">
              <a:buNone/>
              <a:defRPr sz="2700"/>
            </a:lvl2pPr>
            <a:lvl3pPr marL="2051822" indent="0">
              <a:buNone/>
              <a:defRPr sz="2200"/>
            </a:lvl3pPr>
            <a:lvl4pPr marL="3077733" indent="0">
              <a:buNone/>
              <a:defRPr sz="2000"/>
            </a:lvl4pPr>
            <a:lvl5pPr marL="4103644" indent="0">
              <a:buNone/>
              <a:defRPr sz="2000"/>
            </a:lvl5pPr>
            <a:lvl6pPr marL="5129555" indent="0">
              <a:buNone/>
              <a:defRPr sz="2000"/>
            </a:lvl6pPr>
            <a:lvl7pPr marL="6155466" indent="0">
              <a:buNone/>
              <a:defRPr sz="2000"/>
            </a:lvl7pPr>
            <a:lvl8pPr marL="7181378" indent="0">
              <a:buNone/>
              <a:defRPr sz="2000"/>
            </a:lvl8pPr>
            <a:lvl9pPr marL="8207289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54A-3D6C-4989-91CD-16EA2ECCD03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56A1-D4FA-4A49-9D8F-6E7F779FD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3042884"/>
            <a:ext cx="30723840" cy="2720340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2941322"/>
            <a:ext cx="30723840" cy="19751040"/>
          </a:xfrm>
        </p:spPr>
        <p:txBody>
          <a:bodyPr/>
          <a:lstStyle>
            <a:lvl1pPr marL="0" indent="0">
              <a:buNone/>
              <a:defRPr sz="7200"/>
            </a:lvl1pPr>
            <a:lvl2pPr marL="1025911" indent="0">
              <a:buNone/>
              <a:defRPr sz="6300"/>
            </a:lvl2pPr>
            <a:lvl3pPr marL="2051822" indent="0">
              <a:buNone/>
              <a:defRPr sz="5400"/>
            </a:lvl3pPr>
            <a:lvl4pPr marL="3077733" indent="0">
              <a:buNone/>
              <a:defRPr sz="4500"/>
            </a:lvl4pPr>
            <a:lvl5pPr marL="4103644" indent="0">
              <a:buNone/>
              <a:defRPr sz="4500"/>
            </a:lvl5pPr>
            <a:lvl6pPr marL="5129555" indent="0">
              <a:buNone/>
              <a:defRPr sz="4500"/>
            </a:lvl6pPr>
            <a:lvl7pPr marL="6155466" indent="0">
              <a:buNone/>
              <a:defRPr sz="4500"/>
            </a:lvl7pPr>
            <a:lvl8pPr marL="7181378" indent="0">
              <a:buNone/>
              <a:defRPr sz="4500"/>
            </a:lvl8pPr>
            <a:lvl9pPr marL="8207289" indent="0">
              <a:buNone/>
              <a:defRPr sz="4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25763224"/>
            <a:ext cx="30723840" cy="3863340"/>
          </a:xfrm>
        </p:spPr>
        <p:txBody>
          <a:bodyPr/>
          <a:lstStyle>
            <a:lvl1pPr marL="0" indent="0">
              <a:buNone/>
              <a:defRPr sz="3100"/>
            </a:lvl1pPr>
            <a:lvl2pPr marL="1025911" indent="0">
              <a:buNone/>
              <a:defRPr sz="2700"/>
            </a:lvl2pPr>
            <a:lvl3pPr marL="2051822" indent="0">
              <a:buNone/>
              <a:defRPr sz="2200"/>
            </a:lvl3pPr>
            <a:lvl4pPr marL="3077733" indent="0">
              <a:buNone/>
              <a:defRPr sz="2000"/>
            </a:lvl4pPr>
            <a:lvl5pPr marL="4103644" indent="0">
              <a:buNone/>
              <a:defRPr sz="2000"/>
            </a:lvl5pPr>
            <a:lvl6pPr marL="5129555" indent="0">
              <a:buNone/>
              <a:defRPr sz="2000"/>
            </a:lvl6pPr>
            <a:lvl7pPr marL="6155466" indent="0">
              <a:buNone/>
              <a:defRPr sz="2000"/>
            </a:lvl7pPr>
            <a:lvl8pPr marL="7181378" indent="0">
              <a:buNone/>
              <a:defRPr sz="2000"/>
            </a:lvl8pPr>
            <a:lvl9pPr marL="8207289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54A-3D6C-4989-91CD-16EA2ECCD03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56A1-D4FA-4A49-9D8F-6E7F779FD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  <a:prstGeom prst="rect">
            <a:avLst/>
          </a:prstGeom>
        </p:spPr>
        <p:txBody>
          <a:bodyPr vert="horz" lIns="205182" tIns="102591" rIns="205182" bIns="10259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680964"/>
            <a:ext cx="46085760" cy="21724625"/>
          </a:xfrm>
          <a:prstGeom prst="rect">
            <a:avLst/>
          </a:prstGeom>
        </p:spPr>
        <p:txBody>
          <a:bodyPr vert="horz" lIns="205182" tIns="102591" rIns="205182" bIns="1025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0510486"/>
            <a:ext cx="11948160" cy="1752602"/>
          </a:xfrm>
          <a:prstGeom prst="rect">
            <a:avLst/>
          </a:prstGeom>
        </p:spPr>
        <p:txBody>
          <a:bodyPr vert="horz" lIns="205182" tIns="102591" rIns="205182" bIns="102591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6E54A-3D6C-4989-91CD-16EA2ECCD03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0510486"/>
            <a:ext cx="16215360" cy="1752602"/>
          </a:xfrm>
          <a:prstGeom prst="rect">
            <a:avLst/>
          </a:prstGeom>
        </p:spPr>
        <p:txBody>
          <a:bodyPr vert="horz" lIns="205182" tIns="102591" rIns="205182" bIns="102591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0510486"/>
            <a:ext cx="11948160" cy="1752602"/>
          </a:xfrm>
          <a:prstGeom prst="rect">
            <a:avLst/>
          </a:prstGeom>
        </p:spPr>
        <p:txBody>
          <a:bodyPr vert="horz" lIns="205182" tIns="102591" rIns="205182" bIns="102591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F56A1-D4FA-4A49-9D8F-6E7F779FD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51822" rtl="0" eaLnBrk="1" latinLnBrk="0" hangingPunct="1"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9433" indent="-769433" algn="l" defTabSz="205182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667106" indent="-641194" algn="l" defTabSz="2051822" rtl="0" eaLnBrk="1" latinLnBrk="0" hangingPunct="1">
        <a:spcBef>
          <a:spcPct val="20000"/>
        </a:spcBef>
        <a:buFont typeface="Arial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2564778" indent="-512956" algn="l" defTabSz="2051822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3590689" indent="-512956" algn="l" defTabSz="2051822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616600" indent="-512956" algn="l" defTabSz="2051822" rtl="0" eaLnBrk="1" latinLnBrk="0" hangingPunct="1">
        <a:spcBef>
          <a:spcPct val="20000"/>
        </a:spcBef>
        <a:buFont typeface="Arial" pitchFamily="34" charset="0"/>
        <a:buChar char="»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642511" indent="-512956" algn="l" defTabSz="2051822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668422" indent="-512956" algn="l" defTabSz="2051822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694333" indent="-512956" algn="l" defTabSz="2051822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8720244" indent="-512956" algn="l" defTabSz="2051822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1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25911" algn="l" defTabSz="2051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51822" algn="l" defTabSz="2051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733" algn="l" defTabSz="2051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03644" algn="l" defTabSz="2051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129555" algn="l" defTabSz="2051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55466" algn="l" defTabSz="2051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81378" algn="l" defTabSz="2051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207289" algn="l" defTabSz="2051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gi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12" Type="http://schemas.openxmlformats.org/officeDocument/2006/relationships/hyperlink" Target="http://www.swpc.noaa.gov/pmap/pmapN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7DEF7"/>
            </a:gs>
            <a:gs pos="25000">
              <a:srgbClr val="21FFE0"/>
            </a:gs>
            <a:gs pos="75000">
              <a:srgbClr val="009D9E"/>
            </a:gs>
            <a:gs pos="100000">
              <a:srgbClr val="003E3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17640301" y="27075521"/>
            <a:ext cx="15354299" cy="5386399"/>
          </a:xfrm>
          <a:prstGeom prst="roundRect">
            <a:avLst>
              <a:gd name="adj" fmla="val 10892"/>
            </a:avLst>
          </a:prstGeom>
          <a:solidFill>
            <a:schemeClr val="bg1"/>
          </a:solidFill>
          <a:ln w="203200">
            <a:solidFill>
              <a:srgbClr val="0078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990600"/>
            <a:ext cx="49987200" cy="1438292"/>
          </a:xfrm>
          <a:prstGeom prst="rect">
            <a:avLst/>
          </a:prstGeom>
        </p:spPr>
        <p:txBody>
          <a:bodyPr wrap="square" lIns="205182" tIns="102591" rIns="205182" bIns="102591">
            <a:spAutoFit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New Operational Algorithms for 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Charged Particle </a:t>
            </a: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Data from Low-Altitude Polar-Orbiting Satellites</a:t>
            </a:r>
          </a:p>
        </p:txBody>
      </p:sp>
      <p:sp>
        <p:nvSpPr>
          <p:cNvPr id="6" name="Rectangle 5"/>
          <p:cNvSpPr/>
          <p:nvPr/>
        </p:nvSpPr>
        <p:spPr>
          <a:xfrm>
            <a:off x="8686800" y="2743200"/>
            <a:ext cx="3413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cs typeface="Times New Roman" pitchFamily="18" charset="0"/>
              </a:rPr>
              <a:t>J. L. Machol</a:t>
            </a:r>
            <a:r>
              <a:rPr lang="en-US" sz="7200" baseline="30000" dirty="0" smtClean="0">
                <a:cs typeface="Times New Roman" pitchFamily="18" charset="0"/>
              </a:rPr>
              <a:t>1,2 *</a:t>
            </a:r>
            <a:r>
              <a:rPr lang="en-US" sz="7200" dirty="0" smtClean="0">
                <a:cs typeface="Times New Roman" pitchFamily="18" charset="0"/>
              </a:rPr>
              <a:t>, J.C. Green</a:t>
            </a:r>
            <a:r>
              <a:rPr lang="en-US" sz="7200" baseline="30000" dirty="0" smtClean="0">
                <a:cs typeface="Times New Roman" pitchFamily="18" charset="0"/>
              </a:rPr>
              <a:t>1</a:t>
            </a:r>
            <a:r>
              <a:rPr lang="en-US" sz="7200" dirty="0" smtClean="0">
                <a:cs typeface="Times New Roman" pitchFamily="18" charset="0"/>
              </a:rPr>
              <a:t>, J.V.  Rodriguez</a:t>
            </a:r>
            <a:r>
              <a:rPr lang="en-US" sz="7200" baseline="30000" dirty="0" smtClean="0">
                <a:cs typeface="Times New Roman" pitchFamily="18" charset="0"/>
              </a:rPr>
              <a:t>3,4</a:t>
            </a:r>
            <a:r>
              <a:rPr lang="en-US" sz="7200" dirty="0" smtClean="0">
                <a:cs typeface="Times New Roman" pitchFamily="18" charset="0"/>
              </a:rPr>
              <a:t>, T.G. Onsager</a:t>
            </a:r>
            <a:r>
              <a:rPr lang="en-US" sz="7200" baseline="30000" dirty="0" smtClean="0">
                <a:cs typeface="Times New Roman" pitchFamily="18" charset="0"/>
              </a:rPr>
              <a:t>3</a:t>
            </a:r>
            <a:r>
              <a:rPr lang="en-US" sz="7200" dirty="0" smtClean="0">
                <a:cs typeface="Times New Roman" pitchFamily="18" charset="0"/>
              </a:rPr>
              <a:t>, W.F. Denig</a:t>
            </a:r>
            <a:r>
              <a:rPr lang="en-US" sz="7200" baseline="30000" dirty="0" smtClean="0">
                <a:cs typeface="Times New Roman" pitchFamily="18" charset="0"/>
              </a:rPr>
              <a:t>1</a:t>
            </a:r>
            <a:r>
              <a:rPr lang="en-US" sz="7200" dirty="0" smtClean="0">
                <a:cs typeface="Times New Roman" pitchFamily="18" charset="0"/>
              </a:rPr>
              <a:t>, and P.N. Purcell</a:t>
            </a:r>
            <a:r>
              <a:rPr lang="en-US" sz="7200" baseline="30000" dirty="0" smtClean="0">
                <a:cs typeface="Times New Roman" pitchFamily="18" charset="0"/>
              </a:rPr>
              <a:t>1,2</a:t>
            </a:r>
            <a:endParaRPr lang="en-US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4267200" y="4038600"/>
            <a:ext cx="4160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aseline="30000" dirty="0" smtClean="0">
                <a:cs typeface="Times New Roman" pitchFamily="18" charset="0"/>
              </a:rPr>
              <a:t>1</a:t>
            </a:r>
            <a:r>
              <a:rPr lang="en-US" sz="3600" dirty="0" smtClean="0">
                <a:cs typeface="Times New Roman" pitchFamily="18" charset="0"/>
              </a:rPr>
              <a:t>National Oceanic and Atmospheric Administration(NOAA)/National Geophysical Data Center, Boulder, Colorado, USA;</a:t>
            </a:r>
            <a:r>
              <a:rPr lang="en-US" sz="3600" baseline="30000" dirty="0" smtClean="0">
                <a:cs typeface="Times New Roman" pitchFamily="18" charset="0"/>
              </a:rPr>
              <a:t>2</a:t>
            </a:r>
            <a:r>
              <a:rPr lang="en-US" sz="3600" dirty="0" smtClean="0">
                <a:cs typeface="Times New Roman" pitchFamily="18" charset="0"/>
              </a:rPr>
              <a:t>Cooperative Institute for Research in the Atmosphere, Colorado State University, Fort Collins, Colorado USA;</a:t>
            </a:r>
            <a:r>
              <a:rPr lang="en-US" sz="3600" baseline="30000" dirty="0" smtClean="0">
                <a:cs typeface="Times New Roman" pitchFamily="18" charset="0"/>
              </a:rPr>
              <a:t> 3</a:t>
            </a:r>
            <a:r>
              <a:rPr lang="en-US" sz="3600" dirty="0" smtClean="0">
                <a:cs typeface="Times New Roman" pitchFamily="18" charset="0"/>
              </a:rPr>
              <a:t>NOAA/Space Weather Prediction Center, Boulder, Colorado, USA;  </a:t>
            </a:r>
            <a:r>
              <a:rPr lang="en-US" sz="3600" baseline="30000" dirty="0" smtClean="0">
                <a:cs typeface="Times New Roman" pitchFamily="18" charset="0"/>
              </a:rPr>
              <a:t>4</a:t>
            </a:r>
            <a:r>
              <a:rPr lang="en-US" sz="3600" dirty="0" smtClean="0">
                <a:cs typeface="Times New Roman" pitchFamily="18" charset="0"/>
              </a:rPr>
              <a:t>Cooperative Institute for Research in Environmental Sciences, University of Colorado, Boulder, Colorado, USA; *janet.machol@noaa.gov</a:t>
            </a:r>
            <a:endParaRPr lang="en-US" sz="3600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5559972"/>
            <a:ext cx="15392400" cy="4985028"/>
          </a:xfrm>
          <a:prstGeom prst="roundRect">
            <a:avLst>
              <a:gd name="adj" fmla="val 14744"/>
            </a:avLst>
          </a:prstGeom>
          <a:solidFill>
            <a:schemeClr val="bg1"/>
          </a:solidFill>
          <a:ln w="203200" cap="rnd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omic Sans MS" pitchFamily="66" charset="0"/>
                <a:cs typeface="Times New Roman" pitchFamily="18" charset="0"/>
              </a:rPr>
              <a:t>Summary</a:t>
            </a:r>
          </a:p>
          <a:p>
            <a:r>
              <a:rPr lang="en-US" sz="3200" dirty="0" smtClean="0">
                <a:cs typeface="Times New Roman" pitchFamily="18" charset="0"/>
              </a:rPr>
              <a:t>NOAA is </a:t>
            </a:r>
            <a:r>
              <a:rPr lang="en-US" sz="3200" dirty="0">
                <a:cs typeface="Times New Roman" pitchFamily="18" charset="0"/>
              </a:rPr>
              <a:t>developing operational algorithms for the next generation of low-altitude polar-orbiting weather </a:t>
            </a:r>
            <a:r>
              <a:rPr lang="en-US" sz="3200" dirty="0" smtClean="0">
                <a:cs typeface="Times New Roman" pitchFamily="18" charset="0"/>
              </a:rPr>
              <a:t>satellites.  Here we focus on two </a:t>
            </a:r>
            <a:r>
              <a:rPr lang="en-US" sz="3200" dirty="0">
                <a:cs typeface="Times New Roman" pitchFamily="18" charset="0"/>
              </a:rPr>
              <a:t>new </a:t>
            </a:r>
            <a:r>
              <a:rPr lang="en-US" sz="3200" dirty="0" smtClean="0">
                <a:cs typeface="Times New Roman" pitchFamily="18" charset="0"/>
              </a:rPr>
              <a:t>algorithms for charged particles: </a:t>
            </a:r>
            <a:r>
              <a:rPr lang="en-US" sz="3200" b="1" dirty="0" smtClean="0">
                <a:solidFill>
                  <a:srgbClr val="00789E"/>
                </a:solidFill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789E"/>
                </a:solidFill>
                <a:cs typeface="Times New Roman" pitchFamily="18" charset="0"/>
              </a:rPr>
              <a:t>Energetic Ions</a:t>
            </a:r>
            <a:r>
              <a:rPr lang="en-US" sz="3200" b="1" dirty="0">
                <a:solidFill>
                  <a:srgbClr val="006600"/>
                </a:solidFill>
                <a:cs typeface="Times New Roman" pitchFamily="18" charset="0"/>
              </a:rPr>
              <a:t> </a:t>
            </a:r>
            <a:r>
              <a:rPr lang="en-US" sz="3200" dirty="0" smtClean="0">
                <a:cs typeface="Times New Roman" pitchFamily="18" charset="0"/>
              </a:rPr>
              <a:t>and </a:t>
            </a:r>
            <a:r>
              <a:rPr lang="en-US" sz="3200" b="1" dirty="0">
                <a:solidFill>
                  <a:srgbClr val="7030A0"/>
                </a:solidFill>
                <a:cs typeface="Times New Roman" pitchFamily="18" charset="0"/>
              </a:rPr>
              <a:t>Auroral Energy </a:t>
            </a:r>
            <a:r>
              <a:rPr lang="en-US" sz="3200" b="1" dirty="0" smtClean="0">
                <a:solidFill>
                  <a:srgbClr val="7030A0"/>
                </a:solidFill>
                <a:cs typeface="Times New Roman" pitchFamily="18" charset="0"/>
              </a:rPr>
              <a:t>Deposition</a:t>
            </a:r>
            <a:r>
              <a:rPr lang="en-US" sz="3200" dirty="0" smtClean="0">
                <a:cs typeface="Times New Roman" pitchFamily="18" charset="0"/>
              </a:rPr>
              <a:t>. </a:t>
            </a:r>
            <a:r>
              <a:rPr lang="en-US" sz="3200" dirty="0">
                <a:cs typeface="Times New Roman" pitchFamily="18" charset="0"/>
              </a:rPr>
              <a:t>Both algorithms take advantage of the </a:t>
            </a:r>
            <a:r>
              <a:rPr lang="en-US" sz="3200" dirty="0" smtClean="0">
                <a:cs typeface="Times New Roman" pitchFamily="18" charset="0"/>
              </a:rPr>
              <a:t>planned improved </a:t>
            </a:r>
            <a:r>
              <a:rPr lang="en-US" sz="3200" dirty="0">
                <a:cs typeface="Times New Roman" pitchFamily="18" charset="0"/>
              </a:rPr>
              <a:t>performance of the Space Environment Monitor – Next (SEM-N) sensors over </a:t>
            </a:r>
            <a:r>
              <a:rPr lang="en-US" sz="3200" dirty="0" smtClean="0">
                <a:cs typeface="Times New Roman" pitchFamily="18" charset="0"/>
              </a:rPr>
              <a:t>the earlier </a:t>
            </a:r>
            <a:r>
              <a:rPr lang="en-US" sz="3200" dirty="0">
                <a:cs typeface="Times New Roman" pitchFamily="18" charset="0"/>
              </a:rPr>
              <a:t>SEM instruments flown on </a:t>
            </a:r>
            <a:r>
              <a:rPr lang="en-US" sz="3200" dirty="0" smtClean="0">
                <a:cs typeface="Times New Roman" pitchFamily="18" charset="0"/>
              </a:rPr>
              <a:t>the NOAA </a:t>
            </a:r>
            <a:r>
              <a:rPr lang="en-US" sz="3200" dirty="0">
                <a:cs typeface="Times New Roman" pitchFamily="18" charset="0"/>
              </a:rPr>
              <a:t>Polar Orbiting Environmental Satellites (POES). </a:t>
            </a:r>
            <a:r>
              <a:rPr lang="en-US" sz="3200" dirty="0" smtClean="0">
                <a:cs typeface="Times New Roman" pitchFamily="18" charset="0"/>
              </a:rPr>
              <a:t>  These new instruments are planned </a:t>
            </a:r>
            <a:r>
              <a:rPr lang="en-US" sz="3200" dirty="0">
                <a:cs typeface="Times New Roman" pitchFamily="18" charset="0"/>
              </a:rPr>
              <a:t>to fly on </a:t>
            </a:r>
            <a:r>
              <a:rPr lang="en-US" sz="3200" dirty="0" smtClean="0">
                <a:cs typeface="Times New Roman" pitchFamily="18" charset="0"/>
              </a:rPr>
              <a:t>the</a:t>
            </a:r>
            <a:r>
              <a:rPr lang="en-US" sz="3200" dirty="0" smtClean="0"/>
              <a:t> </a:t>
            </a:r>
            <a:r>
              <a:rPr lang="en-US" sz="3200" dirty="0"/>
              <a:t>Defense Weather Satellite System (</a:t>
            </a:r>
            <a:r>
              <a:rPr lang="en-US" sz="3200" dirty="0" err="1"/>
              <a:t>DWSS</a:t>
            </a:r>
            <a:r>
              <a:rPr lang="en-US" sz="3200" dirty="0" smtClean="0"/>
              <a:t>), the successor to the Defense Meteorological Satellite Program (</a:t>
            </a:r>
            <a:r>
              <a:rPr lang="en-US" sz="3200" dirty="0" err="1" smtClean="0"/>
              <a:t>DMSP</a:t>
            </a:r>
            <a:r>
              <a:rPr lang="en-US" sz="3200" dirty="0" smtClean="0"/>
              <a:t>).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594800" y="5257800"/>
            <a:ext cx="15788640" cy="2894409"/>
          </a:xfrm>
          <a:prstGeom prst="roundRect">
            <a:avLst/>
          </a:prstGeom>
          <a:solidFill>
            <a:schemeClr val="bg1"/>
          </a:solidFill>
          <a:ln w="203200" cap="rnd">
            <a:solidFill>
              <a:srgbClr val="BA6DF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omic Sans MS" pitchFamily="66" charset="0"/>
                <a:cs typeface="Times New Roman" pitchFamily="18" charset="0"/>
              </a:rPr>
              <a:t>Auroral Energy Deposition Algorithm</a:t>
            </a:r>
          </a:p>
          <a:p>
            <a:r>
              <a:rPr lang="en-US" sz="3200" b="1" dirty="0" smtClean="0">
                <a:solidFill>
                  <a:srgbClr val="7030A0"/>
                </a:solidFill>
                <a:cs typeface="Times New Roman" pitchFamily="18" charset="0"/>
              </a:rPr>
              <a:t>This </a:t>
            </a:r>
            <a:r>
              <a:rPr lang="en-US" sz="3200" b="1" dirty="0">
                <a:solidFill>
                  <a:srgbClr val="7030A0"/>
                </a:solidFill>
                <a:cs typeface="Times New Roman" pitchFamily="18" charset="0"/>
              </a:rPr>
              <a:t>algorithm estimates the energy flux deposited into the atmosphere by precipitating low- and medium-energy charged particles.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dirty="0">
                <a:cs typeface="Times New Roman" pitchFamily="18" charset="0"/>
              </a:rPr>
              <a:t> The AED calculations include particle pitch-angle </a:t>
            </a:r>
            <a:r>
              <a:rPr lang="en-US" sz="3200" dirty="0" smtClean="0">
                <a:cs typeface="Times New Roman" pitchFamily="18" charset="0"/>
              </a:rPr>
              <a:t>distributions. The algorithm c</a:t>
            </a:r>
            <a:r>
              <a:rPr lang="en-US" sz="3200" dirty="0" smtClean="0"/>
              <a:t>onverts differential energy flux [keV / (cm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s sr MeV)] to ionospheric energy deposition [W/m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].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1843" y="10927084"/>
            <a:ext cx="15392400" cy="3499366"/>
          </a:xfrm>
          <a:prstGeom prst="roundRect">
            <a:avLst>
              <a:gd name="adj" fmla="val 20465"/>
            </a:avLst>
          </a:prstGeom>
          <a:solidFill>
            <a:schemeClr val="bg1"/>
          </a:solidFill>
          <a:ln w="203200" cap="rnd">
            <a:solidFill>
              <a:srgbClr val="00789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omic Sans MS" pitchFamily="66" charset="0"/>
                <a:cs typeface="Times New Roman" pitchFamily="18" charset="0"/>
              </a:rPr>
              <a:t>Energetic Ions Algorithm</a:t>
            </a:r>
          </a:p>
          <a:p>
            <a:r>
              <a:rPr lang="en-US" sz="3200" b="1" dirty="0" smtClean="0">
                <a:solidFill>
                  <a:srgbClr val="00789E"/>
                </a:solidFill>
                <a:cs typeface="Times New Roman" pitchFamily="18" charset="0"/>
              </a:rPr>
              <a:t>This </a:t>
            </a:r>
            <a:r>
              <a:rPr lang="en-US" sz="3200" b="1" dirty="0">
                <a:solidFill>
                  <a:srgbClr val="00789E"/>
                </a:solidFill>
                <a:cs typeface="Times New Roman" pitchFamily="18" charset="0"/>
              </a:rPr>
              <a:t>algorithm </a:t>
            </a:r>
            <a:r>
              <a:rPr lang="en-US" sz="3200" b="1" dirty="0" smtClean="0">
                <a:solidFill>
                  <a:srgbClr val="00789E"/>
                </a:solidFill>
                <a:cs typeface="Times New Roman" pitchFamily="18" charset="0"/>
              </a:rPr>
              <a:t>derives a differential energy flux spectrum for protons with energies from 10-250 MeV </a:t>
            </a:r>
            <a:r>
              <a:rPr lang="en-US" sz="3200" dirty="0" smtClean="0">
                <a:cs typeface="Times New Roman" pitchFamily="18" charset="0"/>
              </a:rPr>
              <a:t>from particle counts by iterating </a:t>
            </a:r>
            <a:r>
              <a:rPr lang="en-US" sz="3200" dirty="0">
                <a:cs typeface="Times New Roman" pitchFamily="18" charset="0"/>
              </a:rPr>
              <a:t>a piecewise power law </a:t>
            </a:r>
            <a:r>
              <a:rPr lang="en-US" sz="3200" dirty="0" smtClean="0">
                <a:cs typeface="Times New Roman" pitchFamily="18" charset="0"/>
              </a:rPr>
              <a:t>fit.</a:t>
            </a:r>
            <a:r>
              <a:rPr lang="en-US" sz="3200" b="1" dirty="0" smtClean="0">
                <a:solidFill>
                  <a:srgbClr val="00789E"/>
                </a:solidFill>
                <a:cs typeface="Times New Roman" pitchFamily="18" charset="0"/>
              </a:rPr>
              <a:t> </a:t>
            </a:r>
            <a:r>
              <a:rPr lang="en-US" sz="3200" dirty="0" smtClean="0">
                <a:cs typeface="Times New Roman" pitchFamily="18" charset="0"/>
              </a:rPr>
              <a:t>The </a:t>
            </a:r>
            <a:r>
              <a:rPr lang="en-US" sz="3200" dirty="0">
                <a:cs typeface="Times New Roman" pitchFamily="18" charset="0"/>
              </a:rPr>
              <a:t>algorithm provides the data in </a:t>
            </a:r>
            <a:r>
              <a:rPr lang="en-US" sz="3200" dirty="0" smtClean="0">
                <a:cs typeface="Times New Roman" pitchFamily="18" charset="0"/>
              </a:rPr>
              <a:t>energy flux units </a:t>
            </a:r>
            <a:r>
              <a:rPr lang="en-US" sz="3200" dirty="0">
                <a:cs typeface="Times New Roman" pitchFamily="18" charset="0"/>
              </a:rPr>
              <a:t>(</a:t>
            </a:r>
            <a:r>
              <a:rPr lang="en-US" sz="3200" dirty="0" err="1" smtClean="0">
                <a:cs typeface="Times New Roman" pitchFamily="18" charset="0"/>
              </a:rPr>
              <a:t>MeV</a:t>
            </a:r>
            <a:r>
              <a:rPr lang="en-US" sz="3200" dirty="0" smtClean="0">
                <a:cs typeface="Times New Roman" pitchFamily="18" charset="0"/>
              </a:rPr>
              <a:t> cm</a:t>
            </a:r>
            <a:r>
              <a:rPr lang="en-US" sz="3200" baseline="30000" dirty="0" smtClean="0">
                <a:cs typeface="Times New Roman" pitchFamily="18" charset="0"/>
              </a:rPr>
              <a:t>2</a:t>
            </a:r>
            <a:r>
              <a:rPr lang="en-US" sz="3200" dirty="0" smtClean="0">
                <a:cs typeface="Times New Roman" pitchFamily="18" charset="0"/>
              </a:rPr>
              <a:t> s</a:t>
            </a:r>
            <a:r>
              <a:rPr lang="en-US" sz="3200" baseline="30000" dirty="0" smtClean="0">
                <a:cs typeface="Times New Roman" pitchFamily="18" charset="0"/>
              </a:rPr>
              <a:t>-1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smtClean="0">
                <a:cs typeface="Times New Roman" pitchFamily="18" charset="0"/>
              </a:rPr>
              <a:t>sr</a:t>
            </a:r>
            <a:r>
              <a:rPr lang="en-US" sz="3200" baseline="30000" smtClean="0">
                <a:cs typeface="Times New Roman" pitchFamily="18" charset="0"/>
              </a:rPr>
              <a:t>-1</a:t>
            </a:r>
            <a:r>
              <a:rPr lang="en-US" sz="3200" smtClean="0">
                <a:cs typeface="Times New Roman" pitchFamily="18" charset="0"/>
              </a:rPr>
              <a:t> MeV</a:t>
            </a:r>
            <a:r>
              <a:rPr lang="en-US" sz="3200" baseline="30000" smtClean="0">
                <a:cs typeface="Times New Roman" pitchFamily="18" charset="0"/>
              </a:rPr>
              <a:t>-1</a:t>
            </a:r>
            <a:r>
              <a:rPr lang="en-US" sz="3200" dirty="0" smtClean="0">
                <a:cs typeface="Times New Roman" pitchFamily="18" charset="0"/>
              </a:rPr>
              <a:t>) </a:t>
            </a:r>
            <a:r>
              <a:rPr lang="en-US" sz="3200" dirty="0">
                <a:cs typeface="Times New Roman" pitchFamily="18" charset="0"/>
              </a:rPr>
              <a:t>instead of just </a:t>
            </a:r>
            <a:r>
              <a:rPr lang="en-US" sz="3200" dirty="0" smtClean="0">
                <a:cs typeface="Times New Roman" pitchFamily="18" charset="0"/>
              </a:rPr>
              <a:t>count rates as </a:t>
            </a:r>
            <a:r>
              <a:rPr lang="en-US" sz="3200" dirty="0">
                <a:cs typeface="Times New Roman" pitchFamily="18" charset="0"/>
              </a:rPr>
              <a:t>was done in the past, making the data generally more useful and easier to integrate into higher level products.  </a:t>
            </a:r>
          </a:p>
        </p:txBody>
      </p:sp>
      <p:sp>
        <p:nvSpPr>
          <p:cNvPr id="721" name="Rectangle 720"/>
          <p:cNvSpPr/>
          <p:nvPr/>
        </p:nvSpPr>
        <p:spPr>
          <a:xfrm>
            <a:off x="22499649" y="27366152"/>
            <a:ext cx="52613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Comic Sans MS" pitchFamily="66" charset="0"/>
              </a:rPr>
              <a:t>Tests with Proxy Data</a:t>
            </a:r>
            <a:endParaRPr lang="en-US" sz="3600" b="1" dirty="0">
              <a:latin typeface="Comic Sans MS" pitchFamily="66" charset="0"/>
            </a:endParaRPr>
          </a:p>
        </p:txBody>
      </p:sp>
      <p:sp>
        <p:nvSpPr>
          <p:cNvPr id="722" name="TextBox 7"/>
          <p:cNvSpPr txBox="1">
            <a:spLocks noChangeArrowheads="1"/>
          </p:cNvSpPr>
          <p:nvPr/>
        </p:nvSpPr>
        <p:spPr bwMode="auto">
          <a:xfrm>
            <a:off x="18326099" y="27937605"/>
            <a:ext cx="14554201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>
                <a:cs typeface="Times New Roman" pitchFamily="18" charset="0"/>
              </a:rPr>
              <a:t>Tested algorithm </a:t>
            </a:r>
            <a:r>
              <a:rPr lang="en-US" sz="3200" dirty="0" smtClean="0">
                <a:cs typeface="Times New Roman" pitchFamily="18" charset="0"/>
              </a:rPr>
              <a:t>by </a:t>
            </a:r>
            <a:r>
              <a:rPr lang="en-US" sz="3200" dirty="0">
                <a:cs typeface="Times New Roman" pitchFamily="18" charset="0"/>
              </a:rPr>
              <a:t>generating proxy data from </a:t>
            </a:r>
            <a:r>
              <a:rPr lang="en-US" sz="3200" dirty="0" err="1">
                <a:cs typeface="Times New Roman" pitchFamily="18" charset="0"/>
              </a:rPr>
              <a:t>POES</a:t>
            </a:r>
            <a:r>
              <a:rPr lang="en-US" sz="3200" dirty="0">
                <a:cs typeface="Times New Roman" pitchFamily="18" charset="0"/>
              </a:rPr>
              <a:t> data for 1999-2010</a:t>
            </a:r>
            <a:r>
              <a:rPr lang="en-US" sz="3200" dirty="0" smtClean="0">
                <a:cs typeface="Times New Roman" pitchFamily="18" charset="0"/>
              </a:rPr>
              <a:t>.</a:t>
            </a:r>
          </a:p>
          <a:p>
            <a:pPr>
              <a:buFont typeface="Arial" charset="0"/>
              <a:buChar char="•"/>
            </a:pPr>
            <a:endParaRPr lang="en-US" sz="3200" dirty="0"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3200" dirty="0" smtClean="0">
                <a:cs typeface="Times New Roman" pitchFamily="18" charset="0"/>
              </a:rPr>
              <a:t>  Generated "true" flux spectrum from data, created associated </a:t>
            </a:r>
            <a:r>
              <a:rPr lang="en-US" sz="3200" dirty="0" err="1" smtClean="0">
                <a:cs typeface="Times New Roman" pitchFamily="18" charset="0"/>
              </a:rPr>
              <a:t>omni</a:t>
            </a:r>
            <a:r>
              <a:rPr lang="en-US" sz="3200" dirty="0" smtClean="0">
                <a:cs typeface="Times New Roman" pitchFamily="18" charset="0"/>
              </a:rPr>
              <a:t> counts, added Poisson noise, and then compared algorithm output with "true spectrum".</a:t>
            </a:r>
          </a:p>
          <a:p>
            <a:pPr>
              <a:buFont typeface="Arial" charset="0"/>
              <a:buChar char="•"/>
            </a:pPr>
            <a:endParaRPr lang="en-US" sz="3200" dirty="0"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3200" dirty="0" smtClean="0">
                <a:cs typeface="Times New Roman" pitchFamily="18" charset="0"/>
              </a:rPr>
              <a:t>  Average standard deviation of fits from </a:t>
            </a:r>
            <a:r>
              <a:rPr lang="en-US" sz="3200" dirty="0">
                <a:cs typeface="Times New Roman" pitchFamily="18" charset="0"/>
              </a:rPr>
              <a:t>"</a:t>
            </a:r>
            <a:r>
              <a:rPr lang="en-US" sz="3200" dirty="0" smtClean="0">
                <a:cs typeface="Times New Roman" pitchFamily="18" charset="0"/>
              </a:rPr>
              <a:t>truth" is 30% (for non-simple fits and </a:t>
            </a:r>
            <a:r>
              <a:rPr lang="en-US" sz="3200" dirty="0" err="1" smtClean="0">
                <a:cs typeface="Times New Roman" pitchFamily="18" charset="0"/>
              </a:rPr>
              <a:t>POES</a:t>
            </a:r>
            <a:r>
              <a:rPr lang="en-US" sz="3200" dirty="0" smtClean="0">
                <a:cs typeface="Times New Roman" pitchFamily="18" charset="0"/>
              </a:rPr>
              <a:t> specifications).</a:t>
            </a:r>
          </a:p>
          <a:p>
            <a:endParaRPr lang="en-US" sz="3200" dirty="0" smtClean="0"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3200" dirty="0" smtClean="0"/>
              <a:t>  Can use proxy data to optimize thresholds for algorithm.</a:t>
            </a:r>
            <a:endParaRPr lang="en-US" sz="3200" dirty="0"/>
          </a:p>
        </p:txBody>
      </p:sp>
      <p:sp>
        <p:nvSpPr>
          <p:cNvPr id="302" name="TextBox 301"/>
          <p:cNvSpPr txBox="1"/>
          <p:nvPr/>
        </p:nvSpPr>
        <p:spPr>
          <a:xfrm>
            <a:off x="914400" y="14891266"/>
            <a:ext cx="15392400" cy="8227814"/>
          </a:xfrm>
          <a:prstGeom prst="roundRect">
            <a:avLst>
              <a:gd name="adj" fmla="val 9130"/>
            </a:avLst>
          </a:prstGeom>
          <a:solidFill>
            <a:schemeClr val="bg1"/>
          </a:solidFill>
          <a:ln w="203200" cap="rnd">
            <a:solidFill>
              <a:srgbClr val="00789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omic Sans MS" pitchFamily="66" charset="0"/>
                <a:cs typeface="Times New Roman" pitchFamily="18" charset="0"/>
              </a:rPr>
              <a:t>High Energy Omnidirectional Detectors</a:t>
            </a:r>
          </a:p>
          <a:p>
            <a:pPr algn="ctr"/>
            <a:endParaRPr lang="en-US" sz="3600" b="1" dirty="0" smtClean="0">
              <a:latin typeface="Comic Sans MS" pitchFamily="66" charset="0"/>
              <a:cs typeface="Times New Roman" pitchFamily="18" charset="0"/>
            </a:endParaRPr>
          </a:p>
          <a:p>
            <a:pPr algn="ctr"/>
            <a:endParaRPr lang="en-US" sz="3600" b="1" dirty="0" smtClean="0">
              <a:latin typeface="Comic Sans MS" pitchFamily="66" charset="0"/>
              <a:cs typeface="Times New Roman" pitchFamily="18" charset="0"/>
            </a:endParaRPr>
          </a:p>
          <a:p>
            <a:pPr algn="ctr"/>
            <a:endParaRPr lang="en-US" sz="3600" b="1" dirty="0" smtClean="0">
              <a:latin typeface="Comic Sans MS" pitchFamily="66" charset="0"/>
              <a:cs typeface="Times New Roman" pitchFamily="18" charset="0"/>
            </a:endParaRPr>
          </a:p>
          <a:p>
            <a:pPr algn="ctr"/>
            <a:endParaRPr lang="en-US" sz="3600" b="1" dirty="0" smtClean="0">
              <a:latin typeface="Comic Sans MS" pitchFamily="66" charset="0"/>
              <a:cs typeface="Times New Roman" pitchFamily="18" charset="0"/>
            </a:endParaRPr>
          </a:p>
          <a:p>
            <a:pPr algn="ctr"/>
            <a:endParaRPr lang="en-US" sz="3600" b="1" dirty="0" smtClean="0">
              <a:latin typeface="Comic Sans MS" pitchFamily="66" charset="0"/>
              <a:cs typeface="Times New Roman" pitchFamily="18" charset="0"/>
            </a:endParaRPr>
          </a:p>
          <a:p>
            <a:endParaRPr lang="en-US" sz="3200" dirty="0" smtClean="0">
              <a:cs typeface="Times New Roman" pitchFamily="18" charset="0"/>
            </a:endParaRPr>
          </a:p>
          <a:p>
            <a:endParaRPr lang="en-US" sz="3200" dirty="0" smtClean="0">
              <a:cs typeface="Times New Roman" pitchFamily="18" charset="0"/>
            </a:endParaRPr>
          </a:p>
          <a:p>
            <a:endParaRPr lang="en-US" sz="3200" dirty="0" smtClean="0">
              <a:cs typeface="Times New Roman" pitchFamily="18" charset="0"/>
            </a:endParaRPr>
          </a:p>
          <a:p>
            <a:r>
              <a:rPr lang="en-US" sz="3200" dirty="0" smtClean="0">
                <a:cs typeface="Times New Roman" pitchFamily="18" charset="0"/>
              </a:rPr>
              <a:t>The algorithm input is count rates from the four SEM-N high energy detectors.  The algorithm converts from count rate to a differential energy flux spectrum.</a:t>
            </a:r>
          </a:p>
          <a:p>
            <a:endParaRPr lang="en-US" sz="3200" dirty="0" smtClean="0">
              <a:cs typeface="Times New Roman" pitchFamily="18" charset="0"/>
            </a:endParaRPr>
          </a:p>
          <a:p>
            <a:endParaRPr lang="en-US" sz="3200" dirty="0" smtClean="0">
              <a:cs typeface="Times New Roman" pitchFamily="18" charset="0"/>
            </a:endParaRPr>
          </a:p>
          <a:p>
            <a:endParaRPr lang="en-US" sz="3200" dirty="0" smtClean="0">
              <a:cs typeface="Times New Roman" pitchFamily="18" charset="0"/>
            </a:endParaRPr>
          </a:p>
          <a:p>
            <a:endParaRPr lang="en-US" sz="3200" dirty="0">
              <a:cs typeface="Times New Roman" pitchFamily="18" charset="0"/>
            </a:endParaRPr>
          </a:p>
        </p:txBody>
      </p:sp>
      <p:grpSp>
        <p:nvGrpSpPr>
          <p:cNvPr id="303" name="Group 302"/>
          <p:cNvGrpSpPr/>
          <p:nvPr/>
        </p:nvGrpSpPr>
        <p:grpSpPr>
          <a:xfrm>
            <a:off x="1981200" y="15925800"/>
            <a:ext cx="10968718" cy="3647420"/>
            <a:chOff x="-1596862" y="3207086"/>
            <a:chExt cx="10506719" cy="3327315"/>
          </a:xfrm>
        </p:grpSpPr>
        <p:pic>
          <p:nvPicPr>
            <p:cNvPr id="304" name="Picture 5" descr="HE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914400" y="3705224"/>
              <a:ext cx="7584452" cy="2009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05" name="Straight Connector 304"/>
            <p:cNvCxnSpPr/>
            <p:nvPr/>
          </p:nvCxnSpPr>
          <p:spPr>
            <a:xfrm rot="10800000">
              <a:off x="2524125" y="3352800"/>
              <a:ext cx="889000" cy="838200"/>
            </a:xfrm>
            <a:prstGeom prst="line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 flipV="1">
              <a:off x="3946525" y="3352800"/>
              <a:ext cx="939800" cy="838200"/>
            </a:xfrm>
            <a:prstGeom prst="line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" name="Arc 306"/>
            <p:cNvSpPr/>
            <p:nvPr/>
          </p:nvSpPr>
          <p:spPr>
            <a:xfrm>
              <a:off x="2600325" y="3429000"/>
              <a:ext cx="2209800" cy="1981200"/>
            </a:xfrm>
            <a:prstGeom prst="arc">
              <a:avLst>
                <a:gd name="adj1" fmla="val 17492734"/>
                <a:gd name="adj2" fmla="val 18941899"/>
              </a:avLst>
            </a:prstGeom>
            <a:noFill/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TextBox 307"/>
            <p:cNvSpPr txBox="1"/>
            <p:nvPr/>
          </p:nvSpPr>
          <p:spPr>
            <a:xfrm flipH="1">
              <a:off x="3293499" y="3207086"/>
              <a:ext cx="807062" cy="477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00B050"/>
                  </a:solidFill>
                </a:rPr>
                <a:t>FOV</a:t>
              </a:r>
              <a:endParaRPr lang="en-US" sz="2800" b="1" dirty="0">
                <a:solidFill>
                  <a:srgbClr val="00B050"/>
                </a:solidFill>
              </a:endParaRPr>
            </a:p>
          </p:txBody>
        </p:sp>
        <p:sp>
          <p:nvSpPr>
            <p:cNvPr id="309" name="TextBox 122"/>
            <p:cNvSpPr txBox="1">
              <a:spLocks noChangeArrowheads="1"/>
            </p:cNvSpPr>
            <p:nvPr/>
          </p:nvSpPr>
          <p:spPr bwMode="auto">
            <a:xfrm>
              <a:off x="1030795" y="5640025"/>
              <a:ext cx="1824762" cy="870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latin typeface="Calibri" pitchFamily="34" charset="0"/>
                </a:rPr>
                <a:t>10 -35 MeV</a:t>
              </a:r>
            </a:p>
            <a:p>
              <a:r>
                <a:rPr lang="en-US" sz="2800" dirty="0" smtClean="0">
                  <a:latin typeface="Calibri" pitchFamily="34" charset="0"/>
                </a:rPr>
                <a:t>16-35 MeV</a:t>
              </a:r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310" name="TextBox 309"/>
            <p:cNvSpPr txBox="1"/>
            <p:nvPr/>
          </p:nvSpPr>
          <p:spPr>
            <a:xfrm flipH="1">
              <a:off x="7234985" y="3415624"/>
              <a:ext cx="1674872" cy="870373"/>
            </a:xfrm>
            <a:prstGeom prst="rect">
              <a:avLst/>
            </a:prstGeom>
            <a:solidFill>
              <a:srgbClr val="FFFFFF">
                <a:alpha val="67059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00B050"/>
                  </a:solidFill>
                </a:rPr>
                <a:t>geometric </a:t>
              </a:r>
            </a:p>
            <a:p>
              <a:r>
                <a:rPr lang="en-US" sz="2800" b="1" dirty="0" smtClean="0">
                  <a:solidFill>
                    <a:srgbClr val="00B050"/>
                  </a:solidFill>
                </a:rPr>
                <a:t>factors</a:t>
              </a:r>
              <a:endParaRPr lang="en-US" sz="2800" b="1" dirty="0">
                <a:solidFill>
                  <a:srgbClr val="00B050"/>
                </a:solidFill>
              </a:endParaRPr>
            </a:p>
          </p:txBody>
        </p:sp>
        <p:sp>
          <p:nvSpPr>
            <p:cNvPr id="311" name="Arc 310"/>
            <p:cNvSpPr/>
            <p:nvPr/>
          </p:nvSpPr>
          <p:spPr>
            <a:xfrm flipH="1">
              <a:off x="2524125" y="3429000"/>
              <a:ext cx="2209800" cy="1981200"/>
            </a:xfrm>
            <a:prstGeom prst="arc">
              <a:avLst>
                <a:gd name="adj1" fmla="val 17492734"/>
                <a:gd name="adj2" fmla="val 18756182"/>
              </a:avLst>
            </a:prstGeom>
            <a:noFill/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TextBox 122"/>
            <p:cNvSpPr txBox="1">
              <a:spLocks noChangeArrowheads="1"/>
            </p:cNvSpPr>
            <p:nvPr/>
          </p:nvSpPr>
          <p:spPr bwMode="auto">
            <a:xfrm>
              <a:off x="2855557" y="5640025"/>
              <a:ext cx="2043734" cy="477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latin typeface="Calibri" pitchFamily="34" charset="0"/>
                </a:rPr>
                <a:t>35 -250 MeV</a:t>
              </a:r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313" name="TextBox 122"/>
            <p:cNvSpPr txBox="1">
              <a:spLocks noChangeArrowheads="1"/>
            </p:cNvSpPr>
            <p:nvPr/>
          </p:nvSpPr>
          <p:spPr bwMode="auto">
            <a:xfrm>
              <a:off x="6140129" y="5640025"/>
              <a:ext cx="2138386" cy="477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latin typeface="Calibri" pitchFamily="34" charset="0"/>
                </a:rPr>
                <a:t>140 -250 MeV</a:t>
              </a:r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314" name="TextBox 122"/>
            <p:cNvSpPr txBox="1">
              <a:spLocks noChangeArrowheads="1"/>
            </p:cNvSpPr>
            <p:nvPr/>
          </p:nvSpPr>
          <p:spPr bwMode="auto">
            <a:xfrm>
              <a:off x="4461348" y="6057100"/>
              <a:ext cx="2072642" cy="477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latin typeface="Calibri" pitchFamily="34" charset="0"/>
                </a:rPr>
                <a:t>70 -250 MeV</a:t>
              </a:r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315" name="TextBox 314"/>
            <p:cNvSpPr txBox="1"/>
            <p:nvPr/>
          </p:nvSpPr>
          <p:spPr>
            <a:xfrm flipH="1">
              <a:off x="-1596862" y="5570512"/>
              <a:ext cx="2627657" cy="870373"/>
            </a:xfrm>
            <a:prstGeom prst="rect">
              <a:avLst/>
            </a:prstGeom>
            <a:solidFill>
              <a:srgbClr val="FFFFFF">
                <a:alpha val="67059"/>
              </a:srgb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00B050"/>
                  </a:solidFill>
                </a:rPr>
                <a:t>overlapping</a:t>
              </a:r>
            </a:p>
            <a:p>
              <a:r>
                <a:rPr lang="en-US" sz="2800" b="1" dirty="0" smtClean="0">
                  <a:solidFill>
                    <a:srgbClr val="00B050"/>
                  </a:solidFill>
                </a:rPr>
                <a:t>energy channels:</a:t>
              </a:r>
              <a:endParaRPr lang="en-US" sz="28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330" name="TextBox 329"/>
          <p:cNvSpPr txBox="1"/>
          <p:nvPr/>
        </p:nvSpPr>
        <p:spPr>
          <a:xfrm>
            <a:off x="914400" y="23469600"/>
            <a:ext cx="15392400" cy="8615005"/>
          </a:xfrm>
          <a:prstGeom prst="roundRect">
            <a:avLst>
              <a:gd name="adj" fmla="val 9130"/>
            </a:avLst>
          </a:prstGeom>
          <a:solidFill>
            <a:schemeClr val="bg1"/>
          </a:solidFill>
          <a:ln w="203200" cap="rnd">
            <a:solidFill>
              <a:srgbClr val="00789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omic Sans MS" pitchFamily="66" charset="0"/>
                <a:cs typeface="Times New Roman" pitchFamily="18" charset="0"/>
              </a:rPr>
              <a:t>  Basic Concept</a:t>
            </a:r>
          </a:p>
          <a:p>
            <a:r>
              <a:rPr lang="en-US" sz="3200" dirty="0" smtClean="0">
                <a:cs typeface="Times New Roman" pitchFamily="18" charset="0"/>
              </a:rPr>
              <a:t>The algorithm generates a piecewise power law ( </a:t>
            </a:r>
            <a:r>
              <a:rPr lang="en-US" sz="3200" i="1" dirty="0" err="1" smtClean="0"/>
              <a:t>j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(E) </a:t>
            </a:r>
            <a:r>
              <a:rPr lang="en-US" sz="3200" dirty="0" smtClean="0"/>
              <a:t>=</a:t>
            </a:r>
            <a:r>
              <a:rPr lang="en-US" sz="3200" i="1" dirty="0" smtClean="0"/>
              <a:t> j</a:t>
            </a:r>
            <a:r>
              <a:rPr lang="en-US" sz="3200" i="1" baseline="-25000" dirty="0" smtClean="0"/>
              <a:t>0,i</a:t>
            </a:r>
            <a:r>
              <a:rPr lang="en-US" sz="3200" i="1" dirty="0" smtClean="0"/>
              <a:t> E</a:t>
            </a:r>
            <a:r>
              <a:rPr lang="el-GR" sz="3200" i="1" spc="-300" baseline="60000" dirty="0" smtClean="0"/>
              <a:t>γ</a:t>
            </a:r>
            <a:r>
              <a:rPr lang="en-US" sz="3200" i="1" spc="-300" baseline="30000" dirty="0" err="1" smtClean="0"/>
              <a:t>i</a:t>
            </a:r>
            <a:r>
              <a:rPr lang="en-US" sz="3200" dirty="0" smtClean="0">
                <a:cs typeface="Times New Roman" pitchFamily="18" charset="0"/>
              </a:rPr>
              <a:t> ) fit to the differential flux over adjacent energy ranges.  The algorithm outputs four pairs of coefficients, </a:t>
            </a:r>
            <a:r>
              <a:rPr lang="en-US" sz="3200" i="1" dirty="0" smtClean="0"/>
              <a:t>j</a:t>
            </a:r>
            <a:r>
              <a:rPr lang="en-US" sz="3200" i="1" baseline="-25000" dirty="0" smtClean="0"/>
              <a:t>0,i</a:t>
            </a:r>
            <a:r>
              <a:rPr lang="en-US" sz="3200" i="1" dirty="0" smtClean="0"/>
              <a:t> </a:t>
            </a:r>
            <a:r>
              <a:rPr lang="en-US" sz="3200" dirty="0" smtClean="0"/>
              <a:t>, </a:t>
            </a:r>
            <a:r>
              <a:rPr lang="en-US" sz="3200" dirty="0" smtClean="0">
                <a:cs typeface="Times New Roman" pitchFamily="18" charset="0"/>
              </a:rPr>
              <a:t>and exponents, </a:t>
            </a:r>
            <a:r>
              <a:rPr lang="el-GR" sz="3200" i="1" spc="-300" dirty="0" smtClean="0"/>
              <a:t>γ</a:t>
            </a:r>
            <a:r>
              <a:rPr lang="en-US" sz="3200" i="1" spc="-300" baseline="-25000" dirty="0" err="1" smtClean="0"/>
              <a:t>i</a:t>
            </a:r>
            <a:r>
              <a:rPr lang="en-US" sz="3200" dirty="0" smtClean="0">
                <a:cs typeface="Times New Roman" pitchFamily="18" charset="0"/>
              </a:rPr>
              <a:t>. </a:t>
            </a:r>
          </a:p>
          <a:p>
            <a:endParaRPr lang="en-US" sz="3200" dirty="0" smtClean="0">
              <a:cs typeface="Times New Roman" pitchFamily="18" charset="0"/>
            </a:endParaRPr>
          </a:p>
          <a:p>
            <a:endParaRPr lang="en-US" sz="3200" dirty="0" smtClean="0">
              <a:cs typeface="Times New Roman" pitchFamily="18" charset="0"/>
            </a:endParaRPr>
          </a:p>
          <a:p>
            <a:pPr algn="ctr"/>
            <a:endParaRPr lang="en-US" sz="3600" b="1" dirty="0" smtClean="0">
              <a:latin typeface="Comic Sans MS" pitchFamily="66" charset="0"/>
              <a:cs typeface="Times New Roman" pitchFamily="18" charset="0"/>
            </a:endParaRPr>
          </a:p>
          <a:p>
            <a:pPr algn="ctr"/>
            <a:endParaRPr lang="en-US" sz="3600" b="1" dirty="0" smtClean="0">
              <a:latin typeface="Comic Sans MS" pitchFamily="66" charset="0"/>
              <a:cs typeface="Times New Roman" pitchFamily="18" charset="0"/>
            </a:endParaRPr>
          </a:p>
          <a:p>
            <a:pPr algn="ctr"/>
            <a:endParaRPr lang="en-US" sz="3600" b="1" dirty="0" smtClean="0">
              <a:latin typeface="Comic Sans MS" pitchFamily="66" charset="0"/>
              <a:cs typeface="Times New Roman" pitchFamily="18" charset="0"/>
            </a:endParaRPr>
          </a:p>
          <a:p>
            <a:endParaRPr lang="en-US" sz="3200" dirty="0" smtClean="0">
              <a:cs typeface="Times New Roman" pitchFamily="18" charset="0"/>
            </a:endParaRPr>
          </a:p>
          <a:p>
            <a:endParaRPr lang="en-US" sz="3200" dirty="0" smtClean="0">
              <a:cs typeface="Times New Roman" pitchFamily="18" charset="0"/>
            </a:endParaRPr>
          </a:p>
          <a:p>
            <a:endParaRPr lang="en-US" sz="3200" dirty="0" smtClean="0">
              <a:cs typeface="Times New Roman" pitchFamily="18" charset="0"/>
            </a:endParaRPr>
          </a:p>
          <a:p>
            <a:r>
              <a:rPr lang="en-US" sz="3200" dirty="0" smtClean="0">
                <a:cs typeface="Times New Roman" pitchFamily="18" charset="0"/>
              </a:rPr>
              <a:t>For geometric factors, </a:t>
            </a:r>
            <a:r>
              <a:rPr lang="en-US" sz="3200" i="1" dirty="0" smtClean="0">
                <a:cs typeface="Times New Roman" pitchFamily="18" charset="0"/>
              </a:rPr>
              <a:t>G</a:t>
            </a:r>
            <a:r>
              <a:rPr lang="en-US" sz="3200" dirty="0" smtClean="0">
                <a:cs typeface="Times New Roman" pitchFamily="18" charset="0"/>
              </a:rPr>
              <a:t>(</a:t>
            </a:r>
            <a:r>
              <a:rPr lang="en-US" sz="3200" i="1" dirty="0" smtClean="0">
                <a:cs typeface="Times New Roman" pitchFamily="18" charset="0"/>
              </a:rPr>
              <a:t>E</a:t>
            </a:r>
            <a:r>
              <a:rPr lang="en-US" sz="3200" dirty="0" smtClean="0">
                <a:cs typeface="Times New Roman" pitchFamily="18" charset="0"/>
              </a:rPr>
              <a:t>), the count rate can be expressed as either:</a:t>
            </a:r>
          </a:p>
          <a:p>
            <a:r>
              <a:rPr lang="en-US" sz="3200" dirty="0" smtClean="0">
                <a:cs typeface="Times New Roman" pitchFamily="18" charset="0"/>
              </a:rPr>
              <a:t>                                                                          </a:t>
            </a:r>
          </a:p>
          <a:p>
            <a:r>
              <a:rPr lang="en-US" sz="3200" dirty="0" smtClean="0">
                <a:cs typeface="Times New Roman" pitchFamily="18" charset="0"/>
              </a:rPr>
              <a:t>                                                                          </a:t>
            </a:r>
          </a:p>
          <a:p>
            <a:r>
              <a:rPr lang="en-US" sz="3200" dirty="0" smtClean="0">
                <a:cs typeface="Times New Roman" pitchFamily="18" charset="0"/>
              </a:rPr>
              <a:t>	or                                               for some "center-of-mass" energy, </a:t>
            </a:r>
            <a:r>
              <a:rPr lang="en-US" sz="3200" i="1" dirty="0" err="1" smtClean="0">
                <a:cs typeface="Times New Roman" pitchFamily="18" charset="0"/>
              </a:rPr>
              <a:t>E</a:t>
            </a:r>
            <a:r>
              <a:rPr lang="en-US" sz="3200" baseline="-25000" dirty="0" err="1" smtClean="0">
                <a:cs typeface="Times New Roman" pitchFamily="18" charset="0"/>
              </a:rPr>
              <a:t>i</a:t>
            </a:r>
            <a:r>
              <a:rPr lang="en-US" sz="3200" dirty="0" smtClean="0">
                <a:cs typeface="Times New Roman" pitchFamily="18" charset="0"/>
              </a:rPr>
              <a:t>  </a:t>
            </a:r>
          </a:p>
        </p:txBody>
      </p:sp>
      <p:grpSp>
        <p:nvGrpSpPr>
          <p:cNvPr id="489" name="Group 488"/>
          <p:cNvGrpSpPr/>
          <p:nvPr/>
        </p:nvGrpSpPr>
        <p:grpSpPr>
          <a:xfrm>
            <a:off x="3657600" y="23393400"/>
            <a:ext cx="11928616" cy="5799247"/>
            <a:chOff x="4191000" y="24003000"/>
            <a:chExt cx="11928616" cy="5799247"/>
          </a:xfrm>
        </p:grpSpPr>
        <p:cxnSp>
          <p:nvCxnSpPr>
            <p:cNvPr id="465" name="Straight Connector 464"/>
            <p:cNvCxnSpPr/>
            <p:nvPr/>
          </p:nvCxnSpPr>
          <p:spPr>
            <a:xfrm rot="16200000" flipV="1">
              <a:off x="6390271" y="27187201"/>
              <a:ext cx="924791" cy="18288"/>
            </a:xfrm>
            <a:prstGeom prst="line">
              <a:avLst/>
            </a:prstGeom>
            <a:ln w="76200">
              <a:solidFill>
                <a:srgbClr val="E387F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3" name="Group 462"/>
            <p:cNvGrpSpPr/>
            <p:nvPr/>
          </p:nvGrpSpPr>
          <p:grpSpPr>
            <a:xfrm>
              <a:off x="4191000" y="24003000"/>
              <a:ext cx="11928616" cy="5799247"/>
              <a:chOff x="6053839" y="23062470"/>
              <a:chExt cx="11928616" cy="7026169"/>
            </a:xfrm>
          </p:grpSpPr>
          <p:sp>
            <p:nvSpPr>
              <p:cNvPr id="335" name="TextBox 334"/>
              <p:cNvSpPr txBox="1"/>
              <p:nvPr/>
            </p:nvSpPr>
            <p:spPr>
              <a:xfrm>
                <a:off x="6324600" y="27051000"/>
                <a:ext cx="1905000" cy="11559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differential</a:t>
                </a:r>
              </a:p>
              <a:p>
                <a:r>
                  <a:rPr lang="en-US" sz="2800" dirty="0" smtClean="0"/>
                  <a:t>flux, </a:t>
                </a:r>
                <a:r>
                  <a:rPr lang="en-US" sz="2800" i="1" dirty="0" smtClean="0"/>
                  <a:t> j</a:t>
                </a:r>
                <a:r>
                  <a:rPr lang="en-US" sz="2800" dirty="0" smtClean="0"/>
                  <a:t>(</a:t>
                </a:r>
                <a:r>
                  <a:rPr lang="en-US" sz="2800" i="1" dirty="0" smtClean="0"/>
                  <a:t>E</a:t>
                </a:r>
                <a:r>
                  <a:rPr lang="en-US" sz="2800" dirty="0" smtClean="0"/>
                  <a:t>)</a:t>
                </a:r>
                <a:endParaRPr lang="en-US" sz="2800" dirty="0"/>
              </a:p>
            </p:txBody>
          </p:sp>
          <p:sp>
            <p:nvSpPr>
              <p:cNvPr id="336" name="TextBox 335"/>
              <p:cNvSpPr txBox="1"/>
              <p:nvPr/>
            </p:nvSpPr>
            <p:spPr>
              <a:xfrm>
                <a:off x="10591801" y="29260800"/>
                <a:ext cx="2777238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particle energy, </a:t>
                </a:r>
                <a:r>
                  <a:rPr lang="en-US" sz="2800" i="1" dirty="0" smtClean="0"/>
                  <a:t>E</a:t>
                </a:r>
                <a:endParaRPr lang="en-US" sz="2800" dirty="0"/>
              </a:p>
            </p:txBody>
          </p:sp>
          <p:grpSp>
            <p:nvGrpSpPr>
              <p:cNvPr id="337" name="Group 38"/>
              <p:cNvGrpSpPr>
                <a:grpSpLocks/>
              </p:cNvGrpSpPr>
              <p:nvPr/>
            </p:nvGrpSpPr>
            <p:grpSpPr bwMode="auto">
              <a:xfrm>
                <a:off x="8652058" y="23062470"/>
                <a:ext cx="9330397" cy="5623041"/>
                <a:chOff x="2209800" y="1219200"/>
                <a:chExt cx="5867400" cy="2743200"/>
              </a:xfrm>
            </p:grpSpPr>
            <p:sp>
              <p:nvSpPr>
                <p:cNvPr id="454" name="Isosceles Triangle 453"/>
                <p:cNvSpPr/>
                <p:nvPr/>
              </p:nvSpPr>
              <p:spPr>
                <a:xfrm>
                  <a:off x="2209800" y="3352800"/>
                  <a:ext cx="2514600" cy="609600"/>
                </a:xfrm>
                <a:prstGeom prst="triangle">
                  <a:avLst>
                    <a:gd name="adj" fmla="val 758"/>
                  </a:avLst>
                </a:prstGeom>
                <a:solidFill>
                  <a:srgbClr val="E387F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5" name="Freeform 454"/>
                <p:cNvSpPr/>
                <p:nvPr/>
              </p:nvSpPr>
              <p:spPr>
                <a:xfrm>
                  <a:off x="2219668" y="2756088"/>
                  <a:ext cx="1143000" cy="914400"/>
                </a:xfrm>
                <a:custGeom>
                  <a:avLst/>
                  <a:gdLst>
                    <a:gd name="connsiteX0" fmla="*/ 11770 w 1037453"/>
                    <a:gd name="connsiteY0" fmla="*/ 0 h 864764"/>
                    <a:gd name="connsiteX1" fmla="*/ 11770 w 1037453"/>
                    <a:gd name="connsiteY1" fmla="*/ 0 h 864764"/>
                    <a:gd name="connsiteX2" fmla="*/ 30820 w 1037453"/>
                    <a:gd name="connsiteY2" fmla="*/ 495300 h 864764"/>
                    <a:gd name="connsiteX3" fmla="*/ 40345 w 1037453"/>
                    <a:gd name="connsiteY3" fmla="*/ 704850 h 864764"/>
                    <a:gd name="connsiteX4" fmla="*/ 173695 w 1037453"/>
                    <a:gd name="connsiteY4" fmla="*/ 723900 h 864764"/>
                    <a:gd name="connsiteX5" fmla="*/ 230845 w 1037453"/>
                    <a:gd name="connsiteY5" fmla="*/ 742950 h 864764"/>
                    <a:gd name="connsiteX6" fmla="*/ 326095 w 1037453"/>
                    <a:gd name="connsiteY6" fmla="*/ 781050 h 864764"/>
                    <a:gd name="connsiteX7" fmla="*/ 354670 w 1037453"/>
                    <a:gd name="connsiteY7" fmla="*/ 790575 h 864764"/>
                    <a:gd name="connsiteX8" fmla="*/ 859495 w 1037453"/>
                    <a:gd name="connsiteY8" fmla="*/ 800100 h 864764"/>
                    <a:gd name="connsiteX9" fmla="*/ 888070 w 1037453"/>
                    <a:gd name="connsiteY9" fmla="*/ 809625 h 864764"/>
                    <a:gd name="connsiteX10" fmla="*/ 935695 w 1037453"/>
                    <a:gd name="connsiteY10" fmla="*/ 819150 h 864764"/>
                    <a:gd name="connsiteX11" fmla="*/ 973795 w 1037453"/>
                    <a:gd name="connsiteY11" fmla="*/ 838200 h 864764"/>
                    <a:gd name="connsiteX12" fmla="*/ 1011895 w 1037453"/>
                    <a:gd name="connsiteY12" fmla="*/ 847725 h 864764"/>
                    <a:gd name="connsiteX13" fmla="*/ 954745 w 1037453"/>
                    <a:gd name="connsiteY13" fmla="*/ 809625 h 864764"/>
                    <a:gd name="connsiteX14" fmla="*/ 926170 w 1037453"/>
                    <a:gd name="connsiteY14" fmla="*/ 781050 h 864764"/>
                    <a:gd name="connsiteX15" fmla="*/ 888070 w 1037453"/>
                    <a:gd name="connsiteY15" fmla="*/ 752475 h 864764"/>
                    <a:gd name="connsiteX16" fmla="*/ 859495 w 1037453"/>
                    <a:gd name="connsiteY16" fmla="*/ 723900 h 864764"/>
                    <a:gd name="connsiteX17" fmla="*/ 830920 w 1037453"/>
                    <a:gd name="connsiteY17" fmla="*/ 714375 h 864764"/>
                    <a:gd name="connsiteX18" fmla="*/ 802345 w 1037453"/>
                    <a:gd name="connsiteY18" fmla="*/ 695325 h 864764"/>
                    <a:gd name="connsiteX19" fmla="*/ 773770 w 1037453"/>
                    <a:gd name="connsiteY19" fmla="*/ 685800 h 864764"/>
                    <a:gd name="connsiteX20" fmla="*/ 697570 w 1037453"/>
                    <a:gd name="connsiteY20" fmla="*/ 657225 h 864764"/>
                    <a:gd name="connsiteX21" fmla="*/ 668995 w 1037453"/>
                    <a:gd name="connsiteY21" fmla="*/ 638175 h 864764"/>
                    <a:gd name="connsiteX22" fmla="*/ 640420 w 1037453"/>
                    <a:gd name="connsiteY22" fmla="*/ 628650 h 864764"/>
                    <a:gd name="connsiteX23" fmla="*/ 611845 w 1037453"/>
                    <a:gd name="connsiteY23" fmla="*/ 600075 h 864764"/>
                    <a:gd name="connsiteX24" fmla="*/ 554695 w 1037453"/>
                    <a:gd name="connsiteY24" fmla="*/ 561975 h 864764"/>
                    <a:gd name="connsiteX25" fmla="*/ 526120 w 1037453"/>
                    <a:gd name="connsiteY25" fmla="*/ 552450 h 864764"/>
                    <a:gd name="connsiteX26" fmla="*/ 430870 w 1037453"/>
                    <a:gd name="connsiteY26" fmla="*/ 504825 h 864764"/>
                    <a:gd name="connsiteX27" fmla="*/ 364195 w 1037453"/>
                    <a:gd name="connsiteY27" fmla="*/ 466725 h 864764"/>
                    <a:gd name="connsiteX28" fmla="*/ 335620 w 1037453"/>
                    <a:gd name="connsiteY28" fmla="*/ 447675 h 864764"/>
                    <a:gd name="connsiteX29" fmla="*/ 297520 w 1037453"/>
                    <a:gd name="connsiteY29" fmla="*/ 428625 h 864764"/>
                    <a:gd name="connsiteX30" fmla="*/ 211795 w 1037453"/>
                    <a:gd name="connsiteY30" fmla="*/ 333375 h 864764"/>
                    <a:gd name="connsiteX31" fmla="*/ 183220 w 1037453"/>
                    <a:gd name="connsiteY31" fmla="*/ 304800 h 864764"/>
                    <a:gd name="connsiteX32" fmla="*/ 116545 w 1037453"/>
                    <a:gd name="connsiteY32" fmla="*/ 219075 h 864764"/>
                    <a:gd name="connsiteX33" fmla="*/ 68920 w 1037453"/>
                    <a:gd name="connsiteY33" fmla="*/ 133350 h 864764"/>
                    <a:gd name="connsiteX34" fmla="*/ 11770 w 1037453"/>
                    <a:gd name="connsiteY34" fmla="*/ 57150 h 864764"/>
                    <a:gd name="connsiteX35" fmla="*/ 11770 w 1037453"/>
                    <a:gd name="connsiteY35" fmla="*/ 0 h 864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1037453" h="864764">
                      <a:moveTo>
                        <a:pt x="11770" y="0"/>
                      </a:moveTo>
                      <a:lnTo>
                        <a:pt x="11770" y="0"/>
                      </a:lnTo>
                      <a:cubicBezTo>
                        <a:pt x="18120" y="165100"/>
                        <a:pt x="24127" y="330214"/>
                        <a:pt x="30820" y="495300"/>
                      </a:cubicBezTo>
                      <a:cubicBezTo>
                        <a:pt x="33652" y="565165"/>
                        <a:pt x="3286" y="645556"/>
                        <a:pt x="40345" y="704850"/>
                      </a:cubicBezTo>
                      <a:cubicBezTo>
                        <a:pt x="64143" y="742926"/>
                        <a:pt x="129245" y="717550"/>
                        <a:pt x="173695" y="723900"/>
                      </a:cubicBezTo>
                      <a:cubicBezTo>
                        <a:pt x="192745" y="730250"/>
                        <a:pt x="212043" y="735899"/>
                        <a:pt x="230845" y="742950"/>
                      </a:cubicBezTo>
                      <a:cubicBezTo>
                        <a:pt x="262864" y="754957"/>
                        <a:pt x="293654" y="770236"/>
                        <a:pt x="326095" y="781050"/>
                      </a:cubicBezTo>
                      <a:cubicBezTo>
                        <a:pt x="335620" y="784225"/>
                        <a:pt x="344636" y="790217"/>
                        <a:pt x="354670" y="790575"/>
                      </a:cubicBezTo>
                      <a:cubicBezTo>
                        <a:pt x="522868" y="796582"/>
                        <a:pt x="691220" y="796925"/>
                        <a:pt x="859495" y="800100"/>
                      </a:cubicBezTo>
                      <a:cubicBezTo>
                        <a:pt x="869020" y="803275"/>
                        <a:pt x="878330" y="807190"/>
                        <a:pt x="888070" y="809625"/>
                      </a:cubicBezTo>
                      <a:cubicBezTo>
                        <a:pt x="903776" y="813552"/>
                        <a:pt x="920336" y="814030"/>
                        <a:pt x="935695" y="819150"/>
                      </a:cubicBezTo>
                      <a:cubicBezTo>
                        <a:pt x="949165" y="823640"/>
                        <a:pt x="960500" y="833214"/>
                        <a:pt x="973795" y="838200"/>
                      </a:cubicBezTo>
                      <a:cubicBezTo>
                        <a:pt x="986052" y="842797"/>
                        <a:pt x="999195" y="844550"/>
                        <a:pt x="1011895" y="847725"/>
                      </a:cubicBezTo>
                      <a:cubicBezTo>
                        <a:pt x="920738" y="756568"/>
                        <a:pt x="1037453" y="864764"/>
                        <a:pt x="954745" y="809625"/>
                      </a:cubicBezTo>
                      <a:cubicBezTo>
                        <a:pt x="943537" y="802153"/>
                        <a:pt x="936397" y="789816"/>
                        <a:pt x="926170" y="781050"/>
                      </a:cubicBezTo>
                      <a:cubicBezTo>
                        <a:pt x="914117" y="770719"/>
                        <a:pt x="900123" y="762806"/>
                        <a:pt x="888070" y="752475"/>
                      </a:cubicBezTo>
                      <a:cubicBezTo>
                        <a:pt x="877843" y="743709"/>
                        <a:pt x="870703" y="731372"/>
                        <a:pt x="859495" y="723900"/>
                      </a:cubicBezTo>
                      <a:cubicBezTo>
                        <a:pt x="851141" y="718331"/>
                        <a:pt x="839900" y="718865"/>
                        <a:pt x="830920" y="714375"/>
                      </a:cubicBezTo>
                      <a:cubicBezTo>
                        <a:pt x="820681" y="709255"/>
                        <a:pt x="812584" y="700445"/>
                        <a:pt x="802345" y="695325"/>
                      </a:cubicBezTo>
                      <a:cubicBezTo>
                        <a:pt x="793365" y="690835"/>
                        <a:pt x="782998" y="689755"/>
                        <a:pt x="773770" y="685800"/>
                      </a:cubicBezTo>
                      <a:cubicBezTo>
                        <a:pt x="704038" y="655915"/>
                        <a:pt x="767814" y="674786"/>
                        <a:pt x="697570" y="657225"/>
                      </a:cubicBezTo>
                      <a:cubicBezTo>
                        <a:pt x="688045" y="650875"/>
                        <a:pt x="679234" y="643295"/>
                        <a:pt x="668995" y="638175"/>
                      </a:cubicBezTo>
                      <a:cubicBezTo>
                        <a:pt x="660015" y="633685"/>
                        <a:pt x="648774" y="634219"/>
                        <a:pt x="640420" y="628650"/>
                      </a:cubicBezTo>
                      <a:cubicBezTo>
                        <a:pt x="629212" y="621178"/>
                        <a:pt x="622478" y="608345"/>
                        <a:pt x="611845" y="600075"/>
                      </a:cubicBezTo>
                      <a:cubicBezTo>
                        <a:pt x="593773" y="586019"/>
                        <a:pt x="576415" y="569215"/>
                        <a:pt x="554695" y="561975"/>
                      </a:cubicBezTo>
                      <a:cubicBezTo>
                        <a:pt x="545170" y="558800"/>
                        <a:pt x="534897" y="557326"/>
                        <a:pt x="526120" y="552450"/>
                      </a:cubicBezTo>
                      <a:cubicBezTo>
                        <a:pt x="433335" y="500903"/>
                        <a:pt x="505329" y="523440"/>
                        <a:pt x="430870" y="504825"/>
                      </a:cubicBezTo>
                      <a:cubicBezTo>
                        <a:pt x="361252" y="458413"/>
                        <a:pt x="448788" y="515064"/>
                        <a:pt x="364195" y="466725"/>
                      </a:cubicBezTo>
                      <a:cubicBezTo>
                        <a:pt x="354256" y="461045"/>
                        <a:pt x="345559" y="453355"/>
                        <a:pt x="335620" y="447675"/>
                      </a:cubicBezTo>
                      <a:cubicBezTo>
                        <a:pt x="323292" y="440630"/>
                        <a:pt x="308608" y="437495"/>
                        <a:pt x="297520" y="428625"/>
                      </a:cubicBezTo>
                      <a:cubicBezTo>
                        <a:pt x="231929" y="376152"/>
                        <a:pt x="254894" y="383657"/>
                        <a:pt x="211795" y="333375"/>
                      </a:cubicBezTo>
                      <a:cubicBezTo>
                        <a:pt x="203029" y="323148"/>
                        <a:pt x="191490" y="315433"/>
                        <a:pt x="183220" y="304800"/>
                      </a:cubicBezTo>
                      <a:cubicBezTo>
                        <a:pt x="103469" y="202263"/>
                        <a:pt x="181419" y="283949"/>
                        <a:pt x="116545" y="219075"/>
                      </a:cubicBezTo>
                      <a:cubicBezTo>
                        <a:pt x="101695" y="174525"/>
                        <a:pt x="108222" y="185753"/>
                        <a:pt x="68920" y="133350"/>
                      </a:cubicBezTo>
                      <a:lnTo>
                        <a:pt x="11770" y="57150"/>
                      </a:lnTo>
                      <a:cubicBezTo>
                        <a:pt x="0" y="21840"/>
                        <a:pt x="11770" y="9525"/>
                        <a:pt x="11770" y="0"/>
                      </a:cubicBezTo>
                      <a:close/>
                    </a:path>
                  </a:pathLst>
                </a:custGeom>
                <a:solidFill>
                  <a:srgbClr val="E387F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456" name="Group 28"/>
                <p:cNvGrpSpPr>
                  <a:grpSpLocks/>
                </p:cNvGrpSpPr>
                <p:nvPr/>
              </p:nvGrpSpPr>
              <p:grpSpPr bwMode="auto">
                <a:xfrm>
                  <a:off x="2209800" y="1219200"/>
                  <a:ext cx="5867400" cy="2705100"/>
                  <a:chOff x="2209800" y="1219200"/>
                  <a:chExt cx="5867400" cy="2705100"/>
                </a:xfrm>
              </p:grpSpPr>
              <p:cxnSp>
                <p:nvCxnSpPr>
                  <p:cNvPr id="457" name="Straight Connector 456"/>
                  <p:cNvCxnSpPr>
                    <a:endCxn id="338" idx="3"/>
                  </p:cNvCxnSpPr>
                  <p:nvPr/>
                </p:nvCxnSpPr>
                <p:spPr>
                  <a:xfrm>
                    <a:off x="4724400" y="3886200"/>
                    <a:ext cx="1905000" cy="3810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58" name="Arc 457"/>
                  <p:cNvSpPr/>
                  <p:nvPr/>
                </p:nvSpPr>
                <p:spPr>
                  <a:xfrm>
                    <a:off x="2209800" y="1219200"/>
                    <a:ext cx="5867400" cy="2667000"/>
                  </a:xfrm>
                  <a:prstGeom prst="arc">
                    <a:avLst>
                      <a:gd name="adj1" fmla="val 6257272"/>
                      <a:gd name="adj2" fmla="val 10363955"/>
                    </a:avLst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</p:grpSp>
          </p:grpSp>
          <p:sp>
            <p:nvSpPr>
              <p:cNvPr id="338" name="Rectangle 337"/>
              <p:cNvSpPr/>
              <p:nvPr/>
            </p:nvSpPr>
            <p:spPr>
              <a:xfrm>
                <a:off x="12650800" y="28529315"/>
                <a:ext cx="3029350" cy="1561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40" name="Group 40"/>
              <p:cNvGrpSpPr>
                <a:grpSpLocks/>
              </p:cNvGrpSpPr>
              <p:nvPr/>
            </p:nvGrpSpPr>
            <p:grpSpPr bwMode="auto">
              <a:xfrm>
                <a:off x="6781799" y="29180675"/>
                <a:ext cx="2997937" cy="831940"/>
                <a:chOff x="4919450" y="5118357"/>
                <a:chExt cx="1885710" cy="405601"/>
              </a:xfrm>
            </p:grpSpPr>
            <p:sp>
              <p:nvSpPr>
                <p:cNvPr id="452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4919450" y="5268869"/>
                  <a:ext cx="1885710" cy="2550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800" dirty="0">
                      <a:latin typeface="Comic Sans MS" pitchFamily="66" charset="0"/>
                    </a:rPr>
                    <a:t>"center of mass"</a:t>
                  </a:r>
                </a:p>
              </p:txBody>
            </p:sp>
            <p:cxnSp>
              <p:nvCxnSpPr>
                <p:cNvPr id="453" name="Straight Arrow Connector 452"/>
                <p:cNvCxnSpPr/>
                <p:nvPr/>
              </p:nvCxnSpPr>
              <p:spPr>
                <a:xfrm flipV="1">
                  <a:off x="6410453" y="5118357"/>
                  <a:ext cx="301631" cy="174985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2" name="Straight Connector 341"/>
              <p:cNvCxnSpPr/>
              <p:nvPr/>
            </p:nvCxnSpPr>
            <p:spPr>
              <a:xfrm rot="5400000">
                <a:off x="8495862" y="28529315"/>
                <a:ext cx="312391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5400000">
                <a:off x="15541004" y="28502596"/>
                <a:ext cx="312391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5400000">
                <a:off x="9785700" y="28607413"/>
                <a:ext cx="15619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5400000">
                <a:off x="13784442" y="28607413"/>
                <a:ext cx="15619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7" name="TextBox 37"/>
              <p:cNvSpPr txBox="1">
                <a:spLocks noChangeArrowheads="1"/>
              </p:cNvSpPr>
              <p:nvPr/>
            </p:nvSpPr>
            <p:spPr bwMode="auto">
              <a:xfrm>
                <a:off x="9621450" y="28685511"/>
                <a:ext cx="447558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i="1" dirty="0" err="1">
                    <a:latin typeface="Calibri" pitchFamily="34" charset="0"/>
                  </a:rPr>
                  <a:t>E</a:t>
                </a:r>
                <a:r>
                  <a:rPr lang="en-US" sz="3200" baseline="-25000" dirty="0" err="1">
                    <a:latin typeface="Calibri" pitchFamily="34" charset="0"/>
                  </a:rPr>
                  <a:t>i</a:t>
                </a:r>
                <a:endParaRPr lang="en-US" sz="3200" baseline="-25000" dirty="0">
                  <a:latin typeface="Calibri" pitchFamily="34" charset="0"/>
                </a:endParaRPr>
              </a:p>
            </p:txBody>
          </p:sp>
          <p:sp>
            <p:nvSpPr>
              <p:cNvPr id="348" name="TextBox 38"/>
              <p:cNvSpPr txBox="1">
                <a:spLocks noChangeArrowheads="1"/>
              </p:cNvSpPr>
              <p:nvPr/>
            </p:nvSpPr>
            <p:spPr bwMode="auto">
              <a:xfrm>
                <a:off x="13499018" y="28685511"/>
                <a:ext cx="723275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i="1" dirty="0">
                    <a:latin typeface="Calibri" pitchFamily="34" charset="0"/>
                  </a:rPr>
                  <a:t>E</a:t>
                </a:r>
                <a:r>
                  <a:rPr lang="en-US" sz="3200" baseline="-25000" dirty="0">
                    <a:latin typeface="Calibri" pitchFamily="34" charset="0"/>
                  </a:rPr>
                  <a:t>i+1</a:t>
                </a:r>
              </a:p>
            </p:txBody>
          </p:sp>
          <p:cxnSp>
            <p:nvCxnSpPr>
              <p:cNvPr id="349" name="Straight Connector 348"/>
              <p:cNvCxnSpPr/>
              <p:nvPr/>
            </p:nvCxnSpPr>
            <p:spPr>
              <a:xfrm rot="5400000">
                <a:off x="12338409" y="26967359"/>
                <a:ext cx="62478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Arrow Connector 349"/>
              <p:cNvCxnSpPr/>
              <p:nvPr/>
            </p:nvCxnSpPr>
            <p:spPr>
              <a:xfrm>
                <a:off x="11075538" y="26967359"/>
                <a:ext cx="1575262" cy="325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w="lg" len="lg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Straight Connector 434"/>
              <p:cNvCxnSpPr/>
              <p:nvPr/>
            </p:nvCxnSpPr>
            <p:spPr>
              <a:xfrm rot="5400000">
                <a:off x="8339667" y="26967359"/>
                <a:ext cx="62478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6" name="TextBox 56"/>
              <p:cNvSpPr txBox="1">
                <a:spLocks noChangeArrowheads="1"/>
              </p:cNvSpPr>
              <p:nvPr/>
            </p:nvSpPr>
            <p:spPr bwMode="auto">
              <a:xfrm>
                <a:off x="10439400" y="26593800"/>
                <a:ext cx="461986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i="1" dirty="0" err="1">
                    <a:latin typeface="Calibri" pitchFamily="34" charset="0"/>
                  </a:rPr>
                  <a:t>C</a:t>
                </a:r>
                <a:r>
                  <a:rPr lang="en-US" sz="3200" baseline="-25000" dirty="0" err="1">
                    <a:latin typeface="Calibri" pitchFamily="34" charset="0"/>
                  </a:rPr>
                  <a:t>i</a:t>
                </a:r>
                <a:endParaRPr lang="en-US" sz="3200" baseline="-25000" dirty="0">
                  <a:latin typeface="Calibri" pitchFamily="34" charset="0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9395211" y="28060728"/>
                <a:ext cx="93717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0" name="Group 99"/>
              <p:cNvGrpSpPr/>
              <p:nvPr/>
            </p:nvGrpSpPr>
            <p:grpSpPr>
              <a:xfrm>
                <a:off x="9863799" y="27508200"/>
                <a:ext cx="3998740" cy="1021115"/>
                <a:chOff x="3657601" y="4378649"/>
                <a:chExt cx="2514599" cy="498151"/>
              </a:xfrm>
            </p:grpSpPr>
            <p:cxnSp>
              <p:nvCxnSpPr>
                <p:cNvPr id="448" name="Straight Connector 447"/>
                <p:cNvCxnSpPr/>
                <p:nvPr/>
              </p:nvCxnSpPr>
              <p:spPr>
                <a:xfrm rot="5400000">
                  <a:off x="5943600" y="4648200"/>
                  <a:ext cx="457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9" name="Straight Arrow Connector 448"/>
                <p:cNvCxnSpPr/>
                <p:nvPr/>
              </p:nvCxnSpPr>
              <p:spPr>
                <a:xfrm>
                  <a:off x="5334000" y="4572000"/>
                  <a:ext cx="8382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w="lg" len="lg"/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0" name="Straight Arrow Connector 449"/>
                <p:cNvCxnSpPr/>
                <p:nvPr/>
              </p:nvCxnSpPr>
              <p:spPr>
                <a:xfrm rot="10800000">
                  <a:off x="3657601" y="4572001"/>
                  <a:ext cx="772697" cy="5349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w="lg" len="lg"/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1" name="TextBox 64"/>
                <p:cNvSpPr txBox="1">
                  <a:spLocks noChangeArrowheads="1"/>
                </p:cNvSpPr>
                <p:nvPr/>
              </p:nvSpPr>
              <p:spPr bwMode="auto">
                <a:xfrm>
                  <a:off x="4450830" y="4378649"/>
                  <a:ext cx="854016" cy="2852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3200" i="1" dirty="0" err="1">
                      <a:latin typeface="Calibri" pitchFamily="34" charset="0"/>
                    </a:rPr>
                    <a:t>j</a:t>
                  </a:r>
                  <a:r>
                    <a:rPr lang="en-US" sz="3200" baseline="-25000" dirty="0" err="1">
                      <a:latin typeface="Calibri" pitchFamily="34" charset="0"/>
                    </a:rPr>
                    <a:t>i</a:t>
                  </a:r>
                  <a:r>
                    <a:rPr lang="en-US" sz="3200" dirty="0">
                      <a:latin typeface="Calibri" pitchFamily="34" charset="0"/>
                    </a:rPr>
                    <a:t>= </a:t>
                  </a:r>
                  <a:r>
                    <a:rPr lang="en-US" sz="3200" i="1" dirty="0">
                      <a:latin typeface="Calibri" pitchFamily="34" charset="0"/>
                    </a:rPr>
                    <a:t>j</a:t>
                  </a:r>
                  <a:r>
                    <a:rPr lang="en-US" sz="3200" baseline="-25000" dirty="0">
                      <a:latin typeface="Calibri" pitchFamily="34" charset="0"/>
                    </a:rPr>
                    <a:t>0i</a:t>
                  </a:r>
                  <a:r>
                    <a:rPr lang="en-US" sz="3200" dirty="0">
                      <a:latin typeface="Calibri" pitchFamily="34" charset="0"/>
                    </a:rPr>
                    <a:t> </a:t>
                  </a:r>
                  <a:r>
                    <a:rPr lang="en-US" sz="3200" i="1" dirty="0">
                      <a:latin typeface="Calibri" pitchFamily="34" charset="0"/>
                    </a:rPr>
                    <a:t>E</a:t>
                  </a:r>
                  <a:r>
                    <a:rPr lang="el-GR" sz="3200" baseline="30000" dirty="0">
                      <a:latin typeface="Calibri" pitchFamily="34" charset="0"/>
                    </a:rPr>
                    <a:t>γ</a:t>
                  </a:r>
                  <a:endParaRPr lang="en-US" sz="32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339" name="Rectangle 338"/>
              <p:cNvSpPr/>
              <p:nvPr/>
            </p:nvSpPr>
            <p:spPr>
              <a:xfrm rot="313546">
                <a:off x="11968531" y="28496084"/>
                <a:ext cx="685800" cy="143979"/>
              </a:xfrm>
              <a:prstGeom prst="rect">
                <a:avLst/>
              </a:prstGeom>
              <a:solidFill>
                <a:srgbClr val="E387F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1" name="Rectangle 440"/>
              <p:cNvSpPr/>
              <p:nvPr/>
            </p:nvSpPr>
            <p:spPr>
              <a:xfrm>
                <a:off x="8577291" y="26166443"/>
                <a:ext cx="363522" cy="1919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2" name="Rectangle 38"/>
              <p:cNvSpPr/>
              <p:nvPr/>
            </p:nvSpPr>
            <p:spPr>
              <a:xfrm>
                <a:off x="8663049" y="27574504"/>
                <a:ext cx="3991007" cy="1084180"/>
              </a:xfrm>
              <a:prstGeom prst="rect">
                <a:avLst/>
              </a:prstGeom>
              <a:solidFill>
                <a:srgbClr val="FF0000">
                  <a:alpha val="40000"/>
                </a:srgb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3" name="Rectangle 442"/>
              <p:cNvSpPr/>
              <p:nvPr/>
            </p:nvSpPr>
            <p:spPr>
              <a:xfrm>
                <a:off x="6053839" y="26354839"/>
                <a:ext cx="10515600" cy="3733800"/>
              </a:xfrm>
              <a:prstGeom prst="rect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41" name="Straight Connector 340"/>
              <p:cNvCxnSpPr/>
              <p:nvPr/>
            </p:nvCxnSpPr>
            <p:spPr>
              <a:xfrm>
                <a:off x="7925014" y="28685515"/>
                <a:ext cx="8361005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/>
              <p:nvPr/>
            </p:nvCxnSpPr>
            <p:spPr>
              <a:xfrm rot="5400000">
                <a:off x="12494604" y="28529315"/>
                <a:ext cx="312391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Arrow Connector 350"/>
              <p:cNvCxnSpPr/>
              <p:nvPr/>
            </p:nvCxnSpPr>
            <p:spPr>
              <a:xfrm rot="10800000">
                <a:off x="8648906" y="26965129"/>
                <a:ext cx="1575262" cy="325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w="lg" len="lg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7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1709"/>
          <a:stretch>
            <a:fillRect/>
          </a:stretch>
        </p:blipFill>
        <p:spPr bwMode="auto">
          <a:xfrm>
            <a:off x="3962400" y="30480000"/>
            <a:ext cx="3390782" cy="468351"/>
          </a:xfrm>
          <a:prstGeom prst="rect">
            <a:avLst/>
          </a:prstGeom>
          <a:solidFill>
            <a:srgbClr val="FFFFFF"/>
          </a:solidFill>
          <a:ln w="57150">
            <a:solidFill>
              <a:srgbClr val="BA6DF3"/>
            </a:solidFill>
          </a:ln>
        </p:spPr>
      </p:pic>
      <p:pic>
        <p:nvPicPr>
          <p:cNvPr id="47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231"/>
          <a:stretch>
            <a:fillRect/>
          </a:stretch>
        </p:blipFill>
        <p:spPr bwMode="auto">
          <a:xfrm>
            <a:off x="3962400" y="31318200"/>
            <a:ext cx="3315823" cy="457200"/>
          </a:xfrm>
          <a:prstGeom prst="rect">
            <a:avLst/>
          </a:prstGeom>
          <a:solidFill>
            <a:srgbClr val="FFFFFF"/>
          </a:solidFill>
          <a:ln w="57150">
            <a:solidFill>
              <a:srgbClr val="FF3300"/>
            </a:solidFill>
          </a:ln>
        </p:spPr>
      </p:pic>
      <p:sp>
        <p:nvSpPr>
          <p:cNvPr id="479" name="TextBox 478"/>
          <p:cNvSpPr txBox="1"/>
          <p:nvPr/>
        </p:nvSpPr>
        <p:spPr>
          <a:xfrm>
            <a:off x="17602200" y="5562601"/>
            <a:ext cx="15392400" cy="14020800"/>
          </a:xfrm>
          <a:prstGeom prst="roundRect">
            <a:avLst>
              <a:gd name="adj" fmla="val 5614"/>
            </a:avLst>
          </a:prstGeom>
          <a:solidFill>
            <a:schemeClr val="bg1"/>
          </a:solidFill>
          <a:ln w="203200" cap="rnd">
            <a:solidFill>
              <a:srgbClr val="00789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omic Sans MS" pitchFamily="66" charset="0"/>
                <a:cs typeface="Times New Roman" pitchFamily="18" charset="0"/>
              </a:rPr>
              <a:t>Method</a:t>
            </a:r>
          </a:p>
          <a:p>
            <a:r>
              <a:rPr lang="en-US" sz="3200" dirty="0" smtClean="0"/>
              <a:t>1.  Read in 5 channels of raw proton counts.  The energy ranges of the channels overlap.</a:t>
            </a:r>
          </a:p>
          <a:p>
            <a:endParaRPr lang="en-US" sz="3200" dirty="0" smtClean="0"/>
          </a:p>
          <a:p>
            <a:r>
              <a:rPr lang="en-US" sz="3200" dirty="0" smtClean="0"/>
              <a:t>2.  Generate initial estimates of the </a:t>
            </a:r>
          </a:p>
          <a:p>
            <a:r>
              <a:rPr lang="en-US" sz="3200" dirty="0" smtClean="0"/>
              <a:t>     differential flux spectrum in order to </a:t>
            </a:r>
          </a:p>
          <a:p>
            <a:r>
              <a:rPr lang="en-US" sz="3200" dirty="0" smtClean="0"/>
              <a:t>     convert raw counts to non-overlapping </a:t>
            </a:r>
          </a:p>
          <a:p>
            <a:r>
              <a:rPr lang="en-US" sz="3200" dirty="0" smtClean="0"/>
              <a:t>     energy channels.</a:t>
            </a:r>
          </a:p>
          <a:p>
            <a:endParaRPr lang="en-US" sz="3200" dirty="0" smtClean="0"/>
          </a:p>
          <a:p>
            <a:r>
              <a:rPr lang="en-US" sz="3200" dirty="0" smtClean="0"/>
              <a:t>3.  Initialize the </a:t>
            </a:r>
            <a:r>
              <a:rPr lang="en-US" sz="3200" i="1" dirty="0" err="1" smtClean="0"/>
              <a:t>E</a:t>
            </a:r>
            <a:r>
              <a:rPr lang="en-US" sz="3200" i="1" baseline="-25000" dirty="0" err="1" smtClean="0"/>
              <a:t>i</a:t>
            </a:r>
            <a:r>
              <a:rPr lang="en-US" sz="3200" dirty="0" smtClean="0"/>
              <a:t> with </a:t>
            </a:r>
            <a:r>
              <a:rPr lang="en-US" dirty="0" smtClean="0"/>
              <a:t>√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u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l</a:t>
            </a:r>
            <a:r>
              <a:rPr lang="en-US" sz="3200" dirty="0" smtClean="0"/>
              <a:t>   -- the geometric</a:t>
            </a:r>
          </a:p>
          <a:p>
            <a:r>
              <a:rPr lang="en-US" sz="3200" dirty="0" smtClean="0"/>
              <a:t>     mean of the </a:t>
            </a:r>
            <a:r>
              <a:rPr lang="en-US" sz="3200" i="1" dirty="0" err="1" smtClean="0"/>
              <a:t>E</a:t>
            </a:r>
            <a:r>
              <a:rPr lang="en-US" sz="3200" i="1" baseline="-25000" dirty="0" err="1" smtClean="0"/>
              <a:t>i</a:t>
            </a:r>
            <a:r>
              <a:rPr lang="en-US" sz="3200" dirty="0" smtClean="0"/>
              <a:t> in adjacent channels.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4.  Iteration:</a:t>
            </a:r>
            <a:endParaRPr lang="en-US" sz="3200" b="1" dirty="0" smtClean="0">
              <a:solidFill>
                <a:srgbClr val="FFC000"/>
              </a:solidFill>
            </a:endParaRPr>
          </a:p>
          <a:p>
            <a:r>
              <a:rPr lang="en-US" sz="3200" b="1" dirty="0" smtClean="0">
                <a:solidFill>
                  <a:srgbClr val="FFC000"/>
                </a:solidFill>
              </a:rPr>
              <a:t>       </a:t>
            </a:r>
            <a:r>
              <a:rPr lang="en-US" sz="3200" dirty="0" smtClean="0"/>
              <a:t>Calculate </a:t>
            </a:r>
            <a:r>
              <a:rPr lang="en-US" sz="3200" i="1" dirty="0" err="1" smtClean="0"/>
              <a:t>γ</a:t>
            </a:r>
            <a:r>
              <a:rPr lang="en-US" sz="3200" i="1" baseline="-25000" dirty="0" err="1" smtClean="0"/>
              <a:t>i</a:t>
            </a:r>
            <a:r>
              <a:rPr lang="en-US" sz="3200" i="1" baseline="-25000" dirty="0" smtClean="0"/>
              <a:t>  </a:t>
            </a:r>
            <a:r>
              <a:rPr lang="en-US" sz="3200" dirty="0" smtClean="0"/>
              <a:t>from </a:t>
            </a:r>
            <a:r>
              <a:rPr lang="en-US" sz="3200" i="1" dirty="0" err="1" smtClean="0"/>
              <a:t>E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.</a:t>
            </a:r>
            <a:endParaRPr lang="en-US" sz="3200" b="1" dirty="0" smtClean="0">
              <a:solidFill>
                <a:srgbClr val="FFC000"/>
              </a:solidFill>
            </a:endParaRPr>
          </a:p>
          <a:p>
            <a:r>
              <a:rPr lang="en-US" sz="3200" b="1" dirty="0" smtClean="0">
                <a:solidFill>
                  <a:srgbClr val="FFC000"/>
                </a:solidFill>
              </a:rPr>
              <a:t>       </a:t>
            </a:r>
            <a:r>
              <a:rPr lang="en-US" sz="3200" dirty="0" smtClean="0"/>
              <a:t>Recalculate </a:t>
            </a:r>
            <a:r>
              <a:rPr lang="en-US" sz="3200" i="1" dirty="0" err="1" smtClean="0"/>
              <a:t>E</a:t>
            </a:r>
            <a:r>
              <a:rPr lang="en-US" sz="3200" i="1" baseline="-25000" dirty="0" err="1" smtClean="0"/>
              <a:t>i</a:t>
            </a:r>
            <a:r>
              <a:rPr lang="en-US" sz="3200" dirty="0" smtClean="0"/>
              <a:t> using the </a:t>
            </a:r>
            <a:r>
              <a:rPr lang="en-US" sz="3200" i="1" dirty="0" err="1" smtClean="0"/>
              <a:t>γ</a:t>
            </a:r>
            <a:r>
              <a:rPr lang="en-US" sz="3200" i="1" baseline="-25000" dirty="0" err="1" smtClean="0"/>
              <a:t>i</a:t>
            </a:r>
            <a:r>
              <a:rPr lang="en-US" sz="3200" dirty="0" smtClean="0"/>
              <a:t>.  (Average values.)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       If errors/low counts, use single power law fit.*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       </a:t>
            </a:r>
            <a:r>
              <a:rPr lang="en-US" sz="3200" dirty="0" smtClean="0"/>
              <a:t>Repeat iteration until </a:t>
            </a:r>
            <a:r>
              <a:rPr lang="en-US" sz="3200" i="1" dirty="0" err="1" smtClean="0"/>
              <a:t>E</a:t>
            </a:r>
            <a:r>
              <a:rPr lang="en-US" sz="3200" i="1" baseline="-25000" dirty="0" err="1" smtClean="0"/>
              <a:t>i</a:t>
            </a:r>
            <a:r>
              <a:rPr lang="en-US" sz="3200" dirty="0" smtClean="0"/>
              <a:t> change by &lt;1%.  </a:t>
            </a:r>
          </a:p>
          <a:p>
            <a:endParaRPr lang="en-US" sz="3200" dirty="0" smtClean="0">
              <a:cs typeface="Times New Roman" pitchFamily="18" charset="0"/>
            </a:endParaRPr>
          </a:p>
          <a:p>
            <a:r>
              <a:rPr lang="en-US" sz="3200" dirty="0" smtClean="0"/>
              <a:t>5.  Calculate the coefficients  </a:t>
            </a:r>
            <a:r>
              <a:rPr lang="en-US" sz="3200" i="1" dirty="0" smtClean="0"/>
              <a:t>j</a:t>
            </a:r>
            <a:r>
              <a:rPr lang="en-US" sz="3200" i="1" baseline="-25000" dirty="0" smtClean="0"/>
              <a:t>0,I</a:t>
            </a:r>
            <a:r>
              <a:rPr lang="en-US" sz="3200" dirty="0" smtClean="0"/>
              <a:t> from the final</a:t>
            </a:r>
          </a:p>
          <a:p>
            <a:r>
              <a:rPr lang="en-US" sz="3200" dirty="0" smtClean="0"/>
              <a:t>      set of </a:t>
            </a:r>
            <a:r>
              <a:rPr lang="en-US" sz="3200" i="1" dirty="0" err="1" smtClean="0"/>
              <a:t>E</a:t>
            </a:r>
            <a:r>
              <a:rPr lang="en-US" sz="3200" i="1" baseline="-25000" dirty="0" err="1" smtClean="0"/>
              <a:t>i</a:t>
            </a:r>
            <a:r>
              <a:rPr lang="en-US" sz="3200" dirty="0" smtClean="0"/>
              <a:t> and </a:t>
            </a:r>
            <a:r>
              <a:rPr lang="en-US" sz="3200" i="1" dirty="0" err="1" smtClean="0"/>
              <a:t>γ</a:t>
            </a:r>
            <a:r>
              <a:rPr lang="en-US" sz="3200" i="1" baseline="-25000" dirty="0" err="1" smtClean="0"/>
              <a:t>i</a:t>
            </a:r>
            <a:r>
              <a:rPr lang="en-US" sz="3200" dirty="0" smtClean="0"/>
              <a:t>. </a:t>
            </a:r>
          </a:p>
          <a:p>
            <a:endParaRPr lang="en-US" sz="3200" dirty="0" smtClean="0"/>
          </a:p>
          <a:p>
            <a:r>
              <a:rPr lang="en-US" sz="3200" dirty="0" smtClean="0"/>
              <a:t>6.  Extrapolate from the fits to cover the full </a:t>
            </a:r>
          </a:p>
          <a:p>
            <a:r>
              <a:rPr lang="en-US" sz="3200" dirty="0" smtClean="0"/>
              <a:t>      energy range.</a:t>
            </a:r>
          </a:p>
          <a:p>
            <a:endParaRPr lang="en-US" sz="2400" dirty="0" smtClean="0"/>
          </a:p>
          <a:p>
            <a:r>
              <a:rPr lang="en-US" sz="2400" dirty="0" smtClean="0"/>
              <a:t>This technique is based on that used for the SEISS Integral Flux </a:t>
            </a:r>
          </a:p>
          <a:p>
            <a:r>
              <a:rPr lang="en-US" sz="2400" dirty="0" smtClean="0"/>
              <a:t>Algorithm for the GOES-R satellite [Rodriguez, 2009].  The </a:t>
            </a:r>
          </a:p>
          <a:p>
            <a:r>
              <a:rPr lang="en-US" sz="2400" dirty="0" smtClean="0"/>
              <a:t>method differs because the SEM-N detectors have energy-</a:t>
            </a:r>
          </a:p>
          <a:p>
            <a:r>
              <a:rPr lang="en-US" sz="2400" dirty="0" smtClean="0"/>
              <a:t>dependent geometric factors and overlapping detector channels.</a:t>
            </a:r>
          </a:p>
        </p:txBody>
      </p:sp>
      <p:pic>
        <p:nvPicPr>
          <p:cNvPr id="483" name="Picture 482" descr="iteration.png"/>
          <p:cNvPicPr>
            <a:picLocks noChangeAspect="1"/>
          </p:cNvPicPr>
          <p:nvPr/>
        </p:nvPicPr>
        <p:blipFill>
          <a:blip r:embed="rId5" cstate="print"/>
          <a:srcRect l="22003" t="28003" r="22003" b="24003"/>
          <a:stretch>
            <a:fillRect/>
          </a:stretch>
        </p:blipFill>
        <p:spPr>
          <a:xfrm>
            <a:off x="25831800" y="7239000"/>
            <a:ext cx="6757482" cy="434340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cxnSp>
        <p:nvCxnSpPr>
          <p:cNvPr id="495" name="Straight Connector 494"/>
          <p:cNvCxnSpPr/>
          <p:nvPr/>
        </p:nvCxnSpPr>
        <p:spPr>
          <a:xfrm>
            <a:off x="21899880" y="99441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7" name="TextBox 496"/>
          <p:cNvSpPr txBox="1"/>
          <p:nvPr/>
        </p:nvSpPr>
        <p:spPr>
          <a:xfrm>
            <a:off x="30480000" y="7391400"/>
            <a:ext cx="1975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initial fit</a:t>
            </a:r>
            <a:endParaRPr lang="en-US" sz="3200" dirty="0">
              <a:latin typeface="Comic Sans MS" pitchFamily="66" charset="0"/>
            </a:endParaRPr>
          </a:p>
        </p:txBody>
      </p:sp>
      <p:grpSp>
        <p:nvGrpSpPr>
          <p:cNvPr id="460" name="Group 459"/>
          <p:cNvGrpSpPr/>
          <p:nvPr/>
        </p:nvGrpSpPr>
        <p:grpSpPr>
          <a:xfrm>
            <a:off x="26136600" y="14401800"/>
            <a:ext cx="6629400" cy="4648200"/>
            <a:chOff x="26441400" y="14935200"/>
            <a:chExt cx="6629400" cy="4648200"/>
          </a:xfrm>
        </p:grpSpPr>
        <p:grpSp>
          <p:nvGrpSpPr>
            <p:cNvPr id="499" name="Group 498"/>
            <p:cNvGrpSpPr/>
            <p:nvPr/>
          </p:nvGrpSpPr>
          <p:grpSpPr>
            <a:xfrm>
              <a:off x="26441400" y="14935200"/>
              <a:ext cx="6629400" cy="4576465"/>
              <a:chOff x="1371600" y="1554163"/>
              <a:chExt cx="6629400" cy="4421942"/>
            </a:xfrm>
          </p:grpSpPr>
          <p:sp>
            <p:nvSpPr>
              <p:cNvPr id="500" name="Rectangle 499"/>
              <p:cNvSpPr/>
              <p:nvPr/>
            </p:nvSpPr>
            <p:spPr>
              <a:xfrm>
                <a:off x="2005013" y="3933825"/>
                <a:ext cx="204787" cy="158273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1" name="Rectangle 500"/>
              <p:cNvSpPr/>
              <p:nvPr/>
            </p:nvSpPr>
            <p:spPr>
              <a:xfrm>
                <a:off x="2209800" y="4772025"/>
                <a:ext cx="381000" cy="74453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2" name="Rectangle 501"/>
              <p:cNvSpPr/>
              <p:nvPr/>
            </p:nvSpPr>
            <p:spPr>
              <a:xfrm>
                <a:off x="2590800" y="5381625"/>
                <a:ext cx="990600" cy="13493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3" name="Rectangle 502"/>
              <p:cNvSpPr/>
              <p:nvPr/>
            </p:nvSpPr>
            <p:spPr>
              <a:xfrm>
                <a:off x="3581400" y="5440362"/>
                <a:ext cx="1371600" cy="762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4" name="Rectangle 503"/>
              <p:cNvSpPr/>
              <p:nvPr/>
            </p:nvSpPr>
            <p:spPr>
              <a:xfrm>
                <a:off x="4953000" y="5287962"/>
                <a:ext cx="2286000" cy="2286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505" name="Group 109"/>
              <p:cNvGrpSpPr>
                <a:grpSpLocks/>
              </p:cNvGrpSpPr>
              <p:nvPr/>
            </p:nvGrpSpPr>
            <p:grpSpPr bwMode="auto">
              <a:xfrm>
                <a:off x="1752600" y="3247586"/>
                <a:ext cx="6248400" cy="2728519"/>
                <a:chOff x="1524000" y="1236294"/>
                <a:chExt cx="6248400" cy="2728519"/>
              </a:xfrm>
            </p:grpSpPr>
            <p:cxnSp>
              <p:nvCxnSpPr>
                <p:cNvPr id="510" name="Straight Connector 509"/>
                <p:cNvCxnSpPr/>
                <p:nvPr/>
              </p:nvCxnSpPr>
              <p:spPr bwMode="auto">
                <a:xfrm>
                  <a:off x="1752600" y="3505206"/>
                  <a:ext cx="5275263" cy="317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1" name="Straight Connector 510"/>
                <p:cNvCxnSpPr/>
                <p:nvPr/>
              </p:nvCxnSpPr>
              <p:spPr bwMode="auto">
                <a:xfrm rot="16200000" flipH="1">
                  <a:off x="629257" y="2359637"/>
                  <a:ext cx="2267324" cy="2063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2" name="Straight Connector 511"/>
                <p:cNvCxnSpPr/>
                <p:nvPr/>
              </p:nvCxnSpPr>
              <p:spPr bwMode="auto">
                <a:xfrm rot="5400000">
                  <a:off x="2286001" y="3429007"/>
                  <a:ext cx="152397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3" name="Straight Connector 512"/>
                <p:cNvCxnSpPr/>
                <p:nvPr/>
              </p:nvCxnSpPr>
              <p:spPr bwMode="auto">
                <a:xfrm rot="5400000">
                  <a:off x="6934201" y="3429007"/>
                  <a:ext cx="152397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4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1524000" y="3505374"/>
                  <a:ext cx="533400" cy="4460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2400" i="1" dirty="0">
                      <a:latin typeface="Calibri" pitchFamily="34" charset="0"/>
                    </a:rPr>
                    <a:t>10</a:t>
                  </a:r>
                  <a:endParaRPr lang="en-US" sz="2400" baseline="-25000" dirty="0">
                    <a:latin typeface="Calibri" pitchFamily="34" charset="0"/>
                  </a:endParaRPr>
                </a:p>
              </p:txBody>
            </p:sp>
            <p:cxnSp>
              <p:nvCxnSpPr>
                <p:cNvPr id="515" name="Straight Connector 514"/>
                <p:cNvCxnSpPr/>
                <p:nvPr/>
              </p:nvCxnSpPr>
              <p:spPr bwMode="auto">
                <a:xfrm rot="5400000">
                  <a:off x="1905001" y="3429007"/>
                  <a:ext cx="152397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6" name="Straight Connector 515"/>
                <p:cNvCxnSpPr/>
                <p:nvPr/>
              </p:nvCxnSpPr>
              <p:spPr bwMode="auto">
                <a:xfrm rot="5400000">
                  <a:off x="3276601" y="3429007"/>
                  <a:ext cx="152397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7" name="Straight Connector 516"/>
                <p:cNvCxnSpPr/>
                <p:nvPr/>
              </p:nvCxnSpPr>
              <p:spPr bwMode="auto">
                <a:xfrm rot="5400000">
                  <a:off x="4648201" y="3429007"/>
                  <a:ext cx="152397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9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2133600" y="3518736"/>
                  <a:ext cx="609600" cy="4460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2400" i="1" dirty="0">
                      <a:latin typeface="Calibri" pitchFamily="34" charset="0"/>
                    </a:rPr>
                    <a:t>35</a:t>
                  </a:r>
                  <a:endParaRPr lang="en-US" sz="2400" baseline="-25000" dirty="0">
                    <a:latin typeface="Calibri" pitchFamily="34" charset="0"/>
                  </a:endParaRPr>
                </a:p>
              </p:txBody>
            </p:sp>
            <p:sp>
              <p:nvSpPr>
                <p:cNvPr id="520" name="TextBox 46"/>
                <p:cNvSpPr txBox="1">
                  <a:spLocks noChangeArrowheads="1"/>
                </p:cNvSpPr>
                <p:nvPr/>
              </p:nvSpPr>
              <p:spPr bwMode="auto">
                <a:xfrm>
                  <a:off x="3124200" y="3518736"/>
                  <a:ext cx="533400" cy="4460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2400" i="1" dirty="0">
                      <a:latin typeface="Calibri" pitchFamily="34" charset="0"/>
                    </a:rPr>
                    <a:t>70</a:t>
                  </a:r>
                  <a:endParaRPr lang="en-US" sz="2400" baseline="-25000" dirty="0">
                    <a:latin typeface="Calibri" pitchFamily="34" charset="0"/>
                  </a:endParaRPr>
                </a:p>
              </p:txBody>
            </p:sp>
            <p:sp>
              <p:nvSpPr>
                <p:cNvPr id="521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4343400" y="3518736"/>
                  <a:ext cx="762000" cy="4460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2400" i="1" dirty="0">
                      <a:latin typeface="Calibri" pitchFamily="34" charset="0"/>
                    </a:rPr>
                    <a:t>140</a:t>
                  </a:r>
                  <a:endParaRPr lang="en-US" sz="2400" baseline="-25000" dirty="0">
                    <a:latin typeface="Calibri" pitchFamily="34" charset="0"/>
                  </a:endParaRPr>
                </a:p>
              </p:txBody>
            </p:sp>
            <p:sp>
              <p:nvSpPr>
                <p:cNvPr id="522" name="TextBox 50"/>
                <p:cNvSpPr txBox="1">
                  <a:spLocks noChangeArrowheads="1"/>
                </p:cNvSpPr>
                <p:nvPr/>
              </p:nvSpPr>
              <p:spPr bwMode="auto">
                <a:xfrm>
                  <a:off x="6172200" y="3518736"/>
                  <a:ext cx="1600200" cy="4460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2400" i="1" dirty="0">
                      <a:latin typeface="Calibri" pitchFamily="34" charset="0"/>
                    </a:rPr>
                    <a:t>250   MeV</a:t>
                  </a:r>
                  <a:endParaRPr lang="en-US" sz="2400" baseline="-25000" dirty="0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06" name="Group 135"/>
              <p:cNvGrpSpPr>
                <a:grpSpLocks/>
              </p:cNvGrpSpPr>
              <p:nvPr/>
            </p:nvGrpSpPr>
            <p:grpSpPr bwMode="auto">
              <a:xfrm>
                <a:off x="2057400" y="1554163"/>
                <a:ext cx="5148427" cy="3814471"/>
                <a:chOff x="1933077" y="-761367"/>
                <a:chExt cx="6478604" cy="3459562"/>
              </a:xfrm>
            </p:grpSpPr>
            <p:sp>
              <p:nvSpPr>
                <p:cNvPr id="508" name="Arc 507"/>
                <p:cNvSpPr/>
                <p:nvPr/>
              </p:nvSpPr>
              <p:spPr>
                <a:xfrm rot="5240852">
                  <a:off x="1816040" y="-644330"/>
                  <a:ext cx="3455499" cy="3221425"/>
                </a:xfrm>
                <a:prstGeom prst="arc">
                  <a:avLst>
                    <a:gd name="adj1" fmla="val 209124"/>
                    <a:gd name="adj2" fmla="val 4940460"/>
                  </a:avLst>
                </a:prstGeom>
                <a:ln w="1143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509" name="Straight Connector 508"/>
                <p:cNvCxnSpPr>
                  <a:stCxn id="508" idx="0"/>
                </p:cNvCxnSpPr>
                <p:nvPr/>
              </p:nvCxnSpPr>
              <p:spPr>
                <a:xfrm>
                  <a:off x="3509020" y="2690084"/>
                  <a:ext cx="4902661" cy="8111"/>
                </a:xfrm>
                <a:prstGeom prst="line">
                  <a:avLst/>
                </a:prstGeom>
                <a:ln w="1143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7" name="TextBox 56"/>
              <p:cNvSpPr txBox="1">
                <a:spLocks noChangeArrowheads="1"/>
              </p:cNvSpPr>
              <p:nvPr/>
            </p:nvSpPr>
            <p:spPr bwMode="auto">
              <a:xfrm rot="16200000">
                <a:off x="453010" y="4166177"/>
                <a:ext cx="229884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latin typeface="Calibri" pitchFamily="34" charset="0"/>
                  </a:rPr>
                  <a:t>j, Differential Flux</a:t>
                </a:r>
                <a:endParaRPr lang="en-US" sz="2400" baseline="-25000" dirty="0">
                  <a:latin typeface="Calibri" pitchFamily="34" charset="0"/>
                </a:endParaRPr>
              </a:p>
            </p:txBody>
          </p:sp>
        </p:grpSp>
        <p:sp>
          <p:nvSpPr>
            <p:cNvPr id="524" name="Rectangle 523"/>
            <p:cNvSpPr/>
            <p:nvPr/>
          </p:nvSpPr>
          <p:spPr>
            <a:xfrm>
              <a:off x="26441400" y="16459200"/>
              <a:ext cx="6477000" cy="3124200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TextBox 525"/>
            <p:cNvSpPr txBox="1"/>
            <p:nvPr/>
          </p:nvSpPr>
          <p:spPr>
            <a:xfrm>
              <a:off x="27508200" y="16916400"/>
              <a:ext cx="175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j(E) </a:t>
              </a:r>
              <a:r>
                <a:rPr lang="en-US" sz="2800" dirty="0" smtClean="0"/>
                <a:t>=</a:t>
              </a:r>
              <a:r>
                <a:rPr lang="en-US" sz="2800" i="1" dirty="0" smtClean="0"/>
                <a:t> j</a:t>
              </a:r>
              <a:r>
                <a:rPr lang="en-US" sz="2800" i="1" baseline="-25000" dirty="0" smtClean="0"/>
                <a:t>0</a:t>
              </a:r>
              <a:r>
                <a:rPr lang="en-US" sz="2800" i="1" dirty="0" smtClean="0"/>
                <a:t>E</a:t>
              </a:r>
              <a:r>
                <a:rPr lang="el-GR" sz="2800" i="1" spc="-300" baseline="60000" dirty="0" smtClean="0"/>
                <a:t>γ</a:t>
              </a:r>
              <a:endParaRPr lang="en-US" sz="2800" i="1" spc="-300" baseline="30000" dirty="0"/>
            </a:p>
          </p:txBody>
        </p:sp>
        <p:cxnSp>
          <p:nvCxnSpPr>
            <p:cNvPr id="529" name="Curved Connector 528"/>
            <p:cNvCxnSpPr/>
            <p:nvPr/>
          </p:nvCxnSpPr>
          <p:spPr>
            <a:xfrm rot="5400000">
              <a:off x="27584400" y="17678400"/>
              <a:ext cx="990600" cy="533400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7" name="Group 446"/>
          <p:cNvGrpSpPr/>
          <p:nvPr/>
        </p:nvGrpSpPr>
        <p:grpSpPr>
          <a:xfrm>
            <a:off x="26517600" y="11887200"/>
            <a:ext cx="6096890" cy="3657600"/>
            <a:chOff x="27279600" y="12573000"/>
            <a:chExt cx="5487290" cy="3429000"/>
          </a:xfrm>
        </p:grpSpPr>
        <p:pic>
          <p:nvPicPr>
            <p:cNvPr id="496" name="Picture 495" descr="iteration_final.png"/>
            <p:cNvPicPr>
              <a:picLocks noChangeAspect="1"/>
            </p:cNvPicPr>
            <p:nvPr/>
          </p:nvPicPr>
          <p:blipFill>
            <a:blip r:embed="rId6" cstate="print"/>
            <a:srcRect l="22003" t="30670" r="22003" b="22670"/>
            <a:stretch>
              <a:fillRect/>
            </a:stretch>
          </p:blipFill>
          <p:spPr>
            <a:xfrm>
              <a:off x="27279600" y="12573000"/>
              <a:ext cx="5487290" cy="3429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</p:pic>
        <p:sp>
          <p:nvSpPr>
            <p:cNvPr id="559" name="Rectangle 558"/>
            <p:cNvSpPr/>
            <p:nvPr/>
          </p:nvSpPr>
          <p:spPr>
            <a:xfrm rot="20534618">
              <a:off x="28331025" y="13103312"/>
              <a:ext cx="846474" cy="2204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Rectangle 559"/>
            <p:cNvSpPr/>
            <p:nvPr/>
          </p:nvSpPr>
          <p:spPr>
            <a:xfrm rot="21416437">
              <a:off x="28561418" y="12673982"/>
              <a:ext cx="941564" cy="4838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Rectangle 560"/>
            <p:cNvSpPr/>
            <p:nvPr/>
          </p:nvSpPr>
          <p:spPr>
            <a:xfrm>
              <a:off x="31013400" y="13487400"/>
              <a:ext cx="1330234" cy="12605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34594800" y="8458199"/>
            <a:ext cx="15773400" cy="18931734"/>
          </a:xfrm>
          <a:prstGeom prst="roundRect">
            <a:avLst>
              <a:gd name="adj" fmla="val 4281"/>
            </a:avLst>
          </a:prstGeom>
          <a:solidFill>
            <a:schemeClr val="bg1"/>
          </a:solidFill>
          <a:ln w="203200">
            <a:solidFill>
              <a:srgbClr val="BA6D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8" name="TextBox 497"/>
          <p:cNvSpPr txBox="1"/>
          <p:nvPr/>
        </p:nvSpPr>
        <p:spPr>
          <a:xfrm>
            <a:off x="29413200" y="12039600"/>
            <a:ext cx="3025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after iterating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25" name="TextBox 524"/>
          <p:cNvSpPr txBox="1"/>
          <p:nvPr/>
        </p:nvSpPr>
        <p:spPr>
          <a:xfrm>
            <a:off x="29032200" y="16078200"/>
            <a:ext cx="34131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*fit with a single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  power law</a:t>
            </a:r>
            <a:endParaRPr lang="en-US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7640300" y="19937583"/>
            <a:ext cx="15316200" cy="6936668"/>
            <a:chOff x="17602200" y="20193000"/>
            <a:chExt cx="15316200" cy="6936668"/>
          </a:xfrm>
        </p:grpSpPr>
        <p:sp>
          <p:nvSpPr>
            <p:cNvPr id="21" name="Rounded Rectangle 20"/>
            <p:cNvSpPr/>
            <p:nvPr/>
          </p:nvSpPr>
          <p:spPr>
            <a:xfrm>
              <a:off x="17602200" y="20193000"/>
              <a:ext cx="15316200" cy="6936668"/>
            </a:xfrm>
            <a:prstGeom prst="roundRect">
              <a:avLst>
                <a:gd name="adj" fmla="val 9836"/>
              </a:avLst>
            </a:prstGeom>
            <a:solidFill>
              <a:schemeClr val="bg1"/>
            </a:solidFill>
            <a:ln w="203200">
              <a:solidFill>
                <a:srgbClr val="0078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TextBox 718"/>
            <p:cNvSpPr txBox="1"/>
            <p:nvPr/>
          </p:nvSpPr>
          <p:spPr>
            <a:xfrm>
              <a:off x="25908000" y="24841200"/>
              <a:ext cx="1436612" cy="11387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...</a:t>
              </a:r>
              <a:r>
                <a:rPr lang="en-US" dirty="0" smtClean="0"/>
                <a:t>  </a:t>
              </a:r>
              <a:r>
                <a:rPr lang="en-US" sz="2800" dirty="0" smtClean="0"/>
                <a:t>true</a:t>
              </a:r>
            </a:p>
            <a:p>
              <a:r>
                <a:rPr lang="en-US" sz="2800" dirty="0" smtClean="0"/>
                <a:t>__ fit</a:t>
              </a:r>
              <a:endParaRPr lang="en-US" sz="2800" dirty="0"/>
            </a:p>
          </p:txBody>
        </p:sp>
        <p:grpSp>
          <p:nvGrpSpPr>
            <p:cNvPr id="467" name="Group 466"/>
            <p:cNvGrpSpPr/>
            <p:nvPr/>
          </p:nvGrpSpPr>
          <p:grpSpPr>
            <a:xfrm>
              <a:off x="18059400" y="20421600"/>
              <a:ext cx="14553052" cy="6545222"/>
              <a:chOff x="18059400" y="20574000"/>
              <a:chExt cx="14553052" cy="6545222"/>
            </a:xfrm>
          </p:grpSpPr>
          <p:pic>
            <p:nvPicPr>
              <p:cNvPr id="714" name="Picture 7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 t="2844" r="2033" b="2560"/>
              <a:stretch>
                <a:fillRect/>
              </a:stretch>
            </p:blipFill>
            <p:spPr bwMode="auto">
              <a:xfrm>
                <a:off x="24384000" y="20959283"/>
                <a:ext cx="8228452" cy="615807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5" name="TextBox 7"/>
              <p:cNvSpPr txBox="1">
                <a:spLocks noChangeArrowheads="1"/>
              </p:cNvSpPr>
              <p:nvPr/>
            </p:nvSpPr>
            <p:spPr bwMode="auto">
              <a:xfrm>
                <a:off x="18059400" y="21640800"/>
                <a:ext cx="6096000" cy="4524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buFont typeface="Arial" charset="0"/>
                  <a:buChar char="•"/>
                </a:pPr>
                <a:r>
                  <a:rPr lang="en-US" sz="3200" dirty="0" smtClean="0">
                    <a:cs typeface="Times New Roman" pitchFamily="18" charset="0"/>
                  </a:rPr>
                  <a:t>  Used functional forms for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fluence</a:t>
                </a:r>
                <a:r>
                  <a:rPr lang="en-US" sz="3200" dirty="0" smtClean="0"/>
                  <a:t> </a:t>
                </a:r>
              </a:p>
              <a:p>
                <a:r>
                  <a:rPr lang="en-US" sz="3200" dirty="0"/>
                  <a:t> </a:t>
                </a:r>
                <a:r>
                  <a:rPr lang="en-US" sz="3200" dirty="0" smtClean="0"/>
                  <a:t>  spectra for five SEP events for the</a:t>
                </a:r>
              </a:p>
              <a:p>
                <a:r>
                  <a:rPr lang="en-US" sz="3200" dirty="0"/>
                  <a:t> </a:t>
                </a:r>
                <a:r>
                  <a:rPr lang="en-US" sz="3200" dirty="0" smtClean="0"/>
                  <a:t>  2003 Halloween storm generated</a:t>
                </a:r>
              </a:p>
              <a:p>
                <a:r>
                  <a:rPr lang="en-US" sz="3200" dirty="0" smtClean="0"/>
                  <a:t>   by </a:t>
                </a:r>
                <a:r>
                  <a:rPr lang="en-US" sz="3200" dirty="0" err="1" smtClean="0"/>
                  <a:t>Mewaldt</a:t>
                </a:r>
                <a:r>
                  <a:rPr lang="en-US" sz="3200" dirty="0" smtClean="0"/>
                  <a:t> et al.</a:t>
                </a:r>
                <a:r>
                  <a:rPr lang="en-US" sz="3200" baseline="30000" dirty="0" smtClean="0"/>
                  <a:t>1</a:t>
                </a:r>
                <a:r>
                  <a:rPr lang="en-US" sz="3200" dirty="0" smtClean="0"/>
                  <a:t>  to generate </a:t>
                </a:r>
              </a:p>
              <a:p>
                <a:r>
                  <a:rPr lang="en-US" sz="3200" dirty="0" smtClean="0"/>
                  <a:t>   proxy counts and test algorithm.</a:t>
                </a:r>
              </a:p>
              <a:p>
                <a:pPr>
                  <a:buFont typeface="Arial" charset="0"/>
                  <a:buChar char="•"/>
                </a:pPr>
                <a:endParaRPr lang="en-US" sz="3200" dirty="0" smtClean="0">
                  <a:cs typeface="Times New Roman" pitchFamily="18" charset="0"/>
                </a:endParaRPr>
              </a:p>
              <a:p>
                <a:pPr>
                  <a:buFont typeface="Arial" charset="0"/>
                  <a:buChar char="•"/>
                </a:pPr>
                <a:r>
                  <a:rPr lang="en-US" sz="3200" dirty="0" smtClean="0">
                    <a:cs typeface="Times New Roman" pitchFamily="18" charset="0"/>
                  </a:rPr>
                  <a:t>  More validation will be done</a:t>
                </a:r>
              </a:p>
              <a:p>
                <a:r>
                  <a:rPr lang="en-US" sz="3200" dirty="0" smtClean="0">
                    <a:cs typeface="Times New Roman" pitchFamily="18" charset="0"/>
                  </a:rPr>
                  <a:t>    with proxy data generated from</a:t>
                </a:r>
              </a:p>
              <a:p>
                <a:r>
                  <a:rPr lang="en-US" sz="3200" dirty="0" smtClean="0">
                    <a:cs typeface="Times New Roman" pitchFamily="18" charset="0"/>
                  </a:rPr>
                  <a:t>    POES data.</a:t>
                </a:r>
                <a:endParaRPr lang="en-US" sz="3200" dirty="0"/>
              </a:p>
            </p:txBody>
          </p:sp>
          <p:sp>
            <p:nvSpPr>
              <p:cNvPr id="713" name="Rectangle 712"/>
              <p:cNvSpPr/>
              <p:nvPr/>
            </p:nvSpPr>
            <p:spPr>
              <a:xfrm>
                <a:off x="19126200" y="20650200"/>
                <a:ext cx="40386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dirty="0" smtClean="0">
                    <a:latin typeface="Comic Sans MS" pitchFamily="66" charset="0"/>
                  </a:rPr>
                  <a:t>Simple Validation</a:t>
                </a:r>
                <a:endParaRPr lang="en-US" sz="3600" b="1" dirty="0">
                  <a:latin typeface="Comic Sans MS" pitchFamily="66" charset="0"/>
                </a:endParaRPr>
              </a:p>
            </p:txBody>
          </p:sp>
          <p:sp>
            <p:nvSpPr>
              <p:cNvPr id="717" name="TextBox 7"/>
              <p:cNvSpPr txBox="1">
                <a:spLocks noChangeArrowheads="1"/>
              </p:cNvSpPr>
              <p:nvPr/>
            </p:nvSpPr>
            <p:spPr bwMode="auto">
              <a:xfrm>
                <a:off x="18173699" y="26165115"/>
                <a:ext cx="7010400" cy="954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400" baseline="30000" dirty="0" smtClean="0">
                    <a:cs typeface="Times New Roman" pitchFamily="18" charset="0"/>
                  </a:rPr>
                  <a:t>1</a:t>
                </a:r>
                <a:r>
                  <a:rPr lang="en-US" sz="1400" dirty="0" smtClean="0"/>
                  <a:t>Mewaldt, R. A., C. M. S. Cohen, A. W. Labrador, R. A. </a:t>
                </a:r>
                <a:r>
                  <a:rPr lang="en-US" sz="1400" dirty="0" err="1" smtClean="0"/>
                  <a:t>Leske</a:t>
                </a:r>
                <a:r>
                  <a:rPr lang="en-US" sz="1400" dirty="0" smtClean="0"/>
                  <a:t>, G. M. Mason, M. I. Desai, M. D. </a:t>
                </a:r>
                <a:r>
                  <a:rPr lang="en-US" sz="1400" dirty="0" err="1" smtClean="0"/>
                  <a:t>Looper</a:t>
                </a:r>
                <a:r>
                  <a:rPr lang="en-US" sz="1400" dirty="0" smtClean="0"/>
                  <a:t>, J. E. Mazur, R. S. </a:t>
                </a:r>
                <a:r>
                  <a:rPr lang="en-US" sz="1400" dirty="0" err="1" smtClean="0"/>
                  <a:t>Selesnick</a:t>
                </a:r>
                <a:r>
                  <a:rPr lang="en-US" sz="1400" dirty="0" smtClean="0"/>
                  <a:t>, and D. K. Haggerty (2005), Proton, helium, and electron spectra during the large solar particle events of October–November 2003, </a:t>
                </a:r>
                <a:r>
                  <a:rPr lang="en-US" sz="1400" i="1" dirty="0" smtClean="0"/>
                  <a:t>J. </a:t>
                </a:r>
                <a:r>
                  <a:rPr lang="en-US" sz="1400" i="1" dirty="0" err="1" smtClean="0"/>
                  <a:t>Geophys</a:t>
                </a:r>
                <a:r>
                  <a:rPr lang="en-US" sz="1400" i="1" dirty="0" smtClean="0"/>
                  <a:t>. Res., 110</a:t>
                </a:r>
                <a:r>
                  <a:rPr lang="en-US" sz="1400" dirty="0" smtClean="0"/>
                  <a:t>, A09S18, doi:10.1029/2005JA011038.</a:t>
                </a:r>
                <a:endParaRPr lang="en-US" sz="1400" dirty="0"/>
              </a:p>
            </p:txBody>
          </p:sp>
          <p:sp>
            <p:nvSpPr>
              <p:cNvPr id="720" name="TextBox 23"/>
              <p:cNvSpPr txBox="1">
                <a:spLocks noChangeArrowheads="1"/>
              </p:cNvSpPr>
              <p:nvPr/>
            </p:nvSpPr>
            <p:spPr bwMode="auto">
              <a:xfrm>
                <a:off x="29032200" y="21945600"/>
                <a:ext cx="2650854" cy="954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solidFill>
                      <a:srgbClr val="7030A0"/>
                    </a:solidFill>
                  </a:rPr>
                  <a:t>error 2.4%</a:t>
                </a:r>
              </a:p>
              <a:p>
                <a:r>
                  <a:rPr lang="en-US" sz="2800" b="1" dirty="0">
                    <a:solidFill>
                      <a:srgbClr val="7030A0"/>
                    </a:solidFill>
                  </a:rPr>
                  <a:t>standard dev 4%</a:t>
                </a:r>
              </a:p>
            </p:txBody>
          </p:sp>
          <p:sp>
            <p:nvSpPr>
              <p:cNvPr id="466" name="TextBox 465"/>
              <p:cNvSpPr txBox="1"/>
              <p:nvPr/>
            </p:nvSpPr>
            <p:spPr>
              <a:xfrm>
                <a:off x="25984200" y="20574000"/>
                <a:ext cx="629050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7030A0"/>
                    </a:solidFill>
                    <a:latin typeface="Comic Sans MS" pitchFamily="66" charset="0"/>
                  </a:rPr>
                  <a:t>"Truth" vs. Fit for 2003 Storm </a:t>
                </a:r>
                <a:endParaRPr lang="en-US" sz="3200" dirty="0">
                  <a:solidFill>
                    <a:srgbClr val="7030A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4" name="TextBox 14"/>
          <p:cNvSpPr txBox="1">
            <a:spLocks noChangeArrowheads="1"/>
          </p:cNvSpPr>
          <p:nvPr/>
        </p:nvSpPr>
        <p:spPr bwMode="auto">
          <a:xfrm rot="19282165">
            <a:off x="14272434" y="21058217"/>
            <a:ext cx="19787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background</a:t>
            </a:r>
          </a:p>
        </p:txBody>
      </p:sp>
      <p:sp>
        <p:nvSpPr>
          <p:cNvPr id="321" name="TextBox 11"/>
          <p:cNvSpPr txBox="1">
            <a:spLocks noChangeArrowheads="1"/>
          </p:cNvSpPr>
          <p:nvPr/>
        </p:nvSpPr>
        <p:spPr bwMode="auto">
          <a:xfrm rot="19287674">
            <a:off x="7479077" y="21015992"/>
            <a:ext cx="20909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detector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18" name="TextBox 8"/>
          <p:cNvSpPr txBox="1">
            <a:spLocks noChangeArrowheads="1"/>
          </p:cNvSpPr>
          <p:nvPr/>
        </p:nvSpPr>
        <p:spPr bwMode="auto">
          <a:xfrm rot="19215379">
            <a:off x="2641926" y="21368260"/>
            <a:ext cx="10051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aging</a:t>
            </a:r>
          </a:p>
        </p:txBody>
      </p:sp>
      <p:sp>
        <p:nvSpPr>
          <p:cNvPr id="319" name="TextBox 9"/>
          <p:cNvSpPr txBox="1">
            <a:spLocks noChangeArrowheads="1"/>
          </p:cNvSpPr>
          <p:nvPr/>
        </p:nvSpPr>
        <p:spPr bwMode="auto">
          <a:xfrm rot="19304301">
            <a:off x="5887904" y="21078120"/>
            <a:ext cx="1317444" cy="52322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diff flux</a:t>
            </a:r>
          </a:p>
        </p:txBody>
      </p:sp>
      <p:sp>
        <p:nvSpPr>
          <p:cNvPr id="320" name="TextBox 10"/>
          <p:cNvSpPr txBox="1">
            <a:spLocks noChangeArrowheads="1"/>
          </p:cNvSpPr>
          <p:nvPr/>
        </p:nvSpPr>
        <p:spPr bwMode="auto">
          <a:xfrm rot="19292983">
            <a:off x="8731516" y="21074043"/>
            <a:ext cx="17907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pitch angle</a:t>
            </a:r>
          </a:p>
        </p:txBody>
      </p:sp>
      <p:sp>
        <p:nvSpPr>
          <p:cNvPr id="322" name="TextBox 12"/>
          <p:cNvSpPr txBox="1">
            <a:spLocks noChangeArrowheads="1"/>
          </p:cNvSpPr>
          <p:nvPr/>
        </p:nvSpPr>
        <p:spPr bwMode="auto">
          <a:xfrm rot="19331222">
            <a:off x="1399178" y="21287833"/>
            <a:ext cx="1264965" cy="52322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counts</a:t>
            </a:r>
          </a:p>
        </p:txBody>
      </p:sp>
      <p:sp>
        <p:nvSpPr>
          <p:cNvPr id="323" name="TextBox 13"/>
          <p:cNvSpPr txBox="1">
            <a:spLocks noChangeArrowheads="1"/>
          </p:cNvSpPr>
          <p:nvPr/>
        </p:nvSpPr>
        <p:spPr bwMode="auto">
          <a:xfrm rot="19348058">
            <a:off x="10696706" y="21285431"/>
            <a:ext cx="12625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FOV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1640800"/>
            <a:ext cx="13304874" cy="1009011"/>
          </a:xfrm>
          <a:prstGeom prst="rect">
            <a:avLst/>
          </a:prstGeom>
          <a:noFill/>
        </p:spPr>
      </p:pic>
      <p:grpSp>
        <p:nvGrpSpPr>
          <p:cNvPr id="461" name="Group 460"/>
          <p:cNvGrpSpPr/>
          <p:nvPr/>
        </p:nvGrpSpPr>
        <p:grpSpPr>
          <a:xfrm>
            <a:off x="34686240" y="8763000"/>
            <a:ext cx="16520160" cy="18547081"/>
            <a:chOff x="34686240" y="8610600"/>
            <a:chExt cx="16520160" cy="18547081"/>
          </a:xfrm>
        </p:grpSpPr>
        <p:sp>
          <p:nvSpPr>
            <p:cNvPr id="220" name="TextBox 7"/>
            <p:cNvSpPr txBox="1">
              <a:spLocks noChangeArrowheads="1"/>
            </p:cNvSpPr>
            <p:nvPr/>
          </p:nvSpPr>
          <p:spPr bwMode="auto">
            <a:xfrm>
              <a:off x="34899600" y="9098281"/>
              <a:ext cx="14249400" cy="1805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3600" dirty="0">
                  <a:cs typeface="Times New Roman" pitchFamily="18" charset="0"/>
                </a:rPr>
                <a:t>   </a:t>
              </a:r>
              <a:r>
                <a:rPr lang="en-US" sz="3200" dirty="0" smtClean="0">
                  <a:cs typeface="Times New Roman" pitchFamily="18" charset="0"/>
                </a:rPr>
                <a:t>Use </a:t>
              </a:r>
              <a:r>
                <a:rPr lang="en-US" sz="3200" b="1" dirty="0" smtClean="0">
                  <a:solidFill>
                    <a:srgbClr val="00B050"/>
                  </a:solidFill>
                  <a:cs typeface="Times New Roman" pitchFamily="18" charset="0"/>
                </a:rPr>
                <a:t>SSJ5 low energy</a:t>
              </a:r>
              <a:r>
                <a:rPr lang="en-US" sz="3200" dirty="0" smtClean="0">
                  <a:cs typeface="Times New Roman" pitchFamily="18" charset="0"/>
                </a:rPr>
                <a:t> particle data.</a:t>
              </a:r>
              <a:endParaRPr lang="en-US" sz="3200" dirty="0">
                <a:cs typeface="Times New Roman" pitchFamily="18" charset="0"/>
              </a:endParaRPr>
            </a:p>
            <a:p>
              <a:r>
                <a:rPr lang="en-US" sz="3200" dirty="0">
                  <a:cs typeface="Times New Roman" pitchFamily="18" charset="0"/>
                </a:rPr>
                <a:t>     </a:t>
              </a:r>
              <a:r>
                <a:rPr lang="en-US" sz="3200" dirty="0" smtClean="0">
                  <a:cs typeface="Times New Roman" pitchFamily="18" charset="0"/>
                </a:rPr>
                <a:t>      6 look directions (15˚ x 4˚)</a:t>
              </a:r>
            </a:p>
            <a:p>
              <a:r>
                <a:rPr lang="en-US" sz="3200" dirty="0" smtClean="0">
                  <a:cs typeface="Times New Roman" pitchFamily="18" charset="0"/>
                </a:rPr>
                <a:t>           19 electron and proton energy </a:t>
              </a:r>
              <a:r>
                <a:rPr lang="en-US" sz="3200" dirty="0">
                  <a:cs typeface="Times New Roman" pitchFamily="18" charset="0"/>
                </a:rPr>
                <a:t>levels (0.03 eV-30 keV)</a:t>
              </a:r>
            </a:p>
            <a:p>
              <a:r>
                <a:rPr lang="en-US" sz="3200" dirty="0">
                  <a:cs typeface="Times New Roman" pitchFamily="18" charset="0"/>
                </a:rPr>
                <a:t>           </a:t>
              </a:r>
              <a:r>
                <a:rPr lang="en-US" sz="3200" dirty="0" smtClean="0">
                  <a:cs typeface="Times New Roman" pitchFamily="18" charset="0"/>
                </a:rPr>
                <a:t>  </a:t>
              </a:r>
            </a:p>
            <a:p>
              <a:r>
                <a:rPr lang="en-US" sz="3200" dirty="0">
                  <a:cs typeface="Times New Roman" pitchFamily="18" charset="0"/>
                </a:rPr>
                <a:t> </a:t>
              </a:r>
              <a:r>
                <a:rPr lang="en-US" sz="3200" dirty="0" smtClean="0">
                  <a:cs typeface="Times New Roman" pitchFamily="18" charset="0"/>
                </a:rPr>
                <a:t>    and </a:t>
              </a:r>
              <a:r>
                <a:rPr lang="en-US" sz="3200" b="1" dirty="0" smtClean="0">
                  <a:solidFill>
                    <a:srgbClr val="0070C0"/>
                  </a:solidFill>
                  <a:cs typeface="Times New Roman" pitchFamily="18" charset="0"/>
                </a:rPr>
                <a:t>EPM medium energy</a:t>
              </a:r>
              <a:r>
                <a:rPr lang="en-US" sz="3200" dirty="0" smtClean="0">
                  <a:cs typeface="Times New Roman" pitchFamily="18" charset="0"/>
                </a:rPr>
                <a:t> particle data.</a:t>
              </a:r>
            </a:p>
            <a:p>
              <a:r>
                <a:rPr lang="en-US" sz="3200" dirty="0" smtClean="0">
                  <a:cs typeface="Times New Roman" pitchFamily="18" charset="0"/>
                </a:rPr>
                <a:t>           5/6 look directions (12˚ x 8˚)</a:t>
              </a:r>
            </a:p>
            <a:p>
              <a:r>
                <a:rPr lang="en-US" sz="3200" dirty="0" smtClean="0">
                  <a:cs typeface="Times New Roman" pitchFamily="18" charset="0"/>
                </a:rPr>
                <a:t>           12 electron energy levels (25 keV-1 MeV)</a:t>
              </a:r>
            </a:p>
            <a:p>
              <a:r>
                <a:rPr lang="en-US" sz="3200" dirty="0">
                  <a:cs typeface="Times New Roman" pitchFamily="18" charset="0"/>
                </a:rPr>
                <a:t> </a:t>
              </a:r>
              <a:r>
                <a:rPr lang="en-US" sz="3200" dirty="0" smtClean="0">
                  <a:cs typeface="Times New Roman" pitchFamily="18" charset="0"/>
                </a:rPr>
                <a:t>          21 proton energy levels (30 keV-10 MeV)</a:t>
              </a:r>
            </a:p>
            <a:p>
              <a:endParaRPr lang="en-US" sz="3200" dirty="0">
                <a:cs typeface="Times New Roman" pitchFamily="18" charset="0"/>
              </a:endParaRPr>
            </a:p>
            <a:p>
              <a:pPr>
                <a:buFont typeface="Arial" charset="0"/>
                <a:buChar char="•"/>
              </a:pPr>
              <a:r>
                <a:rPr lang="en-US" sz="3200" dirty="0" smtClean="0">
                  <a:cs typeface="Times New Roman" pitchFamily="18" charset="0"/>
                </a:rPr>
                <a:t>  Assume that all particles in loss cone precipitate.  The edge of the loss cone is   </a:t>
              </a:r>
            </a:p>
            <a:p>
              <a:r>
                <a:rPr lang="en-US" sz="3200" dirty="0" smtClean="0">
                  <a:cs typeface="Times New Roman" pitchFamily="18" charset="0"/>
                </a:rPr>
                <a:t>    given </a:t>
              </a:r>
              <a:r>
                <a:rPr lang="en-US" sz="3200" dirty="0" smtClean="0"/>
                <a:t>by                                              and the B-field values are from the IGRF model.</a:t>
              </a:r>
              <a:endParaRPr lang="en-US" sz="3200" dirty="0" smtClean="0">
                <a:cs typeface="Times New Roman" pitchFamily="18" charset="0"/>
              </a:endParaRPr>
            </a:p>
            <a:p>
              <a:pPr>
                <a:buFont typeface="Arial" charset="0"/>
                <a:buChar char="•"/>
              </a:pPr>
              <a:endParaRPr lang="en-US" sz="3200" dirty="0" smtClean="0">
                <a:cs typeface="Times New Roman" pitchFamily="18" charset="0"/>
              </a:endParaRPr>
            </a:p>
            <a:p>
              <a:pPr>
                <a:buFont typeface="Arial" charset="0"/>
                <a:buChar char="•"/>
              </a:pPr>
              <a:r>
                <a:rPr lang="en-US" sz="3200" dirty="0" smtClean="0">
                  <a:cs typeface="Times New Roman" pitchFamily="18" charset="0"/>
                </a:rPr>
                <a:t>  The detectors do not always fully overlap loss cone.</a:t>
              </a:r>
            </a:p>
            <a:p>
              <a:pPr>
                <a:buFont typeface="Arial" charset="0"/>
                <a:buChar char="•"/>
              </a:pPr>
              <a:endParaRPr lang="en-US" sz="3200" dirty="0" smtClean="0">
                <a:cs typeface="Times New Roman" pitchFamily="18" charset="0"/>
              </a:endParaRPr>
            </a:p>
            <a:p>
              <a:endParaRPr lang="en-US" sz="3200" dirty="0" smtClean="0">
                <a:cs typeface="Times New Roman" pitchFamily="18" charset="0"/>
              </a:endParaRPr>
            </a:p>
            <a:p>
              <a:endParaRPr lang="en-US" sz="3200" dirty="0" smtClean="0"/>
            </a:p>
            <a:p>
              <a:endParaRPr lang="en-US" sz="3200" dirty="0" smtClean="0"/>
            </a:p>
            <a:p>
              <a:endParaRPr lang="en-US" sz="3200" dirty="0" smtClean="0"/>
            </a:p>
            <a:p>
              <a:endParaRPr lang="en-US" sz="3200" dirty="0" smtClean="0"/>
            </a:p>
            <a:p>
              <a:endParaRPr lang="en-US" sz="3200" dirty="0" smtClean="0"/>
            </a:p>
            <a:p>
              <a:endParaRPr lang="en-US" sz="3200" dirty="0" smtClean="0"/>
            </a:p>
            <a:p>
              <a:endParaRPr lang="en-US" sz="3200" dirty="0" smtClean="0"/>
            </a:p>
            <a:p>
              <a:endParaRPr lang="en-US" sz="3200" dirty="0" smtClean="0"/>
            </a:p>
            <a:p>
              <a:endParaRPr lang="en-US" sz="3200" dirty="0" smtClean="0"/>
            </a:p>
            <a:p>
              <a:pPr>
                <a:buFont typeface="Arial" charset="0"/>
                <a:buChar char="•"/>
              </a:pPr>
              <a:r>
                <a:rPr lang="en-US" sz="3200" dirty="0" smtClean="0"/>
                <a:t>  Extrapolate over missing angles in loss cone; average as needed.  Two examples:</a:t>
              </a:r>
            </a:p>
            <a:p>
              <a:pPr>
                <a:buFont typeface="Arial" charset="0"/>
                <a:buChar char="•"/>
              </a:pPr>
              <a:endParaRPr lang="en-US" sz="3200" dirty="0" smtClean="0"/>
            </a:p>
            <a:p>
              <a:pPr>
                <a:buFont typeface="Arial" charset="0"/>
                <a:buChar char="•"/>
              </a:pPr>
              <a:endParaRPr lang="en-US" sz="3200" dirty="0"/>
            </a:p>
            <a:p>
              <a:pPr>
                <a:buFont typeface="Arial" charset="0"/>
                <a:buChar char="•"/>
              </a:pPr>
              <a:endParaRPr lang="en-US" sz="3200" dirty="0" smtClean="0"/>
            </a:p>
            <a:p>
              <a:pPr>
                <a:buFont typeface="Arial" charset="0"/>
                <a:buChar char="•"/>
              </a:pPr>
              <a:endParaRPr lang="en-US" sz="3200" dirty="0"/>
            </a:p>
            <a:p>
              <a:pPr>
                <a:buFont typeface="Arial" charset="0"/>
                <a:buChar char="•"/>
              </a:pPr>
              <a:endParaRPr lang="en-US" sz="3200" dirty="0" smtClean="0"/>
            </a:p>
            <a:p>
              <a:pPr>
                <a:buFont typeface="Arial" charset="0"/>
                <a:buChar char="•"/>
              </a:pPr>
              <a:endParaRPr lang="en-US" sz="3200" dirty="0"/>
            </a:p>
            <a:p>
              <a:pPr>
                <a:buFont typeface="Arial" charset="0"/>
                <a:buChar char="•"/>
              </a:pPr>
              <a:endParaRPr lang="en-US" sz="3200" dirty="0" smtClean="0"/>
            </a:p>
            <a:p>
              <a:pPr>
                <a:buFont typeface="Arial" charset="0"/>
                <a:buChar char="•"/>
              </a:pPr>
              <a:endParaRPr lang="en-US" sz="3200" dirty="0"/>
            </a:p>
            <a:p>
              <a:pPr>
                <a:buFont typeface="Arial" charset="0"/>
                <a:buChar char="•"/>
              </a:pPr>
              <a:r>
                <a:rPr lang="en-US" sz="3200" dirty="0" smtClean="0"/>
                <a:t>  Migrate energy flux to ionospheric altitudes ("foot-of-the-field line").</a:t>
              </a:r>
            </a:p>
            <a:p>
              <a:pPr>
                <a:buFont typeface="Arial" charset="0"/>
                <a:buChar char="•"/>
              </a:pPr>
              <a:endParaRPr lang="en-US" sz="3200" dirty="0" smtClean="0"/>
            </a:p>
            <a:p>
              <a:pPr>
                <a:buFont typeface="Arial" charset="0"/>
                <a:buChar char="•"/>
              </a:pPr>
              <a:r>
                <a:rPr lang="en-US" sz="3200" dirty="0" smtClean="0"/>
                <a:t>  Calculate total precipitated energy flux:</a:t>
              </a:r>
            </a:p>
          </p:txBody>
        </p:sp>
        <p:grpSp>
          <p:nvGrpSpPr>
            <p:cNvPr id="221" name="Group 220"/>
            <p:cNvGrpSpPr/>
            <p:nvPr/>
          </p:nvGrpSpPr>
          <p:grpSpPr>
            <a:xfrm flipH="1">
              <a:off x="48539400" y="10622280"/>
              <a:ext cx="1032747" cy="762001"/>
              <a:chOff x="2605085" y="1676400"/>
              <a:chExt cx="671513" cy="457200"/>
            </a:xfrm>
          </p:grpSpPr>
          <p:sp>
            <p:nvSpPr>
              <p:cNvPr id="222" name="Down Arrow 221"/>
              <p:cNvSpPr/>
              <p:nvPr/>
            </p:nvSpPr>
            <p:spPr>
              <a:xfrm rot="16200000" flipH="1">
                <a:off x="2712242" y="1569243"/>
                <a:ext cx="457200" cy="671513"/>
              </a:xfrm>
              <a:prstGeom prst="downArrow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" name="TextBox 5"/>
              <p:cNvSpPr txBox="1">
                <a:spLocks noChangeArrowheads="1"/>
              </p:cNvSpPr>
              <p:nvPr/>
            </p:nvSpPr>
            <p:spPr bwMode="auto">
              <a:xfrm flipH="1">
                <a:off x="2625316" y="1767842"/>
                <a:ext cx="50543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RAM</a:t>
                </a: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47777400" y="8869680"/>
              <a:ext cx="3429000" cy="2819400"/>
              <a:chOff x="1066800" y="1066800"/>
              <a:chExt cx="2819400" cy="2209800"/>
            </a:xfrm>
          </p:grpSpPr>
          <p:grpSp>
            <p:nvGrpSpPr>
              <p:cNvPr id="225" name="Group 68"/>
              <p:cNvGrpSpPr>
                <a:grpSpLocks/>
              </p:cNvGrpSpPr>
              <p:nvPr/>
            </p:nvGrpSpPr>
            <p:grpSpPr bwMode="auto">
              <a:xfrm flipH="1">
                <a:off x="1066800" y="1066800"/>
                <a:ext cx="2819400" cy="2209800"/>
                <a:chOff x="1676400" y="1600200"/>
                <a:chExt cx="2057400" cy="1600200"/>
              </a:xfrm>
            </p:grpSpPr>
            <p:sp>
              <p:nvSpPr>
                <p:cNvPr id="232" name="Arc 6"/>
                <p:cNvSpPr/>
                <p:nvPr/>
              </p:nvSpPr>
              <p:spPr>
                <a:xfrm>
                  <a:off x="1676400" y="1600200"/>
                  <a:ext cx="2057400" cy="1600200"/>
                </a:xfrm>
                <a:prstGeom prst="arc">
                  <a:avLst>
                    <a:gd name="adj1" fmla="val 16344125"/>
                    <a:gd name="adj2" fmla="val 293810"/>
                  </a:avLst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359978"/>
                    </a:solidFill>
                  </a:endParaRPr>
                </a:p>
              </p:txBody>
            </p:sp>
            <p:cxnSp>
              <p:nvCxnSpPr>
                <p:cNvPr id="233" name="Straight Connector 232"/>
                <p:cNvCxnSpPr/>
                <p:nvPr/>
              </p:nvCxnSpPr>
              <p:spPr>
                <a:xfrm rot="5400000">
                  <a:off x="2286375" y="2057154"/>
                  <a:ext cx="913908" cy="0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 flipV="1">
                  <a:off x="2743329" y="2483069"/>
                  <a:ext cx="990471" cy="26005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 flipV="1">
                  <a:off x="2743329" y="1867495"/>
                  <a:ext cx="723438" cy="646615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flipV="1">
                  <a:off x="2761445" y="2063477"/>
                  <a:ext cx="875044" cy="435957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 flipV="1">
                  <a:off x="2748615" y="2275359"/>
                  <a:ext cx="969328" cy="234553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rot="5400000" flipH="1" flipV="1">
                  <a:off x="2437558" y="1949191"/>
                  <a:ext cx="870688" cy="259146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5400000" flipH="1" flipV="1">
                  <a:off x="2595789" y="1869594"/>
                  <a:ext cx="792053" cy="496973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6" name="TextBox 102"/>
              <p:cNvSpPr txBox="1">
                <a:spLocks noChangeArrowheads="1"/>
              </p:cNvSpPr>
              <p:nvPr/>
            </p:nvSpPr>
            <p:spPr bwMode="auto">
              <a:xfrm flipH="1">
                <a:off x="2139950" y="1066800"/>
                <a:ext cx="29845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50"/>
                    </a:solidFill>
                  </a:rPr>
                  <a:t>1</a:t>
                </a:r>
                <a:endParaRPr lang="en-US" sz="16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27" name="TextBox 104"/>
              <p:cNvSpPr txBox="1">
                <a:spLocks noChangeArrowheads="1"/>
              </p:cNvSpPr>
              <p:nvPr/>
            </p:nvSpPr>
            <p:spPr bwMode="auto">
              <a:xfrm flipH="1">
                <a:off x="1835150" y="1143000"/>
                <a:ext cx="29848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50"/>
                    </a:solidFill>
                  </a:rPr>
                  <a:t>2</a:t>
                </a:r>
                <a:endParaRPr lang="en-US" sz="16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28" name="TextBox 105"/>
              <p:cNvSpPr txBox="1">
                <a:spLocks noChangeArrowheads="1"/>
              </p:cNvSpPr>
              <p:nvPr/>
            </p:nvSpPr>
            <p:spPr bwMode="auto">
              <a:xfrm flipH="1">
                <a:off x="1530350" y="1295400"/>
                <a:ext cx="29845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50"/>
                    </a:solidFill>
                  </a:rPr>
                  <a:t>3</a:t>
                </a:r>
                <a:endParaRPr lang="en-US" sz="16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29" name="TextBox 106"/>
              <p:cNvSpPr txBox="1">
                <a:spLocks noChangeArrowheads="1"/>
              </p:cNvSpPr>
              <p:nvPr/>
            </p:nvSpPr>
            <p:spPr bwMode="auto">
              <a:xfrm flipH="1">
                <a:off x="1323975" y="1514475"/>
                <a:ext cx="298450" cy="339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50"/>
                    </a:solidFill>
                  </a:rPr>
                  <a:t>4</a:t>
                </a:r>
                <a:endParaRPr lang="en-US" sz="16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30" name="TextBox 107"/>
              <p:cNvSpPr txBox="1">
                <a:spLocks noChangeArrowheads="1"/>
              </p:cNvSpPr>
              <p:nvPr/>
            </p:nvSpPr>
            <p:spPr bwMode="auto">
              <a:xfrm flipH="1">
                <a:off x="1149350" y="1752600"/>
                <a:ext cx="29845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50"/>
                    </a:solidFill>
                  </a:rPr>
                  <a:t>5</a:t>
                </a:r>
                <a:endParaRPr lang="en-US" sz="16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31" name="TextBox 108"/>
              <p:cNvSpPr txBox="1">
                <a:spLocks noChangeArrowheads="1"/>
              </p:cNvSpPr>
              <p:nvPr/>
            </p:nvSpPr>
            <p:spPr bwMode="auto">
              <a:xfrm flipH="1">
                <a:off x="1082675" y="1998663"/>
                <a:ext cx="298450" cy="339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50"/>
                    </a:solidFill>
                  </a:rPr>
                  <a:t>6</a:t>
                </a:r>
                <a:endParaRPr lang="en-US" sz="16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40" name="Group 239"/>
            <p:cNvGrpSpPr/>
            <p:nvPr/>
          </p:nvGrpSpPr>
          <p:grpSpPr>
            <a:xfrm rot="2394993">
              <a:off x="46753836" y="11335805"/>
              <a:ext cx="2766454" cy="2801920"/>
              <a:chOff x="3581400" y="3141680"/>
              <a:chExt cx="2819400" cy="2801920"/>
            </a:xfrm>
          </p:grpSpPr>
          <p:sp>
            <p:nvSpPr>
              <p:cNvPr id="241" name="Isosceles Triangle 240"/>
              <p:cNvSpPr/>
              <p:nvPr/>
            </p:nvSpPr>
            <p:spPr>
              <a:xfrm rot="20935831">
                <a:off x="5015486" y="4026093"/>
                <a:ext cx="1307878" cy="318630"/>
              </a:xfrm>
              <a:prstGeom prst="triangle">
                <a:avLst>
                  <a:gd name="adj" fmla="val 95453"/>
                </a:avLst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2" name="Group 68"/>
              <p:cNvGrpSpPr>
                <a:grpSpLocks/>
              </p:cNvGrpSpPr>
              <p:nvPr/>
            </p:nvGrpSpPr>
            <p:grpSpPr bwMode="auto">
              <a:xfrm>
                <a:off x="3581400" y="3200400"/>
                <a:ext cx="2819400" cy="2743200"/>
                <a:chOff x="1676400" y="1600200"/>
                <a:chExt cx="2057400" cy="1986455"/>
              </a:xfrm>
            </p:grpSpPr>
            <p:sp>
              <p:nvSpPr>
                <p:cNvPr id="260" name="Arc 259"/>
                <p:cNvSpPr/>
                <p:nvPr/>
              </p:nvSpPr>
              <p:spPr>
                <a:xfrm>
                  <a:off x="1676400" y="1600200"/>
                  <a:ext cx="2057400" cy="1986455"/>
                </a:xfrm>
                <a:prstGeom prst="arc">
                  <a:avLst>
                    <a:gd name="adj1" fmla="val 11946214"/>
                    <a:gd name="adj2" fmla="val 20760357"/>
                  </a:avLst>
                </a:prstGeom>
                <a:ln w="1905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61" name="Straight Connector 260"/>
                <p:cNvCxnSpPr/>
                <p:nvPr/>
              </p:nvCxnSpPr>
              <p:spPr>
                <a:xfrm rot="5400000">
                  <a:off x="2286375" y="2057154"/>
                  <a:ext cx="913908" cy="0"/>
                </a:xfrm>
                <a:prstGeom prst="line">
                  <a:avLst/>
                </a:prstGeom>
                <a:ln w="1905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 flipV="1">
                  <a:off x="2759242" y="2340000"/>
                  <a:ext cx="936512" cy="180058"/>
                </a:xfrm>
                <a:prstGeom prst="line">
                  <a:avLst/>
                </a:prstGeom>
                <a:ln w="1905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 rot="5400000" flipH="1" flipV="1">
                  <a:off x="2691940" y="1870874"/>
                  <a:ext cx="694626" cy="591847"/>
                </a:xfrm>
                <a:prstGeom prst="line">
                  <a:avLst/>
                </a:prstGeom>
                <a:ln w="1905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 flipV="1">
                  <a:off x="2743329" y="1956648"/>
                  <a:ext cx="750490" cy="557459"/>
                </a:xfrm>
                <a:prstGeom prst="line">
                  <a:avLst/>
                </a:prstGeom>
                <a:ln w="1905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 flipV="1">
                  <a:off x="2743329" y="2116378"/>
                  <a:ext cx="870480" cy="397732"/>
                </a:xfrm>
                <a:prstGeom prst="line">
                  <a:avLst/>
                </a:prstGeom>
                <a:ln w="1905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 rot="5400000" flipH="1" flipV="1">
                  <a:off x="2402368" y="1971260"/>
                  <a:ext cx="883810" cy="201887"/>
                </a:xfrm>
                <a:prstGeom prst="line">
                  <a:avLst/>
                </a:prstGeom>
                <a:ln w="1905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/>
              </p:nvCxnSpPr>
              <p:spPr>
                <a:xfrm rot="5400000" flipH="1" flipV="1">
                  <a:off x="2553719" y="1897303"/>
                  <a:ext cx="806417" cy="427195"/>
                </a:xfrm>
                <a:prstGeom prst="line">
                  <a:avLst/>
                </a:prstGeom>
                <a:ln w="1905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3" name="Straight Connector 242"/>
              <p:cNvCxnSpPr/>
              <p:nvPr/>
            </p:nvCxnSpPr>
            <p:spPr bwMode="auto">
              <a:xfrm rot="16200000" flipH="1">
                <a:off x="4278922" y="3669323"/>
                <a:ext cx="1194081" cy="306475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 bwMode="auto">
              <a:xfrm>
                <a:off x="3667648" y="4104752"/>
                <a:ext cx="1386673" cy="366764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 bwMode="auto">
              <a:xfrm>
                <a:off x="3811979" y="3823855"/>
                <a:ext cx="1237318" cy="632589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 bwMode="auto">
              <a:xfrm>
                <a:off x="3999244" y="3592286"/>
                <a:ext cx="1055077" cy="864158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 bwMode="auto">
              <a:xfrm rot="16200000" flipH="1">
                <a:off x="4177606" y="3599825"/>
                <a:ext cx="1175657" cy="577779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 bwMode="auto">
              <a:xfrm rot="16200000" flipH="1">
                <a:off x="4144984" y="3551216"/>
                <a:ext cx="1047999" cy="803567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9" name="TextBox 108"/>
              <p:cNvSpPr txBox="1">
                <a:spLocks noChangeArrowheads="1"/>
              </p:cNvSpPr>
              <p:nvPr/>
            </p:nvSpPr>
            <p:spPr bwMode="auto">
              <a:xfrm rot="19205007">
                <a:off x="4054687" y="3400639"/>
                <a:ext cx="32252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p</a:t>
                </a:r>
                <a:endParaRPr lang="en-US" sz="20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50" name="TextBox 108"/>
              <p:cNvSpPr txBox="1">
                <a:spLocks noChangeArrowheads="1"/>
              </p:cNvSpPr>
              <p:nvPr/>
            </p:nvSpPr>
            <p:spPr bwMode="auto">
              <a:xfrm rot="19205007">
                <a:off x="3694475" y="3801350"/>
                <a:ext cx="32252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p</a:t>
                </a:r>
                <a:endParaRPr lang="en-US" sz="20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51" name="TextBox 108"/>
              <p:cNvSpPr txBox="1">
                <a:spLocks noChangeArrowheads="1"/>
              </p:cNvSpPr>
              <p:nvPr/>
            </p:nvSpPr>
            <p:spPr bwMode="auto">
              <a:xfrm rot="19395329">
                <a:off x="4485202" y="3183857"/>
                <a:ext cx="32252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p</a:t>
                </a:r>
                <a:endParaRPr lang="en-US" sz="20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52" name="TextBox 108"/>
              <p:cNvSpPr txBox="1">
                <a:spLocks noChangeArrowheads="1"/>
              </p:cNvSpPr>
              <p:nvPr/>
            </p:nvSpPr>
            <p:spPr bwMode="auto">
              <a:xfrm rot="19040606">
                <a:off x="4997667" y="3144502"/>
                <a:ext cx="32252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p</a:t>
                </a:r>
                <a:endParaRPr lang="en-US" sz="20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53" name="TextBox 108"/>
              <p:cNvSpPr txBox="1">
                <a:spLocks noChangeArrowheads="1"/>
              </p:cNvSpPr>
              <p:nvPr/>
            </p:nvSpPr>
            <p:spPr bwMode="auto">
              <a:xfrm rot="19205007">
                <a:off x="5848314" y="3653527"/>
                <a:ext cx="32252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p</a:t>
                </a:r>
                <a:endParaRPr lang="en-US" sz="20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54" name="TextBox 108"/>
              <p:cNvSpPr txBox="1">
                <a:spLocks noChangeArrowheads="1"/>
              </p:cNvSpPr>
              <p:nvPr/>
            </p:nvSpPr>
            <p:spPr bwMode="auto">
              <a:xfrm rot="19205007">
                <a:off x="5488127" y="3325299"/>
                <a:ext cx="32252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p</a:t>
                </a:r>
                <a:endParaRPr lang="en-US" sz="20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55" name="TextBox 108"/>
              <p:cNvSpPr txBox="1">
                <a:spLocks noChangeArrowheads="1"/>
              </p:cNvSpPr>
              <p:nvPr/>
            </p:nvSpPr>
            <p:spPr bwMode="auto">
              <a:xfrm rot="19205007">
                <a:off x="3867815" y="3577485"/>
                <a:ext cx="36740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BA6DF3"/>
                    </a:solidFill>
                  </a:rPr>
                  <a:t>e</a:t>
                </a:r>
                <a:r>
                  <a:rPr lang="en-US" sz="2000" b="1" baseline="30000" dirty="0" smtClean="0">
                    <a:solidFill>
                      <a:srgbClr val="BA6DF3"/>
                    </a:solidFill>
                  </a:rPr>
                  <a:t>-</a:t>
                </a:r>
                <a:endParaRPr lang="en-US" sz="2000" b="1" baseline="30000" dirty="0">
                  <a:solidFill>
                    <a:srgbClr val="BA6DF3"/>
                  </a:solidFill>
                </a:endParaRPr>
              </a:p>
            </p:txBody>
          </p:sp>
          <p:sp>
            <p:nvSpPr>
              <p:cNvPr id="256" name="TextBox 108"/>
              <p:cNvSpPr txBox="1">
                <a:spLocks noChangeArrowheads="1"/>
              </p:cNvSpPr>
              <p:nvPr/>
            </p:nvSpPr>
            <p:spPr bwMode="auto">
              <a:xfrm rot="19205007">
                <a:off x="5666779" y="3486158"/>
                <a:ext cx="36740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BA6DF3"/>
                    </a:solidFill>
                  </a:rPr>
                  <a:t>e</a:t>
                </a:r>
                <a:r>
                  <a:rPr lang="en-US" sz="2000" b="1" baseline="30000" dirty="0" smtClean="0">
                    <a:solidFill>
                      <a:srgbClr val="BA6DF3"/>
                    </a:solidFill>
                  </a:rPr>
                  <a:t>-</a:t>
                </a:r>
                <a:endParaRPr lang="en-US" sz="2000" b="1" baseline="30000" dirty="0">
                  <a:solidFill>
                    <a:srgbClr val="BA6DF3"/>
                  </a:solidFill>
                </a:endParaRPr>
              </a:p>
            </p:txBody>
          </p:sp>
          <p:sp>
            <p:nvSpPr>
              <p:cNvPr id="257" name="TextBox 108"/>
              <p:cNvSpPr txBox="1">
                <a:spLocks noChangeArrowheads="1"/>
              </p:cNvSpPr>
              <p:nvPr/>
            </p:nvSpPr>
            <p:spPr bwMode="auto">
              <a:xfrm rot="19205007">
                <a:off x="5250300" y="3232493"/>
                <a:ext cx="36740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BA6DF3"/>
                    </a:solidFill>
                  </a:rPr>
                  <a:t>e</a:t>
                </a:r>
                <a:r>
                  <a:rPr lang="en-US" sz="2000" b="1" baseline="30000" dirty="0" smtClean="0">
                    <a:solidFill>
                      <a:srgbClr val="BA6DF3"/>
                    </a:solidFill>
                  </a:rPr>
                  <a:t>-</a:t>
                </a:r>
                <a:endParaRPr lang="en-US" sz="2000" b="1" baseline="30000" dirty="0">
                  <a:solidFill>
                    <a:srgbClr val="BA6DF3"/>
                  </a:solidFill>
                </a:endParaRPr>
              </a:p>
            </p:txBody>
          </p:sp>
          <p:sp>
            <p:nvSpPr>
              <p:cNvPr id="258" name="TextBox 108"/>
              <p:cNvSpPr txBox="1">
                <a:spLocks noChangeArrowheads="1"/>
              </p:cNvSpPr>
              <p:nvPr/>
            </p:nvSpPr>
            <p:spPr bwMode="auto">
              <a:xfrm rot="19205007">
                <a:off x="4261071" y="3276579"/>
                <a:ext cx="36740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BA6DF3"/>
                    </a:solidFill>
                  </a:rPr>
                  <a:t>e</a:t>
                </a:r>
                <a:r>
                  <a:rPr lang="en-US" sz="2000" b="1" baseline="30000" dirty="0" smtClean="0">
                    <a:solidFill>
                      <a:srgbClr val="BA6DF3"/>
                    </a:solidFill>
                  </a:rPr>
                  <a:t>-</a:t>
                </a:r>
                <a:endParaRPr lang="en-US" sz="2000" b="1" baseline="30000" dirty="0">
                  <a:solidFill>
                    <a:srgbClr val="BA6DF3"/>
                  </a:solidFill>
                </a:endParaRPr>
              </a:p>
            </p:txBody>
          </p:sp>
          <p:sp>
            <p:nvSpPr>
              <p:cNvPr id="259" name="TextBox 108"/>
              <p:cNvSpPr txBox="1">
                <a:spLocks noChangeArrowheads="1"/>
              </p:cNvSpPr>
              <p:nvPr/>
            </p:nvSpPr>
            <p:spPr bwMode="auto">
              <a:xfrm rot="19205007">
                <a:off x="4704677" y="3141680"/>
                <a:ext cx="36740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BA6DF3"/>
                    </a:solidFill>
                  </a:rPr>
                  <a:t>e</a:t>
                </a:r>
                <a:r>
                  <a:rPr lang="en-US" sz="2000" b="1" baseline="30000" dirty="0" smtClean="0">
                    <a:solidFill>
                      <a:srgbClr val="BA6DF3"/>
                    </a:solidFill>
                  </a:rPr>
                  <a:t>-</a:t>
                </a:r>
                <a:endParaRPr lang="en-US" sz="2000" b="1" baseline="30000" dirty="0">
                  <a:solidFill>
                    <a:srgbClr val="BA6DF3"/>
                  </a:solidFill>
                </a:endParaRPr>
              </a:p>
            </p:txBody>
          </p:sp>
        </p:grpSp>
        <p:sp>
          <p:nvSpPr>
            <p:cNvPr id="268" name="Rectangle 267"/>
            <p:cNvSpPr/>
            <p:nvPr/>
          </p:nvSpPr>
          <p:spPr>
            <a:xfrm>
              <a:off x="45948600" y="12115800"/>
              <a:ext cx="18288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  <a:latin typeface="Comic Sans MS" pitchFamily="66" charset="0"/>
                </a:rPr>
                <a:t>EPM</a:t>
              </a:r>
            </a:p>
            <a:p>
              <a:r>
                <a:rPr lang="en-US" sz="2800" dirty="0" smtClean="0">
                  <a:solidFill>
                    <a:srgbClr val="0070C0"/>
                  </a:solidFill>
                  <a:latin typeface="Comic Sans MS" pitchFamily="66" charset="0"/>
                </a:rPr>
                <a:t>detector</a:t>
              </a:r>
              <a:endParaRPr lang="en-US" sz="2800" dirty="0">
                <a:solidFill>
                  <a:srgbClr val="0070C0"/>
                </a:solidFill>
                <a:latin typeface="Comic Sans MS" pitchFamily="66" charset="0"/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45948600" y="9936480"/>
              <a:ext cx="182389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  <a:latin typeface="Comic Sans MS" pitchFamily="66" charset="0"/>
                </a:rPr>
                <a:t>SSJ5</a:t>
              </a:r>
            </a:p>
            <a:p>
              <a:r>
                <a:rPr lang="en-US" sz="2800" dirty="0" smtClean="0">
                  <a:solidFill>
                    <a:srgbClr val="00B050"/>
                  </a:solidFill>
                  <a:latin typeface="Comic Sans MS" pitchFamily="66" charset="0"/>
                </a:rPr>
                <a:t>detector</a:t>
              </a:r>
              <a:endParaRPr lang="en-US" sz="2800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  <p:pic>
          <p:nvPicPr>
            <p:cNvPr id="273" name="Picture 10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306240" y="25908000"/>
              <a:ext cx="7172101" cy="11421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5" name="TextBox 274"/>
            <p:cNvSpPr txBox="1"/>
            <p:nvPr/>
          </p:nvSpPr>
          <p:spPr>
            <a:xfrm>
              <a:off x="34686240" y="8610600"/>
              <a:ext cx="14782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Comic Sans MS" pitchFamily="66" charset="0"/>
                  <a:cs typeface="Times New Roman" pitchFamily="18" charset="0"/>
                </a:rPr>
                <a:t>Method</a:t>
              </a:r>
            </a:p>
          </p:txBody>
        </p:sp>
        <p:grpSp>
          <p:nvGrpSpPr>
            <p:cNvPr id="641" name="Group 640"/>
            <p:cNvGrpSpPr/>
            <p:nvPr/>
          </p:nvGrpSpPr>
          <p:grpSpPr>
            <a:xfrm>
              <a:off x="42291000" y="15651480"/>
              <a:ext cx="7271303" cy="7151133"/>
              <a:chOff x="42291000" y="17221200"/>
              <a:chExt cx="7271303" cy="7151133"/>
            </a:xfrm>
          </p:grpSpPr>
          <p:cxnSp>
            <p:nvCxnSpPr>
              <p:cNvPr id="374" name="Straight Connector 373"/>
              <p:cNvCxnSpPr/>
              <p:nvPr/>
            </p:nvCxnSpPr>
            <p:spPr>
              <a:xfrm rot="16200000" flipV="1">
                <a:off x="47735219" y="20616181"/>
                <a:ext cx="1672499" cy="521337"/>
              </a:xfrm>
              <a:prstGeom prst="line">
                <a:avLst/>
              </a:prstGeom>
              <a:ln w="38100">
                <a:solidFill>
                  <a:srgbClr val="92D050"/>
                </a:solidFill>
                <a:headEnd type="none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40" name="Group 639"/>
              <p:cNvGrpSpPr/>
              <p:nvPr/>
            </p:nvGrpSpPr>
            <p:grpSpPr>
              <a:xfrm>
                <a:off x="42291000" y="17221200"/>
                <a:ext cx="7271303" cy="7151133"/>
                <a:chOff x="41788260" y="17239498"/>
                <a:chExt cx="7271303" cy="7151133"/>
              </a:xfrm>
            </p:grpSpPr>
            <p:grpSp>
              <p:nvGrpSpPr>
                <p:cNvPr id="361" name="Group 59"/>
                <p:cNvGrpSpPr>
                  <a:grpSpLocks/>
                </p:cNvGrpSpPr>
                <p:nvPr/>
              </p:nvGrpSpPr>
              <p:grpSpPr bwMode="auto">
                <a:xfrm rot="739221" flipH="1">
                  <a:off x="45078779" y="17503094"/>
                  <a:ext cx="1044035" cy="1070653"/>
                  <a:chOff x="2362200" y="2209546"/>
                  <a:chExt cx="1068191" cy="1067054"/>
                </a:xfrm>
              </p:grpSpPr>
              <p:sp>
                <p:nvSpPr>
                  <p:cNvPr id="396" name="Arc 395"/>
                  <p:cNvSpPr/>
                  <p:nvPr/>
                </p:nvSpPr>
                <p:spPr bwMode="auto">
                  <a:xfrm>
                    <a:off x="2362200" y="2209800"/>
                    <a:ext cx="1066800" cy="1066800"/>
                  </a:xfrm>
                  <a:prstGeom prst="arc">
                    <a:avLst>
                      <a:gd name="adj1" fmla="val 16391952"/>
                      <a:gd name="adj2" fmla="val 21499091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397" name="Straight Connector 396"/>
                  <p:cNvCxnSpPr/>
                  <p:nvPr/>
                </p:nvCxnSpPr>
                <p:spPr bwMode="auto">
                  <a:xfrm rot="5400000">
                    <a:off x="2655878" y="2470690"/>
                    <a:ext cx="522288" cy="0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8" name="Straight Connector 397"/>
                  <p:cNvCxnSpPr/>
                  <p:nvPr/>
                </p:nvCxnSpPr>
                <p:spPr bwMode="auto">
                  <a:xfrm flipV="1">
                    <a:off x="2917467" y="2726039"/>
                    <a:ext cx="497840" cy="4445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9" name="Straight Connector 398"/>
                  <p:cNvCxnSpPr/>
                  <p:nvPr/>
                </p:nvCxnSpPr>
                <p:spPr bwMode="auto">
                  <a:xfrm flipV="1">
                    <a:off x="2917747" y="2366253"/>
                    <a:ext cx="371157" cy="364490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0" name="Straight Connector 399"/>
                  <p:cNvCxnSpPr/>
                  <p:nvPr/>
                </p:nvCxnSpPr>
                <p:spPr bwMode="auto">
                  <a:xfrm flipV="1">
                    <a:off x="2916245" y="2472151"/>
                    <a:ext cx="462280" cy="257810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1" name="Straight Connector 400"/>
                  <p:cNvCxnSpPr/>
                  <p:nvPr/>
                </p:nvCxnSpPr>
                <p:spPr bwMode="auto">
                  <a:xfrm flipV="1">
                    <a:off x="2916994" y="2599692"/>
                    <a:ext cx="513397" cy="131127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2" name="Straight Connector 401"/>
                  <p:cNvCxnSpPr/>
                  <p:nvPr/>
                </p:nvCxnSpPr>
                <p:spPr bwMode="auto">
                  <a:xfrm rot="5400000" flipH="1" flipV="1">
                    <a:off x="2731046" y="2410950"/>
                    <a:ext cx="506730" cy="135573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3" name="Straight Connector 402"/>
                  <p:cNvCxnSpPr/>
                  <p:nvPr/>
                </p:nvCxnSpPr>
                <p:spPr bwMode="auto">
                  <a:xfrm rot="5400000" flipH="1" flipV="1">
                    <a:off x="2819755" y="2376134"/>
                    <a:ext cx="453390" cy="257810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62" name="Group 103"/>
                <p:cNvGrpSpPr>
                  <a:grpSpLocks/>
                </p:cNvGrpSpPr>
                <p:nvPr/>
              </p:nvGrpSpPr>
              <p:grpSpPr bwMode="auto">
                <a:xfrm rot="5059715" flipH="1">
                  <a:off x="47508489" y="20315782"/>
                  <a:ext cx="1070989" cy="1042674"/>
                  <a:chOff x="2362200" y="2209800"/>
                  <a:chExt cx="1067388" cy="1066800"/>
                </a:xfrm>
              </p:grpSpPr>
              <p:sp>
                <p:nvSpPr>
                  <p:cNvPr id="388" name="Arc 387"/>
                  <p:cNvSpPr/>
                  <p:nvPr/>
                </p:nvSpPr>
                <p:spPr bwMode="auto">
                  <a:xfrm>
                    <a:off x="2362200" y="2209800"/>
                    <a:ext cx="1066800" cy="1066800"/>
                  </a:xfrm>
                  <a:prstGeom prst="arc">
                    <a:avLst>
                      <a:gd name="adj1" fmla="val 16391952"/>
                      <a:gd name="adj2" fmla="val 21499091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389" name="Straight Connector 388"/>
                  <p:cNvCxnSpPr/>
                  <p:nvPr/>
                </p:nvCxnSpPr>
                <p:spPr bwMode="auto">
                  <a:xfrm rot="5400000">
                    <a:off x="2656501" y="2474582"/>
                    <a:ext cx="522288" cy="0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0" name="Straight Connector 389"/>
                  <p:cNvCxnSpPr/>
                  <p:nvPr/>
                </p:nvCxnSpPr>
                <p:spPr bwMode="auto">
                  <a:xfrm flipV="1">
                    <a:off x="2917390" y="2728853"/>
                    <a:ext cx="497840" cy="4445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1" name="Straight Connector 390"/>
                  <p:cNvCxnSpPr/>
                  <p:nvPr/>
                </p:nvCxnSpPr>
                <p:spPr bwMode="auto">
                  <a:xfrm flipV="1">
                    <a:off x="2917352" y="2367973"/>
                    <a:ext cx="371158" cy="364490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2" name="Straight Connector 391"/>
                  <p:cNvCxnSpPr/>
                  <p:nvPr/>
                </p:nvCxnSpPr>
                <p:spPr bwMode="auto">
                  <a:xfrm flipV="1">
                    <a:off x="2915794" y="2474710"/>
                    <a:ext cx="462280" cy="257810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3" name="Straight Connector 392"/>
                  <p:cNvCxnSpPr/>
                  <p:nvPr/>
                </p:nvCxnSpPr>
                <p:spPr bwMode="auto">
                  <a:xfrm flipV="1">
                    <a:off x="2916190" y="2604657"/>
                    <a:ext cx="513398" cy="131128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4" name="Straight Connector 393"/>
                  <p:cNvCxnSpPr/>
                  <p:nvPr/>
                </p:nvCxnSpPr>
                <p:spPr bwMode="auto">
                  <a:xfrm rot="5400000" flipH="1" flipV="1">
                    <a:off x="2731708" y="2412260"/>
                    <a:ext cx="506730" cy="135573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5" name="Straight Connector 394"/>
                  <p:cNvCxnSpPr/>
                  <p:nvPr/>
                </p:nvCxnSpPr>
                <p:spPr bwMode="auto">
                  <a:xfrm rot="5400000" flipH="1" flipV="1">
                    <a:off x="2818011" y="2377091"/>
                    <a:ext cx="453390" cy="257810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63" name="Group 121"/>
                <p:cNvGrpSpPr>
                  <a:grpSpLocks/>
                </p:cNvGrpSpPr>
                <p:nvPr/>
              </p:nvGrpSpPr>
              <p:grpSpPr bwMode="auto">
                <a:xfrm rot="2448368" flipH="1">
                  <a:off x="46622112" y="18380810"/>
                  <a:ext cx="1044342" cy="1070399"/>
                  <a:chOff x="2362200" y="2209800"/>
                  <a:chExt cx="1068506" cy="1066800"/>
                </a:xfrm>
              </p:grpSpPr>
              <p:sp>
                <p:nvSpPr>
                  <p:cNvPr id="380" name="Arc 379"/>
                  <p:cNvSpPr/>
                  <p:nvPr/>
                </p:nvSpPr>
                <p:spPr bwMode="auto">
                  <a:xfrm>
                    <a:off x="2362200" y="2209800"/>
                    <a:ext cx="1066800" cy="1066800"/>
                  </a:xfrm>
                  <a:prstGeom prst="arc">
                    <a:avLst>
                      <a:gd name="adj1" fmla="val 16391952"/>
                      <a:gd name="adj2" fmla="val 21499091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381" name="Straight Connector 380"/>
                  <p:cNvCxnSpPr/>
                  <p:nvPr/>
                </p:nvCxnSpPr>
                <p:spPr bwMode="auto">
                  <a:xfrm rot="5400000">
                    <a:off x="2656857" y="2472497"/>
                    <a:ext cx="522288" cy="0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2" name="Straight Connector 381"/>
                  <p:cNvCxnSpPr/>
                  <p:nvPr/>
                </p:nvCxnSpPr>
                <p:spPr bwMode="auto">
                  <a:xfrm flipV="1">
                    <a:off x="2918250" y="2727952"/>
                    <a:ext cx="497840" cy="4445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3" name="Straight Connector 382"/>
                  <p:cNvCxnSpPr/>
                  <p:nvPr/>
                </p:nvCxnSpPr>
                <p:spPr bwMode="auto">
                  <a:xfrm flipV="1">
                    <a:off x="2916566" y="2367424"/>
                    <a:ext cx="371157" cy="364490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4" name="Straight Connector 383"/>
                  <p:cNvCxnSpPr/>
                  <p:nvPr/>
                </p:nvCxnSpPr>
                <p:spPr bwMode="auto">
                  <a:xfrm flipV="1">
                    <a:off x="2916534" y="2474683"/>
                    <a:ext cx="462280" cy="257810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5" name="Straight Connector 384"/>
                  <p:cNvCxnSpPr/>
                  <p:nvPr/>
                </p:nvCxnSpPr>
                <p:spPr bwMode="auto">
                  <a:xfrm flipV="1">
                    <a:off x="2917309" y="2602978"/>
                    <a:ext cx="513397" cy="131127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6" name="Straight Connector 385"/>
                  <p:cNvCxnSpPr/>
                  <p:nvPr/>
                </p:nvCxnSpPr>
                <p:spPr bwMode="auto">
                  <a:xfrm rot="5400000" flipH="1" flipV="1">
                    <a:off x="2732550" y="2411283"/>
                    <a:ext cx="506730" cy="135573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7" name="Straight Connector 386"/>
                  <p:cNvCxnSpPr/>
                  <p:nvPr/>
                </p:nvCxnSpPr>
                <p:spPr bwMode="auto">
                  <a:xfrm rot="5400000" flipH="1" flipV="1">
                    <a:off x="2819259" y="2375159"/>
                    <a:ext cx="453390" cy="257810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64" name="Isosceles Triangle 363"/>
                <p:cNvSpPr/>
                <p:nvPr/>
              </p:nvSpPr>
              <p:spPr>
                <a:xfrm rot="12979414">
                  <a:off x="44785771" y="17599639"/>
                  <a:ext cx="1912335" cy="474031"/>
                </a:xfrm>
                <a:prstGeom prst="triangle">
                  <a:avLst/>
                </a:prstGeom>
                <a:solidFill>
                  <a:srgbClr val="BEE395">
                    <a:alpha val="49804"/>
                  </a:srgbClr>
                </a:solidFill>
                <a:ln w="381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5" name="Isosceles Triangle 364"/>
                <p:cNvSpPr/>
                <p:nvPr/>
              </p:nvSpPr>
              <p:spPr>
                <a:xfrm rot="15047740">
                  <a:off x="46362605" y="18586385"/>
                  <a:ext cx="1963184" cy="461753"/>
                </a:xfrm>
                <a:prstGeom prst="triangle">
                  <a:avLst/>
                </a:prstGeom>
                <a:solidFill>
                  <a:srgbClr val="BEE395">
                    <a:alpha val="49804"/>
                  </a:srgbClr>
                </a:solidFill>
                <a:ln w="381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6" name="Isosceles Triangle 365"/>
                <p:cNvSpPr/>
                <p:nvPr/>
              </p:nvSpPr>
              <p:spPr>
                <a:xfrm rot="20523801">
                  <a:off x="47147228" y="20813996"/>
                  <a:ext cx="1912335" cy="474031"/>
                </a:xfrm>
                <a:prstGeom prst="triangle">
                  <a:avLst/>
                </a:prstGeom>
                <a:solidFill>
                  <a:srgbClr val="BEE395">
                    <a:alpha val="49804"/>
                  </a:srgbClr>
                </a:solidFill>
                <a:ln w="381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grpSp>
              <p:nvGrpSpPr>
                <p:cNvPr id="367" name="Group 160"/>
                <p:cNvGrpSpPr/>
                <p:nvPr/>
              </p:nvGrpSpPr>
              <p:grpSpPr>
                <a:xfrm rot="5568403" flipH="1">
                  <a:off x="41661292" y="18007617"/>
                  <a:ext cx="6509982" cy="6256046"/>
                  <a:chOff x="3706860" y="1774368"/>
                  <a:chExt cx="4634352" cy="4572000"/>
                </a:xfrm>
              </p:grpSpPr>
              <p:grpSp>
                <p:nvGrpSpPr>
                  <p:cNvPr id="376" name="Group 146"/>
                  <p:cNvGrpSpPr/>
                  <p:nvPr/>
                </p:nvGrpSpPr>
                <p:grpSpPr>
                  <a:xfrm rot="19977373">
                    <a:off x="8074512" y="4536372"/>
                    <a:ext cx="266700" cy="242888"/>
                    <a:chOff x="4609354" y="2023445"/>
                    <a:chExt cx="266700" cy="242888"/>
                  </a:xfrm>
                </p:grpSpPr>
                <p:cxnSp>
                  <p:nvCxnSpPr>
                    <p:cNvPr id="378" name="Straight Connector 377"/>
                    <p:cNvCxnSpPr/>
                    <p:nvPr/>
                  </p:nvCxnSpPr>
                  <p:spPr>
                    <a:xfrm rot="10800000" flipH="1">
                      <a:off x="4610942" y="2252043"/>
                      <a:ext cx="265112" cy="142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9" name="Straight Connector 378"/>
                    <p:cNvCxnSpPr/>
                    <p:nvPr/>
                  </p:nvCxnSpPr>
                  <p:spPr>
                    <a:xfrm rot="5400000" flipH="1" flipV="1">
                      <a:off x="4506960" y="2125839"/>
                      <a:ext cx="242888" cy="3810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77" name="Arc 376"/>
                  <p:cNvSpPr/>
                  <p:nvPr/>
                </p:nvSpPr>
                <p:spPr>
                  <a:xfrm>
                    <a:off x="3706860" y="1774368"/>
                    <a:ext cx="4572000" cy="4572000"/>
                  </a:xfrm>
                  <a:prstGeom prst="arc">
                    <a:avLst>
                      <a:gd name="adj1" fmla="val 15127137"/>
                      <a:gd name="adj2" fmla="val 1171825"/>
                    </a:avLst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69" name="TextBox 368"/>
                <p:cNvSpPr txBox="1"/>
                <p:nvPr/>
              </p:nvSpPr>
              <p:spPr>
                <a:xfrm>
                  <a:off x="44013300" y="18809218"/>
                  <a:ext cx="210844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latin typeface="Comic Sans MS" pitchFamily="66" charset="0"/>
                    </a:rPr>
                    <a:t>ascending</a:t>
                  </a:r>
                  <a:endParaRPr lang="en-US" sz="2800" dirty="0">
                    <a:latin typeface="Comic Sans MS" pitchFamily="66" charset="0"/>
                  </a:endParaRPr>
                </a:p>
              </p:txBody>
            </p:sp>
            <p:cxnSp>
              <p:nvCxnSpPr>
                <p:cNvPr id="373" name="Straight Connector 372"/>
                <p:cNvCxnSpPr/>
                <p:nvPr/>
              </p:nvCxnSpPr>
              <p:spPr>
                <a:xfrm rot="5400000" flipH="1" flipV="1">
                  <a:off x="44989853" y="17369869"/>
                  <a:ext cx="1344690" cy="1083948"/>
                </a:xfrm>
                <a:prstGeom prst="line">
                  <a:avLst/>
                </a:prstGeom>
                <a:ln w="38100">
                  <a:solidFill>
                    <a:srgbClr val="92D050"/>
                  </a:solidFill>
                  <a:headEnd type="arrow" w="lg" len="lg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 flipV="1">
                  <a:off x="46618665" y="18514169"/>
                  <a:ext cx="1772546" cy="535200"/>
                </a:xfrm>
                <a:prstGeom prst="line">
                  <a:avLst/>
                </a:prstGeom>
                <a:ln w="38100">
                  <a:solidFill>
                    <a:srgbClr val="92D050"/>
                  </a:solidFill>
                  <a:headEnd type="arrow" w="lg" len="lg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38" name="Group 637"/>
            <p:cNvGrpSpPr/>
            <p:nvPr/>
          </p:nvGrpSpPr>
          <p:grpSpPr>
            <a:xfrm>
              <a:off x="34975800" y="15575280"/>
              <a:ext cx="9112017" cy="7266341"/>
              <a:chOff x="35433000" y="17068800"/>
              <a:chExt cx="9112017" cy="7266341"/>
            </a:xfrm>
          </p:grpSpPr>
          <p:grpSp>
            <p:nvGrpSpPr>
              <p:cNvPr id="637" name="Group 636"/>
              <p:cNvGrpSpPr/>
              <p:nvPr/>
            </p:nvGrpSpPr>
            <p:grpSpPr>
              <a:xfrm>
                <a:off x="35433000" y="17068800"/>
                <a:ext cx="9112017" cy="7266341"/>
                <a:chOff x="36423601" y="17068801"/>
                <a:chExt cx="9112017" cy="7266341"/>
              </a:xfrm>
            </p:grpSpPr>
            <p:grpSp>
              <p:nvGrpSpPr>
                <p:cNvPr id="352" name="Group 102"/>
                <p:cNvGrpSpPr/>
                <p:nvPr/>
              </p:nvGrpSpPr>
              <p:grpSpPr>
                <a:xfrm>
                  <a:off x="39725620" y="17460971"/>
                  <a:ext cx="3475938" cy="3877055"/>
                  <a:chOff x="2032159" y="2040587"/>
                  <a:chExt cx="2540261" cy="2760013"/>
                </a:xfrm>
              </p:grpSpPr>
              <p:grpSp>
                <p:nvGrpSpPr>
                  <p:cNvPr id="408" name="Group 59"/>
                  <p:cNvGrpSpPr>
                    <a:grpSpLocks/>
                  </p:cNvGrpSpPr>
                  <p:nvPr/>
                </p:nvGrpSpPr>
                <p:grpSpPr bwMode="auto">
                  <a:xfrm rot="6536386" flipH="1">
                    <a:off x="2031753" y="2040993"/>
                    <a:ext cx="762994" cy="762181"/>
                    <a:chOff x="2362200" y="2209546"/>
                    <a:chExt cx="1068191" cy="1067054"/>
                  </a:xfrm>
                </p:grpSpPr>
                <p:sp>
                  <p:nvSpPr>
                    <p:cNvPr id="427" name="Arc 426"/>
                    <p:cNvSpPr/>
                    <p:nvPr/>
                  </p:nvSpPr>
                  <p:spPr bwMode="auto">
                    <a:xfrm>
                      <a:off x="2362200" y="2209800"/>
                      <a:ext cx="1066800" cy="1066800"/>
                    </a:xfrm>
                    <a:prstGeom prst="arc">
                      <a:avLst>
                        <a:gd name="adj1" fmla="val 16391952"/>
                        <a:gd name="adj2" fmla="val 21499091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cxnSp>
                  <p:nvCxnSpPr>
                    <p:cNvPr id="428" name="Straight Connector 427"/>
                    <p:cNvCxnSpPr/>
                    <p:nvPr/>
                  </p:nvCxnSpPr>
                  <p:spPr bwMode="auto">
                    <a:xfrm rot="5400000">
                      <a:off x="2655878" y="2470690"/>
                      <a:ext cx="522288" cy="0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9" name="Straight Connector 428"/>
                    <p:cNvCxnSpPr/>
                    <p:nvPr/>
                  </p:nvCxnSpPr>
                  <p:spPr bwMode="auto">
                    <a:xfrm flipV="1">
                      <a:off x="2917467" y="2726039"/>
                      <a:ext cx="497840" cy="4445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0" name="Straight Connector 429"/>
                    <p:cNvCxnSpPr/>
                    <p:nvPr/>
                  </p:nvCxnSpPr>
                  <p:spPr bwMode="auto">
                    <a:xfrm flipV="1">
                      <a:off x="2917747" y="2366253"/>
                      <a:ext cx="371157" cy="364490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1" name="Straight Connector 430"/>
                    <p:cNvCxnSpPr/>
                    <p:nvPr/>
                  </p:nvCxnSpPr>
                  <p:spPr bwMode="auto">
                    <a:xfrm flipV="1">
                      <a:off x="2916245" y="2472151"/>
                      <a:ext cx="462280" cy="257810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2" name="Straight Connector 431"/>
                    <p:cNvCxnSpPr/>
                    <p:nvPr/>
                  </p:nvCxnSpPr>
                  <p:spPr bwMode="auto">
                    <a:xfrm flipV="1">
                      <a:off x="2916994" y="2599692"/>
                      <a:ext cx="513397" cy="131127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3" name="Straight Connector 432"/>
                    <p:cNvCxnSpPr/>
                    <p:nvPr/>
                  </p:nvCxnSpPr>
                  <p:spPr bwMode="auto">
                    <a:xfrm rot="5400000" flipH="1" flipV="1">
                      <a:off x="2731046" y="2410950"/>
                      <a:ext cx="506730" cy="135573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4" name="Straight Connector 433"/>
                    <p:cNvCxnSpPr/>
                    <p:nvPr/>
                  </p:nvCxnSpPr>
                  <p:spPr bwMode="auto">
                    <a:xfrm rot="5400000" flipH="1" flipV="1">
                      <a:off x="2819755" y="2376134"/>
                      <a:ext cx="453390" cy="257810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09" name="Group 103"/>
                  <p:cNvGrpSpPr>
                    <a:grpSpLocks/>
                  </p:cNvGrpSpPr>
                  <p:nvPr/>
                </p:nvGrpSpPr>
                <p:grpSpPr bwMode="auto">
                  <a:xfrm rot="10800000" flipH="1">
                    <a:off x="3810000" y="4038600"/>
                    <a:ext cx="762420" cy="762000"/>
                    <a:chOff x="2362200" y="2209800"/>
                    <a:chExt cx="1067388" cy="1066800"/>
                  </a:xfrm>
                </p:grpSpPr>
                <p:sp>
                  <p:nvSpPr>
                    <p:cNvPr id="419" name="Arc 418"/>
                    <p:cNvSpPr/>
                    <p:nvPr/>
                  </p:nvSpPr>
                  <p:spPr bwMode="auto">
                    <a:xfrm>
                      <a:off x="2362200" y="2209800"/>
                      <a:ext cx="1066800" cy="1066800"/>
                    </a:xfrm>
                    <a:prstGeom prst="arc">
                      <a:avLst>
                        <a:gd name="adj1" fmla="val 16391952"/>
                        <a:gd name="adj2" fmla="val 21499091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cxnSp>
                  <p:nvCxnSpPr>
                    <p:cNvPr id="420" name="Straight Connector 419"/>
                    <p:cNvCxnSpPr/>
                    <p:nvPr/>
                  </p:nvCxnSpPr>
                  <p:spPr bwMode="auto">
                    <a:xfrm rot="5400000">
                      <a:off x="2656501" y="2474582"/>
                      <a:ext cx="522288" cy="0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1" name="Straight Connector 420"/>
                    <p:cNvCxnSpPr/>
                    <p:nvPr/>
                  </p:nvCxnSpPr>
                  <p:spPr bwMode="auto">
                    <a:xfrm flipV="1">
                      <a:off x="2917390" y="2728853"/>
                      <a:ext cx="497840" cy="4445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Straight Connector 421"/>
                    <p:cNvCxnSpPr/>
                    <p:nvPr/>
                  </p:nvCxnSpPr>
                  <p:spPr bwMode="auto">
                    <a:xfrm flipV="1">
                      <a:off x="2917352" y="2367973"/>
                      <a:ext cx="371158" cy="364490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3" name="Straight Connector 422"/>
                    <p:cNvCxnSpPr/>
                    <p:nvPr/>
                  </p:nvCxnSpPr>
                  <p:spPr bwMode="auto">
                    <a:xfrm flipV="1">
                      <a:off x="2915794" y="2474710"/>
                      <a:ext cx="462280" cy="257810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4" name="Straight Connector 423"/>
                    <p:cNvCxnSpPr/>
                    <p:nvPr/>
                  </p:nvCxnSpPr>
                  <p:spPr bwMode="auto">
                    <a:xfrm flipV="1">
                      <a:off x="2916190" y="2604657"/>
                      <a:ext cx="513398" cy="131128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5" name="Straight Connector 424"/>
                    <p:cNvCxnSpPr/>
                    <p:nvPr/>
                  </p:nvCxnSpPr>
                  <p:spPr bwMode="auto">
                    <a:xfrm rot="5400000" flipH="1" flipV="1">
                      <a:off x="2731708" y="2412260"/>
                      <a:ext cx="506730" cy="135573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6" name="Straight Connector 425"/>
                    <p:cNvCxnSpPr/>
                    <p:nvPr/>
                  </p:nvCxnSpPr>
                  <p:spPr bwMode="auto">
                    <a:xfrm rot="5400000" flipH="1" flipV="1">
                      <a:off x="2818011" y="2377091"/>
                      <a:ext cx="453390" cy="257810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10" name="Group 121"/>
                  <p:cNvGrpSpPr>
                    <a:grpSpLocks/>
                  </p:cNvGrpSpPr>
                  <p:nvPr/>
                </p:nvGrpSpPr>
                <p:grpSpPr bwMode="auto">
                  <a:xfrm rot="8645258" flipH="1">
                    <a:off x="3209810" y="2723792"/>
                    <a:ext cx="763219" cy="762000"/>
                    <a:chOff x="2362200" y="2209800"/>
                    <a:chExt cx="1068506" cy="1066800"/>
                  </a:xfrm>
                </p:grpSpPr>
                <p:sp>
                  <p:nvSpPr>
                    <p:cNvPr id="411" name="Arc 410"/>
                    <p:cNvSpPr/>
                    <p:nvPr/>
                  </p:nvSpPr>
                  <p:spPr bwMode="auto">
                    <a:xfrm>
                      <a:off x="2362200" y="2209800"/>
                      <a:ext cx="1066800" cy="1066800"/>
                    </a:xfrm>
                    <a:prstGeom prst="arc">
                      <a:avLst>
                        <a:gd name="adj1" fmla="val 16391952"/>
                        <a:gd name="adj2" fmla="val 21499091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cxnSp>
                  <p:nvCxnSpPr>
                    <p:cNvPr id="412" name="Straight Connector 411"/>
                    <p:cNvCxnSpPr/>
                    <p:nvPr/>
                  </p:nvCxnSpPr>
                  <p:spPr bwMode="auto">
                    <a:xfrm rot="5400000">
                      <a:off x="2656857" y="2472497"/>
                      <a:ext cx="522288" cy="0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3" name="Straight Connector 412"/>
                    <p:cNvCxnSpPr/>
                    <p:nvPr/>
                  </p:nvCxnSpPr>
                  <p:spPr bwMode="auto">
                    <a:xfrm flipV="1">
                      <a:off x="2918250" y="2727952"/>
                      <a:ext cx="497840" cy="4445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4" name="Straight Connector 413"/>
                    <p:cNvCxnSpPr/>
                    <p:nvPr/>
                  </p:nvCxnSpPr>
                  <p:spPr bwMode="auto">
                    <a:xfrm flipV="1">
                      <a:off x="2916566" y="2367424"/>
                      <a:ext cx="371157" cy="364490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5" name="Straight Connector 414"/>
                    <p:cNvCxnSpPr/>
                    <p:nvPr/>
                  </p:nvCxnSpPr>
                  <p:spPr bwMode="auto">
                    <a:xfrm flipV="1">
                      <a:off x="2916534" y="2474683"/>
                      <a:ext cx="462280" cy="257810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Straight Connector 415"/>
                    <p:cNvCxnSpPr/>
                    <p:nvPr/>
                  </p:nvCxnSpPr>
                  <p:spPr bwMode="auto">
                    <a:xfrm flipV="1">
                      <a:off x="2917309" y="2602978"/>
                      <a:ext cx="513397" cy="131127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7" name="Straight Connector 416"/>
                    <p:cNvCxnSpPr/>
                    <p:nvPr/>
                  </p:nvCxnSpPr>
                  <p:spPr bwMode="auto">
                    <a:xfrm rot="5400000" flipH="1" flipV="1">
                      <a:off x="2732550" y="2411283"/>
                      <a:ext cx="506730" cy="135573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8" name="Straight Connector 417"/>
                    <p:cNvCxnSpPr/>
                    <p:nvPr/>
                  </p:nvCxnSpPr>
                  <p:spPr bwMode="auto">
                    <a:xfrm rot="5400000" flipH="1" flipV="1">
                      <a:off x="2819259" y="2375159"/>
                      <a:ext cx="453390" cy="257810"/>
                    </a:xfrm>
                    <a:prstGeom prst="lin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353" name="Isosceles Triangle 352"/>
                <p:cNvSpPr/>
                <p:nvPr/>
              </p:nvSpPr>
              <p:spPr>
                <a:xfrm rot="12979414">
                  <a:off x="39421405" y="17565052"/>
                  <a:ext cx="1912335" cy="474031"/>
                </a:xfrm>
                <a:prstGeom prst="triangle">
                  <a:avLst/>
                </a:prstGeom>
                <a:solidFill>
                  <a:srgbClr val="BEE395">
                    <a:alpha val="49804"/>
                  </a:srgbClr>
                </a:solidFill>
                <a:ln w="381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grpSp>
              <p:nvGrpSpPr>
                <p:cNvPr id="354" name="Group 161"/>
                <p:cNvGrpSpPr/>
                <p:nvPr/>
              </p:nvGrpSpPr>
              <p:grpSpPr>
                <a:xfrm rot="4128831" flipH="1">
                  <a:off x="36340426" y="17995922"/>
                  <a:ext cx="6422395" cy="6256046"/>
                  <a:chOff x="-609600" y="1752600"/>
                  <a:chExt cx="4572000" cy="4572000"/>
                </a:xfrm>
              </p:grpSpPr>
              <p:sp>
                <p:nvSpPr>
                  <p:cNvPr id="404" name="Arc 403"/>
                  <p:cNvSpPr/>
                  <p:nvPr/>
                </p:nvSpPr>
                <p:spPr>
                  <a:xfrm>
                    <a:off x="-609600" y="1752600"/>
                    <a:ext cx="4572000" cy="4572000"/>
                  </a:xfrm>
                  <a:prstGeom prst="arc">
                    <a:avLst>
                      <a:gd name="adj1" fmla="val 13771490"/>
                      <a:gd name="adj2" fmla="val 461423"/>
                    </a:avLst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grpSp>
                <p:nvGrpSpPr>
                  <p:cNvPr id="405" name="Group 159"/>
                  <p:cNvGrpSpPr/>
                  <p:nvPr/>
                </p:nvGrpSpPr>
                <p:grpSpPr>
                  <a:xfrm>
                    <a:off x="136977" y="2078309"/>
                    <a:ext cx="303818" cy="267092"/>
                    <a:chOff x="65058" y="2281224"/>
                    <a:chExt cx="303818" cy="267092"/>
                  </a:xfrm>
                </p:grpSpPr>
                <p:cxnSp>
                  <p:nvCxnSpPr>
                    <p:cNvPr id="406" name="Straight Connector 405"/>
                    <p:cNvCxnSpPr/>
                    <p:nvPr/>
                  </p:nvCxnSpPr>
                  <p:spPr>
                    <a:xfrm rot="9528831" flipH="1" flipV="1">
                      <a:off x="117142" y="2465404"/>
                      <a:ext cx="251734" cy="8291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7" name="Straight Connector 406"/>
                    <p:cNvCxnSpPr/>
                    <p:nvPr/>
                  </p:nvCxnSpPr>
                  <p:spPr>
                    <a:xfrm rot="4128831" flipH="1" flipV="1">
                      <a:off x="39945" y="2306338"/>
                      <a:ext cx="211146" cy="16092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355" name="TextBox 176"/>
                <p:cNvSpPr txBox="1">
                  <a:spLocks noChangeArrowheads="1"/>
                </p:cNvSpPr>
                <p:nvPr/>
              </p:nvSpPr>
              <p:spPr bwMode="auto">
                <a:xfrm>
                  <a:off x="36946983" y="17608830"/>
                  <a:ext cx="2754279" cy="9541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2800" dirty="0">
                      <a:latin typeface="Comic Sans MS" pitchFamily="66" charset="0"/>
                    </a:rPr>
                    <a:t>satellite </a:t>
                  </a:r>
                </a:p>
                <a:p>
                  <a:r>
                    <a:rPr lang="en-US" sz="2800" dirty="0">
                      <a:latin typeface="Comic Sans MS" pitchFamily="66" charset="0"/>
                    </a:rPr>
                    <a:t>orbit</a:t>
                  </a:r>
                </a:p>
              </p:txBody>
            </p:sp>
            <p:sp>
              <p:nvSpPr>
                <p:cNvPr id="356" name="TextBox 177"/>
                <p:cNvSpPr txBox="1">
                  <a:spLocks noChangeArrowheads="1"/>
                </p:cNvSpPr>
                <p:nvPr/>
              </p:nvSpPr>
              <p:spPr bwMode="auto">
                <a:xfrm>
                  <a:off x="43068241" y="18257521"/>
                  <a:ext cx="752885" cy="7078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dirty="0"/>
                    <a:t>B</a:t>
                  </a:r>
                </a:p>
              </p:txBody>
            </p:sp>
            <p:sp>
              <p:nvSpPr>
                <p:cNvPr id="357" name="Isosceles Triangle 356"/>
                <p:cNvSpPr/>
                <p:nvPr/>
              </p:nvSpPr>
              <p:spPr>
                <a:xfrm rot="15047740">
                  <a:off x="41103531" y="18654982"/>
                  <a:ext cx="1963184" cy="461753"/>
                </a:xfrm>
                <a:prstGeom prst="triangle">
                  <a:avLst/>
                </a:prstGeom>
                <a:solidFill>
                  <a:srgbClr val="BEE395">
                    <a:alpha val="49804"/>
                  </a:srgbClr>
                </a:solidFill>
                <a:ln w="381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8" name="Isosceles Triangle 357"/>
                <p:cNvSpPr/>
                <p:nvPr/>
              </p:nvSpPr>
              <p:spPr>
                <a:xfrm rot="20523801">
                  <a:off x="41806034" y="20791304"/>
                  <a:ext cx="1912335" cy="474031"/>
                </a:xfrm>
                <a:prstGeom prst="triangle">
                  <a:avLst/>
                </a:prstGeom>
                <a:solidFill>
                  <a:srgbClr val="BEE395">
                    <a:alpha val="49804"/>
                  </a:srgbClr>
                </a:solidFill>
                <a:ln w="381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9" name="TextBox 196"/>
                <p:cNvSpPr txBox="1">
                  <a:spLocks noChangeArrowheads="1"/>
                </p:cNvSpPr>
                <p:nvPr/>
              </p:nvSpPr>
              <p:spPr bwMode="auto">
                <a:xfrm>
                  <a:off x="43068241" y="19171921"/>
                  <a:ext cx="2467377" cy="9541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2800" dirty="0" smtClean="0">
                      <a:latin typeface="Comic Sans MS" pitchFamily="66" charset="0"/>
                    </a:rPr>
                    <a:t>downward</a:t>
                  </a:r>
                </a:p>
                <a:p>
                  <a:r>
                    <a:rPr lang="en-US" sz="2800" dirty="0" smtClean="0">
                      <a:latin typeface="Comic Sans MS" pitchFamily="66" charset="0"/>
                    </a:rPr>
                    <a:t>loss </a:t>
                  </a:r>
                  <a:r>
                    <a:rPr lang="en-US" sz="2800" dirty="0">
                      <a:latin typeface="Comic Sans MS" pitchFamily="66" charset="0"/>
                    </a:rPr>
                    <a:t>cone</a:t>
                  </a:r>
                </a:p>
              </p:txBody>
            </p:sp>
            <p:cxnSp>
              <p:nvCxnSpPr>
                <p:cNvPr id="360" name="Straight Arrow Connector 359"/>
                <p:cNvCxnSpPr/>
                <p:nvPr/>
              </p:nvCxnSpPr>
              <p:spPr>
                <a:xfrm rot="5400000">
                  <a:off x="42275761" y="18166080"/>
                  <a:ext cx="655322" cy="44196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w="lg" len="lg"/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8" name="TextBox 367"/>
                <p:cNvSpPr txBox="1"/>
                <p:nvPr/>
              </p:nvSpPr>
              <p:spPr>
                <a:xfrm>
                  <a:off x="37947601" y="18745201"/>
                  <a:ext cx="202811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>
                      <a:latin typeface="Comic Sans MS" pitchFamily="66" charset="0"/>
                    </a:rPr>
                    <a:t>descending</a:t>
                  </a:r>
                  <a:endParaRPr lang="en-US" sz="2800" dirty="0">
                    <a:latin typeface="Comic Sans MS" pitchFamily="66" charset="0"/>
                  </a:endParaRPr>
                </a:p>
              </p:txBody>
            </p:sp>
            <p:cxnSp>
              <p:nvCxnSpPr>
                <p:cNvPr id="370" name="Straight Connector 369"/>
                <p:cNvCxnSpPr/>
                <p:nvPr/>
              </p:nvCxnSpPr>
              <p:spPr>
                <a:xfrm rot="16200000" flipV="1">
                  <a:off x="41872981" y="20652276"/>
                  <a:ext cx="1672499" cy="521337"/>
                </a:xfrm>
                <a:prstGeom prst="line">
                  <a:avLst/>
                </a:prstGeom>
                <a:ln w="38100">
                  <a:solidFill>
                    <a:srgbClr val="92D050"/>
                  </a:solidFill>
                  <a:headEnd type="none" w="lg" len="lg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 rot="5400000" flipH="1" flipV="1">
                  <a:off x="39750579" y="17231677"/>
                  <a:ext cx="1357745" cy="1031993"/>
                </a:xfrm>
                <a:prstGeom prst="line">
                  <a:avLst/>
                </a:prstGeom>
                <a:ln w="38100">
                  <a:solidFill>
                    <a:srgbClr val="92D050"/>
                  </a:solidFill>
                  <a:headEnd type="arrow" w="lg" len="lg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 flipV="1">
                  <a:off x="41231488" y="18602561"/>
                  <a:ext cx="1772546" cy="535200"/>
                </a:xfrm>
                <a:prstGeom prst="line">
                  <a:avLst/>
                </a:prstGeom>
                <a:ln w="38100">
                  <a:solidFill>
                    <a:srgbClr val="92D050"/>
                  </a:solidFill>
                  <a:headEnd type="arrow" w="lg" len="lg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38" name="TextBox 196"/>
              <p:cNvSpPr txBox="1">
                <a:spLocks noChangeArrowheads="1"/>
              </p:cNvSpPr>
              <p:nvPr/>
            </p:nvSpPr>
            <p:spPr bwMode="auto">
              <a:xfrm>
                <a:off x="41620440" y="17571720"/>
                <a:ext cx="194971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Comic Sans MS" pitchFamily="66" charset="0"/>
                  </a:rPr>
                  <a:t>detector</a:t>
                </a:r>
                <a:endParaRPr lang="en-US" sz="2800" dirty="0">
                  <a:latin typeface="Comic Sans MS" pitchFamily="66" charset="0"/>
                </a:endParaRPr>
              </a:p>
            </p:txBody>
          </p:sp>
          <p:cxnSp>
            <p:nvCxnSpPr>
              <p:cNvPr id="439" name="Straight Arrow Connector 438"/>
              <p:cNvCxnSpPr/>
              <p:nvPr/>
            </p:nvCxnSpPr>
            <p:spPr>
              <a:xfrm rot="10800000">
                <a:off x="41544240" y="19324320"/>
                <a:ext cx="457200" cy="1524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w="lg" len="lg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9" name="Group 568"/>
            <p:cNvGrpSpPr/>
            <p:nvPr/>
          </p:nvGrpSpPr>
          <p:grpSpPr>
            <a:xfrm>
              <a:off x="43586400" y="21595080"/>
              <a:ext cx="6426160" cy="3266420"/>
              <a:chOff x="1906863" y="3505200"/>
              <a:chExt cx="6549149" cy="3266420"/>
            </a:xfrm>
          </p:grpSpPr>
          <p:grpSp>
            <p:nvGrpSpPr>
              <p:cNvPr id="571" name="Group 129"/>
              <p:cNvGrpSpPr/>
              <p:nvPr/>
            </p:nvGrpSpPr>
            <p:grpSpPr>
              <a:xfrm>
                <a:off x="1906863" y="3505200"/>
                <a:ext cx="6549149" cy="3266420"/>
                <a:chOff x="1906863" y="3505200"/>
                <a:chExt cx="6549149" cy="3266420"/>
              </a:xfrm>
            </p:grpSpPr>
            <p:sp>
              <p:nvSpPr>
                <p:cNvPr id="593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1911259" y="6019800"/>
                  <a:ext cx="629032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kern="0" dirty="0" smtClean="0">
                      <a:latin typeface="Times New Roman" pitchFamily="18" charset="0"/>
                      <a:cs typeface="Times New Roman" pitchFamily="18" charset="0"/>
                    </a:rPr>
                    <a:t>-</a:t>
                  </a:r>
                  <a:r>
                    <a:rPr lang="en-US" sz="2400" kern="0" dirty="0">
                      <a:latin typeface="Times New Roman" pitchFamily="18" charset="0"/>
                      <a:cs typeface="Times New Roman" pitchFamily="18" charset="0"/>
                    </a:rPr>
                    <a:t>40    </a:t>
                  </a:r>
                  <a:r>
                    <a:rPr lang="en-US" sz="2400" kern="0" dirty="0" smtClean="0">
                      <a:latin typeface="Times New Roman" pitchFamily="18" charset="0"/>
                      <a:cs typeface="Times New Roman" pitchFamily="18" charset="0"/>
                    </a:rPr>
                    <a:t>   </a:t>
                  </a:r>
                  <a:r>
                    <a:rPr lang="en-US" sz="2400" kern="0" dirty="0">
                      <a:latin typeface="Times New Roman" pitchFamily="18" charset="0"/>
                      <a:cs typeface="Times New Roman" pitchFamily="18" charset="0"/>
                    </a:rPr>
                    <a:t>-20   </a:t>
                  </a:r>
                  <a:r>
                    <a:rPr lang="en-US" sz="2400" kern="0" dirty="0" smtClean="0">
                      <a:latin typeface="Times New Roman" pitchFamily="18" charset="0"/>
                      <a:cs typeface="Times New Roman" pitchFamily="18" charset="0"/>
                    </a:rPr>
                    <a:t>     0         </a:t>
                  </a:r>
                  <a:r>
                    <a:rPr lang="en-US" sz="2400" kern="0" dirty="0">
                      <a:latin typeface="Times New Roman" pitchFamily="18" charset="0"/>
                      <a:cs typeface="Times New Roman" pitchFamily="18" charset="0"/>
                    </a:rPr>
                    <a:t>20    </a:t>
                  </a:r>
                  <a:r>
                    <a:rPr lang="en-US" sz="2400" kern="0" dirty="0" smtClean="0">
                      <a:latin typeface="Times New Roman" pitchFamily="18" charset="0"/>
                      <a:cs typeface="Times New Roman" pitchFamily="18" charset="0"/>
                    </a:rPr>
                    <a:t>    </a:t>
                  </a:r>
                  <a:r>
                    <a:rPr lang="en-US" sz="2400" kern="0" dirty="0">
                      <a:latin typeface="Times New Roman" pitchFamily="18" charset="0"/>
                      <a:cs typeface="Times New Roman" pitchFamily="18" charset="0"/>
                    </a:rPr>
                    <a:t>40       </a:t>
                  </a:r>
                  <a:r>
                    <a:rPr lang="en-US" sz="2400" kern="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kern="0" dirty="0">
                      <a:latin typeface="Times New Roman" pitchFamily="18" charset="0"/>
                      <a:cs typeface="Times New Roman" pitchFamily="18" charset="0"/>
                    </a:rPr>
                    <a:t>60      </a:t>
                  </a:r>
                  <a:r>
                    <a:rPr lang="en-US" sz="2400" kern="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kern="0" dirty="0">
                      <a:latin typeface="Times New Roman" pitchFamily="18" charset="0"/>
                      <a:cs typeface="Times New Roman" pitchFamily="18" charset="0"/>
                    </a:rPr>
                    <a:t>80 </a:t>
                  </a:r>
                </a:p>
              </p:txBody>
            </p:sp>
            <p:sp>
              <p:nvSpPr>
                <p:cNvPr id="594" name="Rectangle 593"/>
                <p:cNvSpPr/>
                <p:nvPr/>
              </p:nvSpPr>
              <p:spPr>
                <a:xfrm>
                  <a:off x="4773613" y="4668838"/>
                  <a:ext cx="685800" cy="1295400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chemeClr val="tx1">
                      <a:lumMod val="95000"/>
                    </a:scheme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sp>
              <p:nvSpPr>
                <p:cNvPr id="595" name="Rectangle 594"/>
                <p:cNvSpPr/>
                <p:nvPr/>
              </p:nvSpPr>
              <p:spPr>
                <a:xfrm>
                  <a:off x="5459413" y="5430838"/>
                  <a:ext cx="685800" cy="533400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chemeClr val="tx1">
                      <a:lumMod val="95000"/>
                    </a:scheme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sp>
              <p:nvSpPr>
                <p:cNvPr id="596" name="Rectangle 595"/>
                <p:cNvSpPr/>
                <p:nvPr/>
              </p:nvSpPr>
              <p:spPr>
                <a:xfrm>
                  <a:off x="6145213" y="5202238"/>
                  <a:ext cx="685800" cy="762000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chemeClr val="tx1">
                      <a:lumMod val="95000"/>
                    </a:scheme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sp>
              <p:nvSpPr>
                <p:cNvPr id="597" name="Rectangle 596"/>
                <p:cNvSpPr/>
                <p:nvPr/>
              </p:nvSpPr>
              <p:spPr>
                <a:xfrm>
                  <a:off x="6831013" y="5507038"/>
                  <a:ext cx="685800" cy="457200"/>
                </a:xfrm>
                <a:prstGeom prst="rect">
                  <a:avLst/>
                </a:prstGeom>
                <a:solidFill>
                  <a:srgbClr val="4F81BD"/>
                </a:solidFill>
                <a:ln w="1905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sp>
              <p:nvSpPr>
                <p:cNvPr id="598" name="Rectangle 597"/>
                <p:cNvSpPr/>
                <p:nvPr/>
              </p:nvSpPr>
              <p:spPr>
                <a:xfrm>
                  <a:off x="7516813" y="4287838"/>
                  <a:ext cx="685800" cy="1676400"/>
                </a:xfrm>
                <a:prstGeom prst="rect">
                  <a:avLst/>
                </a:prstGeom>
                <a:solidFill>
                  <a:srgbClr val="4F81BD"/>
                </a:solidFill>
                <a:ln w="1905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sp>
              <p:nvSpPr>
                <p:cNvPr id="599" name="TextBox 42"/>
                <p:cNvSpPr txBox="1">
                  <a:spLocks noChangeArrowheads="1"/>
                </p:cNvSpPr>
                <p:nvPr/>
              </p:nvSpPr>
              <p:spPr bwMode="auto">
                <a:xfrm>
                  <a:off x="4551644" y="3505200"/>
                  <a:ext cx="505661" cy="6463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3600" b="1" kern="0" dirty="0">
                      <a:solidFill>
                        <a:srgbClr val="92D050"/>
                      </a:solidFill>
                    </a:rPr>
                    <a:t>B</a:t>
                  </a:r>
                </a:p>
              </p:txBody>
            </p:sp>
            <p:cxnSp>
              <p:nvCxnSpPr>
                <p:cNvPr id="600" name="Straight Connector 183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220369" y="5298282"/>
                  <a:ext cx="1271587" cy="12700"/>
                </a:xfrm>
                <a:prstGeom prst="line">
                  <a:avLst/>
                </a:prstGeom>
                <a:noFill/>
                <a:ln w="57150" algn="ctr">
                  <a:solidFill>
                    <a:schemeClr val="tx1">
                      <a:lumMod val="95000"/>
                    </a:schemeClr>
                  </a:solidFill>
                  <a:round/>
                  <a:headEnd/>
                  <a:tailEnd/>
                </a:ln>
              </p:spPr>
            </p:cxnSp>
            <p:cxnSp>
              <p:nvCxnSpPr>
                <p:cNvPr id="601" name="Straight Connector 184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794453" y="4850606"/>
                  <a:ext cx="2233613" cy="0"/>
                </a:xfrm>
                <a:prstGeom prst="line">
                  <a:avLst/>
                </a:prstGeom>
                <a:noFill/>
                <a:ln w="19050" algn="ctr">
                  <a:solidFill>
                    <a:schemeClr val="tx1">
                      <a:lumMod val="95000"/>
                    </a:schemeClr>
                  </a:solidFill>
                  <a:round/>
                  <a:headEnd/>
                  <a:tailEnd/>
                </a:ln>
              </p:spPr>
            </p:cxnSp>
            <p:sp>
              <p:nvSpPr>
                <p:cNvPr id="602" name="Rectangle 601"/>
                <p:cNvSpPr/>
                <p:nvPr/>
              </p:nvSpPr>
              <p:spPr>
                <a:xfrm>
                  <a:off x="4095750" y="4295775"/>
                  <a:ext cx="685800" cy="1676400"/>
                </a:xfrm>
                <a:prstGeom prst="rect">
                  <a:avLst/>
                </a:prstGeom>
                <a:solidFill>
                  <a:srgbClr val="4F81BD"/>
                </a:solidFill>
                <a:ln w="1905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sp>
              <p:nvSpPr>
                <p:cNvPr id="603" name="Rectangle 602"/>
                <p:cNvSpPr/>
                <p:nvPr/>
              </p:nvSpPr>
              <p:spPr>
                <a:xfrm>
                  <a:off x="4781550" y="4668838"/>
                  <a:ext cx="677863" cy="1295400"/>
                </a:xfrm>
                <a:prstGeom prst="rect">
                  <a:avLst/>
                </a:prstGeom>
                <a:solidFill>
                  <a:srgbClr val="4F81BD"/>
                </a:solidFill>
                <a:ln w="1905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sp>
              <p:nvSpPr>
                <p:cNvPr id="604" name="Rectangle 603"/>
                <p:cNvSpPr/>
                <p:nvPr/>
              </p:nvSpPr>
              <p:spPr>
                <a:xfrm>
                  <a:off x="5459413" y="5430838"/>
                  <a:ext cx="685800" cy="533400"/>
                </a:xfrm>
                <a:prstGeom prst="rect">
                  <a:avLst/>
                </a:prstGeom>
                <a:solidFill>
                  <a:srgbClr val="4F81BD"/>
                </a:solidFill>
                <a:ln w="1905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sp>
              <p:nvSpPr>
                <p:cNvPr id="605" name="Rectangle 604"/>
                <p:cNvSpPr/>
                <p:nvPr/>
              </p:nvSpPr>
              <p:spPr>
                <a:xfrm>
                  <a:off x="6145213" y="5202238"/>
                  <a:ext cx="685800" cy="762000"/>
                </a:xfrm>
                <a:prstGeom prst="rect">
                  <a:avLst/>
                </a:prstGeom>
                <a:solidFill>
                  <a:srgbClr val="4F81BD"/>
                </a:solidFill>
                <a:ln w="1905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sp>
              <p:nvSpPr>
                <p:cNvPr id="606" name="TextBox 39"/>
                <p:cNvSpPr txBox="1">
                  <a:spLocks noChangeArrowheads="1"/>
                </p:cNvSpPr>
                <p:nvPr/>
              </p:nvSpPr>
              <p:spPr bwMode="auto">
                <a:xfrm>
                  <a:off x="2372813" y="3657600"/>
                  <a:ext cx="2664144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800" b="1" kern="0" dirty="0">
                      <a:solidFill>
                        <a:srgbClr val="92D050"/>
                      </a:solidFill>
                      <a:latin typeface="Comic Sans MS" pitchFamily="66" charset="0"/>
                    </a:rPr>
                    <a:t>loss cone</a:t>
                  </a:r>
                </a:p>
              </p:txBody>
            </p:sp>
            <p:grpSp>
              <p:nvGrpSpPr>
                <p:cNvPr id="607" name="Group 113"/>
                <p:cNvGrpSpPr>
                  <a:grpSpLocks/>
                </p:cNvGrpSpPr>
                <p:nvPr/>
              </p:nvGrpSpPr>
              <p:grpSpPr bwMode="auto">
                <a:xfrm>
                  <a:off x="2209800" y="4038316"/>
                  <a:ext cx="5486400" cy="96280"/>
                  <a:chOff x="609600" y="5863488"/>
                  <a:chExt cx="5486400" cy="4911"/>
                </a:xfrm>
              </p:grpSpPr>
              <p:cxnSp>
                <p:nvCxnSpPr>
                  <p:cNvPr id="629" name="Straight Connector 193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3350344" y="5865944"/>
                    <a:ext cx="4911" cy="0"/>
                  </a:xfrm>
                  <a:prstGeom prst="line">
                    <a:avLst/>
                  </a:prstGeom>
                  <a:noFill/>
                  <a:ln w="28575" algn="ctr">
                    <a:solidFill>
                      <a:srgbClr val="92D05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30" name="Straight Arrow Connector 19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09600" y="5867377"/>
                    <a:ext cx="5486400" cy="81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rgbClr val="92D050"/>
                    </a:solidFill>
                    <a:round/>
                    <a:headEnd type="arrow" w="lg" len="lg"/>
                    <a:tailEnd type="arrow" w="lg" len="lg"/>
                  </a:ln>
                </p:spPr>
              </p:cxnSp>
            </p:grpSp>
            <p:sp>
              <p:nvSpPr>
                <p:cNvPr id="608" name="TextBox 39"/>
                <p:cNvSpPr txBox="1">
                  <a:spLocks noChangeArrowheads="1"/>
                </p:cNvSpPr>
                <p:nvPr/>
              </p:nvSpPr>
              <p:spPr bwMode="auto">
                <a:xfrm>
                  <a:off x="3276600" y="6248400"/>
                  <a:ext cx="5179412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800" kern="0" dirty="0">
                      <a:latin typeface="Times New Roman" pitchFamily="18" charset="0"/>
                      <a:cs typeface="Times New Roman" pitchFamily="18" charset="0"/>
                    </a:rPr>
                    <a:t>angle relative to zenith</a:t>
                  </a:r>
                </a:p>
              </p:txBody>
            </p:sp>
            <p:grpSp>
              <p:nvGrpSpPr>
                <p:cNvPr id="611" name="Group 30"/>
                <p:cNvGrpSpPr>
                  <a:grpSpLocks/>
                </p:cNvGrpSpPr>
                <p:nvPr/>
              </p:nvGrpSpPr>
              <p:grpSpPr bwMode="auto">
                <a:xfrm>
                  <a:off x="1906863" y="5754692"/>
                  <a:ext cx="6386238" cy="230606"/>
                  <a:chOff x="1462363" y="4038600"/>
                  <a:chExt cx="6386238" cy="230747"/>
                </a:xfrm>
              </p:grpSpPr>
              <p:cxnSp>
                <p:nvCxnSpPr>
                  <p:cNvPr id="613" name="Straight Connector 201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462363" y="4267192"/>
                    <a:ext cx="6386238" cy="2155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14" name="Straight Connector 202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7051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15" name="Straight Connector 203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36195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16" name="Straight Connector 20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45339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17" name="Straight Connector 20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54483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18" name="Straight Connector 206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63627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19" name="Straight Connector 207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3086100" y="4152900"/>
                    <a:ext cx="2286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20" name="Straight Connector 208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40767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21" name="Straight Connector 209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49911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22" name="Straight Connector 210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59055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23" name="Straight Connector 211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68199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24" name="Straight Connector 212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77343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25" name="Straight Connector 213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7200900" y="4152900"/>
                    <a:ext cx="2286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27" name="Straight Connector 2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2479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28" name="Straight Connector 216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17907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610" name="Straight Connector 609"/>
                <p:cNvCxnSpPr/>
                <p:nvPr/>
              </p:nvCxnSpPr>
              <p:spPr>
                <a:xfrm rot="5400000" flipH="1" flipV="1">
                  <a:off x="3924300" y="4914900"/>
                  <a:ext cx="2057400" cy="0"/>
                </a:xfrm>
                <a:prstGeom prst="line">
                  <a:avLst/>
                </a:prstGeom>
                <a:ln w="57150">
                  <a:solidFill>
                    <a:srgbClr val="92D05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2" name="Group 130"/>
              <p:cNvGrpSpPr/>
              <p:nvPr/>
            </p:nvGrpSpPr>
            <p:grpSpPr>
              <a:xfrm>
                <a:off x="2286000" y="4246142"/>
                <a:ext cx="5372100" cy="1697459"/>
                <a:chOff x="2286000" y="4246142"/>
                <a:chExt cx="5372100" cy="1697459"/>
              </a:xfrm>
            </p:grpSpPr>
            <p:grpSp>
              <p:nvGrpSpPr>
                <p:cNvPr id="573" name="Group 218"/>
                <p:cNvGrpSpPr>
                  <a:grpSpLocks/>
                </p:cNvGrpSpPr>
                <p:nvPr/>
              </p:nvGrpSpPr>
              <p:grpSpPr bwMode="auto">
                <a:xfrm>
                  <a:off x="4953000" y="4267200"/>
                  <a:ext cx="2705100" cy="1676400"/>
                  <a:chOff x="4953000" y="3505200"/>
                  <a:chExt cx="2705100" cy="1676400"/>
                </a:xfrm>
              </p:grpSpPr>
              <p:grpSp>
                <p:nvGrpSpPr>
                  <p:cNvPr id="584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4953000" y="3505200"/>
                    <a:ext cx="2705100" cy="1676400"/>
                    <a:chOff x="4953000" y="3505200"/>
                    <a:chExt cx="2705100" cy="1676400"/>
                  </a:xfrm>
                </p:grpSpPr>
                <p:cxnSp>
                  <p:nvCxnSpPr>
                    <p:cNvPr id="586" name="Straight Connector 22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105400" y="3733800"/>
                      <a:ext cx="381000" cy="0"/>
                    </a:xfrm>
                    <a:prstGeom prst="line">
                      <a:avLst/>
                    </a:prstGeom>
                    <a:noFill/>
                    <a:ln w="101600" algn="ctr">
                      <a:solidFill>
                        <a:srgbClr val="92D05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587" name="Straight Connector 222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6819900" y="4343400"/>
                      <a:ext cx="1676400" cy="0"/>
                    </a:xfrm>
                    <a:prstGeom prst="line">
                      <a:avLst/>
                    </a:prstGeom>
                    <a:noFill/>
                    <a:ln w="101600" algn="ctr">
                      <a:solidFill>
                        <a:srgbClr val="92D05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588" name="Elbow Connector 223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H="1">
                      <a:off x="5219699" y="3943349"/>
                      <a:ext cx="914402" cy="457199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01600" algn="ctr">
                      <a:solidFill>
                        <a:srgbClr val="92D050"/>
                      </a:solidFill>
                      <a:miter lim="800000"/>
                      <a:headEnd/>
                      <a:tailEnd/>
                    </a:ln>
                  </p:spPr>
                </p:cxnSp>
                <p:cxnSp>
                  <p:nvCxnSpPr>
                    <p:cNvPr id="589" name="Elbow Connector 224"/>
                    <p:cNvCxnSpPr>
                      <a:cxnSpLocks noChangeShapeType="1"/>
                    </p:cNvCxnSpPr>
                    <p:nvPr/>
                  </p:nvCxnSpPr>
                  <p:spPr bwMode="auto">
                    <a:xfrm rot="10800000" flipV="1">
                      <a:off x="6134100" y="4419599"/>
                      <a:ext cx="723900" cy="210379"/>
                    </a:xfrm>
                    <a:prstGeom prst="bentConnector3">
                      <a:avLst>
                        <a:gd name="adj1" fmla="val 98685"/>
                      </a:avLst>
                    </a:prstGeom>
                    <a:noFill/>
                    <a:ln w="101600" algn="ctr">
                      <a:solidFill>
                        <a:srgbClr val="92D050"/>
                      </a:solidFill>
                      <a:miter lim="800000"/>
                      <a:headEnd/>
                      <a:tailEnd/>
                    </a:ln>
                  </p:spPr>
                </p:cxnSp>
                <p:cxnSp>
                  <p:nvCxnSpPr>
                    <p:cNvPr id="590" name="Elbow Connector 589"/>
                    <p:cNvCxnSpPr/>
                    <p:nvPr/>
                  </p:nvCxnSpPr>
                  <p:spPr>
                    <a:xfrm flipV="1">
                      <a:off x="4953000" y="3733800"/>
                      <a:ext cx="304800" cy="152400"/>
                    </a:xfrm>
                    <a:prstGeom prst="bentConnector3">
                      <a:avLst>
                        <a:gd name="adj1" fmla="val 50000"/>
                      </a:avLst>
                    </a:prstGeom>
                    <a:ln w="101600">
                      <a:solidFill>
                        <a:srgbClr val="92D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1" name="Elbow Connector 226"/>
                    <p:cNvCxnSpPr>
                      <a:cxnSpLocks noChangeShapeType="1"/>
                    </p:cNvCxnSpPr>
                    <p:nvPr/>
                  </p:nvCxnSpPr>
                  <p:spPr bwMode="auto">
                    <a:xfrm rot="10800000">
                      <a:off x="6819900" y="4429954"/>
                      <a:ext cx="723900" cy="294446"/>
                    </a:xfrm>
                    <a:prstGeom prst="bentConnector3">
                      <a:avLst>
                        <a:gd name="adj1" fmla="val 100000"/>
                      </a:avLst>
                    </a:prstGeom>
                    <a:noFill/>
                    <a:ln w="101600" algn="ctr">
                      <a:solidFill>
                        <a:srgbClr val="92D050"/>
                      </a:solidFill>
                      <a:miter lim="800000"/>
                      <a:headEnd/>
                      <a:tailEnd/>
                    </a:ln>
                  </p:spPr>
                </p:cxnSp>
                <p:cxnSp>
                  <p:nvCxnSpPr>
                    <p:cNvPr id="592" name="Elbow Connector 227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6953250" y="4038600"/>
                      <a:ext cx="1219200" cy="152400"/>
                    </a:xfrm>
                    <a:prstGeom prst="bentConnector3">
                      <a:avLst>
                        <a:gd name="adj1" fmla="val 2343"/>
                      </a:avLst>
                    </a:prstGeom>
                    <a:noFill/>
                    <a:ln w="101600" algn="ctr">
                      <a:solidFill>
                        <a:srgbClr val="92D050"/>
                      </a:solidFill>
                      <a:miter lim="800000"/>
                      <a:headEnd/>
                      <a:tailEnd/>
                    </a:ln>
                  </p:spPr>
                </p:cxnSp>
              </p:grpSp>
              <p:cxnSp>
                <p:nvCxnSpPr>
                  <p:cNvPr id="585" name="Straight Connector 220"/>
                  <p:cNvCxnSpPr>
                    <a:cxnSpLocks noChangeShapeType="1"/>
                  </p:cNvCxnSpPr>
                  <p:nvPr/>
                </p:nvCxnSpPr>
                <p:spPr bwMode="auto">
                  <a:xfrm rot="10800000">
                    <a:off x="5867400" y="4629150"/>
                    <a:ext cx="285750" cy="0"/>
                  </a:xfrm>
                  <a:prstGeom prst="line">
                    <a:avLst/>
                  </a:prstGeom>
                  <a:noFill/>
                  <a:ln w="101600" algn="ctr">
                    <a:solidFill>
                      <a:srgbClr val="92D05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574" name="Group 228"/>
                <p:cNvGrpSpPr>
                  <a:grpSpLocks/>
                </p:cNvGrpSpPr>
                <p:nvPr/>
              </p:nvGrpSpPr>
              <p:grpSpPr bwMode="auto">
                <a:xfrm flipH="1">
                  <a:off x="2286000" y="4246142"/>
                  <a:ext cx="2705100" cy="1697459"/>
                  <a:chOff x="4953000" y="3484142"/>
                  <a:chExt cx="2705100" cy="1697459"/>
                </a:xfrm>
              </p:grpSpPr>
              <p:grpSp>
                <p:nvGrpSpPr>
                  <p:cNvPr id="575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4953000" y="3484142"/>
                    <a:ext cx="2705100" cy="1697459"/>
                    <a:chOff x="4953000" y="3484142"/>
                    <a:chExt cx="2705100" cy="1697459"/>
                  </a:xfrm>
                </p:grpSpPr>
                <p:cxnSp>
                  <p:nvCxnSpPr>
                    <p:cNvPr id="577" name="Straight Connector 23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105400" y="3733800"/>
                      <a:ext cx="381000" cy="0"/>
                    </a:xfrm>
                    <a:prstGeom prst="line">
                      <a:avLst/>
                    </a:prstGeom>
                    <a:noFill/>
                    <a:ln w="101600" algn="ctr">
                      <a:solidFill>
                        <a:srgbClr val="92D05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578" name="Straight Connector 232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V="1">
                      <a:off x="6808539" y="4332040"/>
                      <a:ext cx="1697459" cy="1663"/>
                    </a:xfrm>
                    <a:prstGeom prst="line">
                      <a:avLst/>
                    </a:prstGeom>
                    <a:noFill/>
                    <a:ln w="101600" algn="ctr">
                      <a:solidFill>
                        <a:srgbClr val="92D05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579" name="Elbow Connector 233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H="1">
                      <a:off x="5219699" y="3943349"/>
                      <a:ext cx="914402" cy="457199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01600" algn="ctr">
                      <a:solidFill>
                        <a:srgbClr val="92D050"/>
                      </a:solidFill>
                      <a:miter lim="800000"/>
                      <a:headEnd/>
                      <a:tailEnd/>
                    </a:ln>
                  </p:spPr>
                </p:cxnSp>
                <p:cxnSp>
                  <p:nvCxnSpPr>
                    <p:cNvPr id="580" name="Elbow Connector 234"/>
                    <p:cNvCxnSpPr>
                      <a:cxnSpLocks noChangeShapeType="1"/>
                    </p:cNvCxnSpPr>
                    <p:nvPr/>
                  </p:nvCxnSpPr>
                  <p:spPr bwMode="auto">
                    <a:xfrm rot="10800000" flipV="1">
                      <a:off x="6134100" y="4419599"/>
                      <a:ext cx="723900" cy="210379"/>
                    </a:xfrm>
                    <a:prstGeom prst="bentConnector3">
                      <a:avLst>
                        <a:gd name="adj1" fmla="val 98685"/>
                      </a:avLst>
                    </a:prstGeom>
                    <a:noFill/>
                    <a:ln w="101600" algn="ctr">
                      <a:solidFill>
                        <a:srgbClr val="92D050"/>
                      </a:solidFill>
                      <a:miter lim="800000"/>
                      <a:headEnd/>
                      <a:tailEnd/>
                    </a:ln>
                  </p:spPr>
                </p:cxnSp>
                <p:cxnSp>
                  <p:nvCxnSpPr>
                    <p:cNvPr id="581" name="Elbow Connector 580"/>
                    <p:cNvCxnSpPr/>
                    <p:nvPr/>
                  </p:nvCxnSpPr>
                  <p:spPr>
                    <a:xfrm flipV="1">
                      <a:off x="4953000" y="3733800"/>
                      <a:ext cx="304800" cy="152400"/>
                    </a:xfrm>
                    <a:prstGeom prst="bentConnector3">
                      <a:avLst>
                        <a:gd name="adj1" fmla="val 50000"/>
                      </a:avLst>
                    </a:prstGeom>
                    <a:ln w="101600">
                      <a:solidFill>
                        <a:srgbClr val="92D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2" name="Elbow Connector 236"/>
                    <p:cNvCxnSpPr>
                      <a:cxnSpLocks noChangeShapeType="1"/>
                    </p:cNvCxnSpPr>
                    <p:nvPr/>
                  </p:nvCxnSpPr>
                  <p:spPr bwMode="auto">
                    <a:xfrm rot="10800000">
                      <a:off x="6819900" y="4429954"/>
                      <a:ext cx="723900" cy="294446"/>
                    </a:xfrm>
                    <a:prstGeom prst="bentConnector3">
                      <a:avLst>
                        <a:gd name="adj1" fmla="val 100000"/>
                      </a:avLst>
                    </a:prstGeom>
                    <a:noFill/>
                    <a:ln w="101600" algn="ctr">
                      <a:solidFill>
                        <a:srgbClr val="92D050"/>
                      </a:solidFill>
                      <a:miter lim="800000"/>
                      <a:headEnd/>
                      <a:tailEnd/>
                    </a:ln>
                  </p:spPr>
                </p:cxnSp>
                <p:cxnSp>
                  <p:nvCxnSpPr>
                    <p:cNvPr id="583" name="Elbow Connector 237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6953250" y="4038600"/>
                      <a:ext cx="1219200" cy="152400"/>
                    </a:xfrm>
                    <a:prstGeom prst="bentConnector3">
                      <a:avLst>
                        <a:gd name="adj1" fmla="val 2343"/>
                      </a:avLst>
                    </a:prstGeom>
                    <a:noFill/>
                    <a:ln w="101600" algn="ctr">
                      <a:solidFill>
                        <a:srgbClr val="92D050"/>
                      </a:solidFill>
                      <a:miter lim="800000"/>
                      <a:headEnd/>
                      <a:tailEnd/>
                    </a:ln>
                  </p:spPr>
                </p:cxnSp>
              </p:grpSp>
              <p:cxnSp>
                <p:nvCxnSpPr>
                  <p:cNvPr id="576" name="Straight Connector 230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5844263" y="4627972"/>
                    <a:ext cx="308887" cy="1178"/>
                  </a:xfrm>
                  <a:prstGeom prst="line">
                    <a:avLst/>
                  </a:prstGeom>
                  <a:noFill/>
                  <a:ln w="101600" algn="ctr">
                    <a:solidFill>
                      <a:srgbClr val="92D050"/>
                    </a:solidFill>
                    <a:round/>
                    <a:headEnd/>
                    <a:tailEnd/>
                  </a:ln>
                </p:spPr>
              </p:cxnSp>
            </p:grpSp>
          </p:grpSp>
        </p:grpSp>
        <p:grpSp>
          <p:nvGrpSpPr>
            <p:cNvPr id="712" name="Group 711"/>
            <p:cNvGrpSpPr/>
            <p:nvPr/>
          </p:nvGrpSpPr>
          <p:grpSpPr>
            <a:xfrm>
              <a:off x="34823400" y="21442680"/>
              <a:ext cx="8646819" cy="3392479"/>
              <a:chOff x="35247590" y="22174200"/>
              <a:chExt cx="8646819" cy="3392479"/>
            </a:xfrm>
          </p:grpSpPr>
          <p:sp>
            <p:nvSpPr>
              <p:cNvPr id="642" name="TextBox 29"/>
              <p:cNvSpPr txBox="1">
                <a:spLocks noChangeArrowheads="1"/>
              </p:cNvSpPr>
              <p:nvPr/>
            </p:nvSpPr>
            <p:spPr bwMode="auto">
              <a:xfrm>
                <a:off x="36058508" y="24814859"/>
                <a:ext cx="75311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kern="0" dirty="0">
                    <a:latin typeface="Times New Roman" pitchFamily="18" charset="0"/>
                    <a:cs typeface="Times New Roman" pitchFamily="18" charset="0"/>
                  </a:rPr>
                  <a:t>  -60 </a:t>
                </a:r>
                <a:r>
                  <a:rPr lang="en-US" sz="2400" kern="0" dirty="0" smtClean="0">
                    <a:latin typeface="Times New Roman" pitchFamily="18" charset="0"/>
                    <a:cs typeface="Times New Roman" pitchFamily="18" charset="0"/>
                  </a:rPr>
                  <a:t>    -</a:t>
                </a:r>
                <a:r>
                  <a:rPr lang="en-US" sz="2400" kern="0" dirty="0">
                    <a:latin typeface="Times New Roman" pitchFamily="18" charset="0"/>
                    <a:cs typeface="Times New Roman" pitchFamily="18" charset="0"/>
                  </a:rPr>
                  <a:t>40 </a:t>
                </a:r>
                <a:r>
                  <a:rPr lang="en-US" sz="2400" kern="0" dirty="0" smtClean="0">
                    <a:latin typeface="Times New Roman" pitchFamily="18" charset="0"/>
                    <a:cs typeface="Times New Roman" pitchFamily="18" charset="0"/>
                  </a:rPr>
                  <a:t>      -</a:t>
                </a:r>
                <a:r>
                  <a:rPr lang="en-US" sz="2400" kern="0" dirty="0">
                    <a:latin typeface="Times New Roman" pitchFamily="18" charset="0"/>
                    <a:cs typeface="Times New Roman" pitchFamily="18" charset="0"/>
                  </a:rPr>
                  <a:t>20 </a:t>
                </a:r>
                <a:r>
                  <a:rPr lang="en-US" sz="2400" kern="0" dirty="0" smtClean="0">
                    <a:latin typeface="Times New Roman" pitchFamily="18" charset="0"/>
                    <a:cs typeface="Times New Roman" pitchFamily="18" charset="0"/>
                  </a:rPr>
                  <a:t>        0         </a:t>
                </a:r>
                <a:r>
                  <a:rPr lang="en-US" sz="2400" kern="0" dirty="0">
                    <a:latin typeface="Times New Roman" pitchFamily="18" charset="0"/>
                    <a:cs typeface="Times New Roman" pitchFamily="18" charset="0"/>
                  </a:rPr>
                  <a:t>20   </a:t>
                </a:r>
                <a:r>
                  <a:rPr lang="en-US" sz="2400" kern="0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en-US" sz="2400" kern="0" dirty="0">
                    <a:latin typeface="Times New Roman" pitchFamily="18" charset="0"/>
                    <a:cs typeface="Times New Roman" pitchFamily="18" charset="0"/>
                  </a:rPr>
                  <a:t>40     </a:t>
                </a:r>
                <a:r>
                  <a:rPr lang="en-US" sz="2400" kern="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2400" kern="0" dirty="0">
                    <a:latin typeface="Times New Roman" pitchFamily="18" charset="0"/>
                    <a:cs typeface="Times New Roman" pitchFamily="18" charset="0"/>
                  </a:rPr>
                  <a:t>60      </a:t>
                </a:r>
                <a:r>
                  <a:rPr lang="en-US" sz="2400" kern="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kern="0" dirty="0">
                    <a:latin typeface="Times New Roman" pitchFamily="18" charset="0"/>
                    <a:cs typeface="Times New Roman" pitchFamily="18" charset="0"/>
                  </a:rPr>
                  <a:t>80 </a:t>
                </a:r>
              </a:p>
            </p:txBody>
          </p:sp>
          <p:sp>
            <p:nvSpPr>
              <p:cNvPr id="643" name="Rectangle 642"/>
              <p:cNvSpPr/>
              <p:nvPr/>
            </p:nvSpPr>
            <p:spPr>
              <a:xfrm>
                <a:off x="39157308" y="23081309"/>
                <a:ext cx="685800" cy="16764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chemeClr val="tx1">
                    <a:lumMod val="95000"/>
                  </a:scheme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644" name="Rectangle 643"/>
              <p:cNvSpPr/>
              <p:nvPr/>
            </p:nvSpPr>
            <p:spPr>
              <a:xfrm>
                <a:off x="39843108" y="23462309"/>
                <a:ext cx="685800" cy="12954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chemeClr val="tx1">
                    <a:lumMod val="95000"/>
                  </a:scheme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645" name="Rectangle 644"/>
              <p:cNvSpPr/>
              <p:nvPr/>
            </p:nvSpPr>
            <p:spPr>
              <a:xfrm>
                <a:off x="40528908" y="24224309"/>
                <a:ext cx="685800" cy="5334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chemeClr val="tx1">
                    <a:lumMod val="95000"/>
                  </a:scheme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646" name="Rectangle 645"/>
              <p:cNvSpPr/>
              <p:nvPr/>
            </p:nvSpPr>
            <p:spPr>
              <a:xfrm>
                <a:off x="41219302" y="23993273"/>
                <a:ext cx="685800" cy="7620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chemeClr val="tx1">
                    <a:lumMod val="95000"/>
                  </a:scheme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647" name="Rectangle 646"/>
              <p:cNvSpPr/>
              <p:nvPr/>
            </p:nvSpPr>
            <p:spPr>
              <a:xfrm>
                <a:off x="41900508" y="24300509"/>
                <a:ext cx="685800" cy="457200"/>
              </a:xfrm>
              <a:prstGeom prst="rect">
                <a:avLst/>
              </a:prstGeom>
              <a:solidFill>
                <a:srgbClr val="4F81BD"/>
              </a:solidFill>
              <a:ln w="19050" cap="flat" cmpd="sng" algn="ctr">
                <a:solidFill>
                  <a:schemeClr val="accent1">
                    <a:lumMod val="75000"/>
                  </a:scheme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648" name="Rectangle 647"/>
              <p:cNvSpPr/>
              <p:nvPr/>
            </p:nvSpPr>
            <p:spPr>
              <a:xfrm>
                <a:off x="42586308" y="23081309"/>
                <a:ext cx="685800" cy="1676400"/>
              </a:xfrm>
              <a:prstGeom prst="rect">
                <a:avLst/>
              </a:prstGeom>
              <a:solidFill>
                <a:srgbClr val="4F81BD"/>
              </a:solidFill>
              <a:ln w="19050" cap="flat" cmpd="sng" algn="ctr">
                <a:solidFill>
                  <a:schemeClr val="accent1">
                    <a:lumMod val="75000"/>
                  </a:scheme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cxnSp>
            <p:nvCxnSpPr>
              <p:cNvPr id="649" name="Straight Connector 123"/>
              <p:cNvCxnSpPr>
                <a:cxnSpLocks noChangeShapeType="1"/>
                <a:endCxn id="644" idx="0"/>
              </p:cNvCxnSpPr>
              <p:nvPr/>
            </p:nvCxnSpPr>
            <p:spPr bwMode="auto">
              <a:xfrm rot="5400000" flipH="1" flipV="1">
                <a:off x="39519258" y="24014759"/>
                <a:ext cx="1219200" cy="114300"/>
              </a:xfrm>
              <a:prstGeom prst="line">
                <a:avLst/>
              </a:prstGeom>
              <a:noFill/>
              <a:ln w="9525" algn="ctr">
                <a:solidFill>
                  <a:schemeClr val="tx1">
                    <a:lumMod val="95000"/>
                  </a:schemeClr>
                </a:solidFill>
                <a:round/>
                <a:headEnd/>
                <a:tailEnd/>
              </a:ln>
            </p:spPr>
          </p:cxnSp>
          <p:cxnSp>
            <p:nvCxnSpPr>
              <p:cNvPr id="650" name="Straight Connector 124"/>
              <p:cNvCxnSpPr>
                <a:cxnSpLocks noChangeShapeType="1"/>
              </p:cNvCxnSpPr>
              <p:nvPr/>
            </p:nvCxnSpPr>
            <p:spPr bwMode="auto">
              <a:xfrm rot="16200000" flipV="1">
                <a:off x="39289864" y="24091753"/>
                <a:ext cx="1271587" cy="12700"/>
              </a:xfrm>
              <a:prstGeom prst="line">
                <a:avLst/>
              </a:prstGeom>
              <a:noFill/>
              <a:ln w="57150" algn="ctr">
                <a:solidFill>
                  <a:schemeClr val="tx1">
                    <a:lumMod val="95000"/>
                  </a:schemeClr>
                </a:solidFill>
                <a:round/>
                <a:headEnd/>
                <a:tailEnd/>
              </a:ln>
            </p:spPr>
          </p:cxnSp>
          <p:cxnSp>
            <p:nvCxnSpPr>
              <p:cNvPr id="651" name="Straight Connector 125"/>
              <p:cNvCxnSpPr>
                <a:cxnSpLocks noChangeShapeType="1"/>
              </p:cNvCxnSpPr>
              <p:nvPr/>
            </p:nvCxnSpPr>
            <p:spPr bwMode="auto">
              <a:xfrm rot="16200000" flipV="1">
                <a:off x="34758023" y="23538186"/>
                <a:ext cx="2435871" cy="12700"/>
              </a:xfrm>
              <a:prstGeom prst="line">
                <a:avLst/>
              </a:prstGeom>
              <a:noFill/>
              <a:ln w="19050" algn="ctr">
                <a:solidFill>
                  <a:schemeClr val="tx1">
                    <a:lumMod val="95000"/>
                  </a:schemeClr>
                </a:solidFill>
                <a:round/>
                <a:headEnd/>
                <a:tailEnd/>
              </a:ln>
            </p:spPr>
          </p:cxnSp>
          <p:sp>
            <p:nvSpPr>
              <p:cNvPr id="652" name="TextBox 60"/>
              <p:cNvSpPr txBox="1">
                <a:spLocks noChangeArrowheads="1"/>
              </p:cNvSpPr>
              <p:nvPr/>
            </p:nvSpPr>
            <p:spPr bwMode="auto">
              <a:xfrm rot="16200000">
                <a:off x="34174112" y="23247678"/>
                <a:ext cx="267017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800" kern="0" dirty="0" smtClean="0">
                    <a:latin typeface="Times New Roman" pitchFamily="18" charset="0"/>
                    <a:cs typeface="Times New Roman" pitchFamily="18" charset="0"/>
                  </a:rPr>
                  <a:t>diff. </a:t>
                </a:r>
                <a:r>
                  <a:rPr lang="en-US" sz="2800" kern="0" dirty="0">
                    <a:latin typeface="Times New Roman" pitchFamily="18" charset="0"/>
                    <a:cs typeface="Times New Roman" pitchFamily="18" charset="0"/>
                  </a:rPr>
                  <a:t>energy flux</a:t>
                </a:r>
              </a:p>
            </p:txBody>
          </p:sp>
          <p:cxnSp>
            <p:nvCxnSpPr>
              <p:cNvPr id="653" name="Elbow Connector 127"/>
              <p:cNvCxnSpPr>
                <a:cxnSpLocks noChangeShapeType="1"/>
              </p:cNvCxnSpPr>
              <p:nvPr/>
            </p:nvCxnSpPr>
            <p:spPr bwMode="auto">
              <a:xfrm rot="16200000" flipH="1">
                <a:off x="39690708" y="23233709"/>
                <a:ext cx="381000" cy="76200"/>
              </a:xfrm>
              <a:prstGeom prst="bentConnector3">
                <a:avLst>
                  <a:gd name="adj1" fmla="val 100000"/>
                </a:avLst>
              </a:prstGeom>
              <a:noFill/>
              <a:ln w="57150" algn="ctr">
                <a:solidFill>
                  <a:schemeClr val="tx1">
                    <a:lumMod val="95000"/>
                  </a:schemeClr>
                </a:solidFill>
                <a:miter lim="800000"/>
                <a:headEnd/>
                <a:tailEnd/>
              </a:ln>
            </p:spPr>
          </p:cxnSp>
          <p:sp>
            <p:nvSpPr>
              <p:cNvPr id="654" name="Rectangle 653"/>
              <p:cNvSpPr/>
              <p:nvPr/>
            </p:nvSpPr>
            <p:spPr>
              <a:xfrm>
                <a:off x="39157308" y="23081309"/>
                <a:ext cx="685800" cy="1676400"/>
              </a:xfrm>
              <a:prstGeom prst="rect">
                <a:avLst/>
              </a:prstGeom>
              <a:solidFill>
                <a:srgbClr val="4F81BD"/>
              </a:solidFill>
              <a:ln w="19050" cap="flat" cmpd="sng" algn="ctr">
                <a:solidFill>
                  <a:schemeClr val="accent1">
                    <a:lumMod val="75000"/>
                  </a:scheme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655" name="Rectangle 654"/>
              <p:cNvSpPr/>
              <p:nvPr/>
            </p:nvSpPr>
            <p:spPr>
              <a:xfrm>
                <a:off x="39843108" y="23462309"/>
                <a:ext cx="685800" cy="1295400"/>
              </a:xfrm>
              <a:prstGeom prst="rect">
                <a:avLst/>
              </a:prstGeom>
              <a:solidFill>
                <a:srgbClr val="4F81BD"/>
              </a:solidFill>
              <a:ln w="19050" cap="flat" cmpd="sng" algn="ctr">
                <a:solidFill>
                  <a:schemeClr val="accent1">
                    <a:lumMod val="75000"/>
                  </a:scheme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656" name="Rectangle 655"/>
              <p:cNvSpPr/>
              <p:nvPr/>
            </p:nvSpPr>
            <p:spPr>
              <a:xfrm>
                <a:off x="40528908" y="24224309"/>
                <a:ext cx="685800" cy="533400"/>
              </a:xfrm>
              <a:prstGeom prst="rect">
                <a:avLst/>
              </a:prstGeom>
              <a:solidFill>
                <a:srgbClr val="4F81BD"/>
              </a:solidFill>
              <a:ln w="19050" cap="flat" cmpd="sng" algn="ctr">
                <a:solidFill>
                  <a:schemeClr val="accent1">
                    <a:lumMod val="75000"/>
                  </a:scheme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657" name="Rectangle 656"/>
              <p:cNvSpPr/>
              <p:nvPr/>
            </p:nvSpPr>
            <p:spPr>
              <a:xfrm>
                <a:off x="41219302" y="23993273"/>
                <a:ext cx="685800" cy="762000"/>
              </a:xfrm>
              <a:prstGeom prst="rect">
                <a:avLst/>
              </a:prstGeom>
              <a:solidFill>
                <a:srgbClr val="4F81BD"/>
              </a:solidFill>
              <a:ln w="19050" cap="flat" cmpd="sng" algn="ctr">
                <a:solidFill>
                  <a:schemeClr val="accent1">
                    <a:lumMod val="75000"/>
                  </a:scheme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cxnSp>
            <p:nvCxnSpPr>
              <p:cNvPr id="658" name="Straight Arrow Connector 157"/>
              <p:cNvCxnSpPr>
                <a:cxnSpLocks noChangeShapeType="1"/>
              </p:cNvCxnSpPr>
              <p:nvPr/>
            </p:nvCxnSpPr>
            <p:spPr bwMode="auto">
              <a:xfrm>
                <a:off x="39093808" y="22783800"/>
                <a:ext cx="4191000" cy="19050"/>
              </a:xfrm>
              <a:prstGeom prst="straightConnector1">
                <a:avLst/>
              </a:prstGeom>
              <a:noFill/>
              <a:ln w="28575" algn="ctr">
                <a:solidFill>
                  <a:schemeClr val="accent1">
                    <a:lumMod val="75000"/>
                  </a:schemeClr>
                </a:solidFill>
                <a:round/>
                <a:headEnd type="arrow" w="lg" len="lg"/>
                <a:tailEnd type="arrow" w="lg" len="lg"/>
              </a:ln>
            </p:spPr>
          </p:cxnSp>
          <p:sp>
            <p:nvSpPr>
              <p:cNvPr id="659" name="TextBox 39"/>
              <p:cNvSpPr txBox="1">
                <a:spLocks noChangeArrowheads="1"/>
              </p:cNvSpPr>
              <p:nvPr/>
            </p:nvSpPr>
            <p:spPr bwMode="auto">
              <a:xfrm>
                <a:off x="41681400" y="22326600"/>
                <a:ext cx="113979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800" b="1" kern="0" dirty="0">
                    <a:solidFill>
                      <a:schemeClr val="accent1">
                        <a:lumMod val="75000"/>
                      </a:schemeClr>
                    </a:solidFill>
                    <a:latin typeface="Comic Sans MS" pitchFamily="66" charset="0"/>
                  </a:rPr>
                  <a:t>SSJ5</a:t>
                </a:r>
              </a:p>
            </p:txBody>
          </p:sp>
          <p:sp>
            <p:nvSpPr>
              <p:cNvPr id="660" name="TextBox 39"/>
              <p:cNvSpPr txBox="1">
                <a:spLocks noChangeArrowheads="1"/>
              </p:cNvSpPr>
              <p:nvPr/>
            </p:nvSpPr>
            <p:spPr bwMode="auto">
              <a:xfrm>
                <a:off x="38344508" y="25043459"/>
                <a:ext cx="5549901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800" kern="0" dirty="0">
                    <a:latin typeface="Times New Roman" pitchFamily="18" charset="0"/>
                    <a:cs typeface="Times New Roman" pitchFamily="18" charset="0"/>
                  </a:rPr>
                  <a:t>angle relative to zenith</a:t>
                </a:r>
              </a:p>
            </p:txBody>
          </p:sp>
          <p:grpSp>
            <p:nvGrpSpPr>
              <p:cNvPr id="661" name="Group 126"/>
              <p:cNvGrpSpPr>
                <a:grpSpLocks/>
              </p:cNvGrpSpPr>
              <p:nvPr/>
            </p:nvGrpSpPr>
            <p:grpSpPr bwMode="auto">
              <a:xfrm>
                <a:off x="35969608" y="24688800"/>
                <a:ext cx="7391400" cy="89537"/>
                <a:chOff x="1358348" y="4903305"/>
                <a:chExt cx="7391400" cy="89592"/>
              </a:xfrm>
            </p:grpSpPr>
            <p:grpSp>
              <p:nvGrpSpPr>
                <p:cNvPr id="662" name="Group 30"/>
                <p:cNvGrpSpPr>
                  <a:grpSpLocks/>
                </p:cNvGrpSpPr>
                <p:nvPr/>
              </p:nvGrpSpPr>
              <p:grpSpPr bwMode="auto">
                <a:xfrm>
                  <a:off x="1358348" y="4916557"/>
                  <a:ext cx="7391400" cy="76340"/>
                  <a:chOff x="457200" y="4191000"/>
                  <a:chExt cx="7391400" cy="76340"/>
                </a:xfrm>
              </p:grpSpPr>
              <p:cxnSp>
                <p:nvCxnSpPr>
                  <p:cNvPr id="664" name="Straight Connector 163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57200" y="4267200"/>
                    <a:ext cx="7391400" cy="14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65" name="Straight Connector 16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7051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66" name="Straight Connector 16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36195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67" name="Straight Connector 166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45339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68" name="Straight Connector 167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54483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69" name="Straight Connector 168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63627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70" name="Straight Connector 169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3162347" y="4229147"/>
                    <a:ext cx="76107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71" name="Straight Connector 170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40767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72" name="Straight Connector 171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49911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73" name="Straight Connector 172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59055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74" name="Straight Connector 173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68199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75" name="Straight Connector 17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77343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76" name="Straight Connector 17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7277147" y="4229147"/>
                    <a:ext cx="76107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77" name="Straight Connector 176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13335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78" name="Straight Connector 177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2479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79" name="Straight Connector 178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1790700" y="4229100"/>
                    <a:ext cx="76200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663" name="Straight Connector 162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1777448" y="4941405"/>
                  <a:ext cx="76200" cy="0"/>
                </a:xfrm>
                <a:prstGeom prst="line">
                  <a:avLst/>
                </a:prstGeom>
                <a:noFill/>
                <a:ln w="19050" algn="ctr">
                  <a:solidFill>
                    <a:schemeClr val="tx1">
                      <a:lumMod val="95000"/>
                    </a:schemeClr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680" name="Group 679"/>
              <p:cNvGrpSpPr/>
              <p:nvPr/>
            </p:nvGrpSpPr>
            <p:grpSpPr>
              <a:xfrm>
                <a:off x="36134708" y="22326600"/>
                <a:ext cx="5334000" cy="2412059"/>
                <a:chOff x="1079500" y="685800"/>
                <a:chExt cx="5334000" cy="2412059"/>
              </a:xfrm>
            </p:grpSpPr>
            <p:sp>
              <p:nvSpPr>
                <p:cNvPr id="681" name="TextBox 42"/>
                <p:cNvSpPr txBox="1">
                  <a:spLocks noChangeArrowheads="1"/>
                </p:cNvSpPr>
                <p:nvPr/>
              </p:nvSpPr>
              <p:spPr bwMode="auto">
                <a:xfrm>
                  <a:off x="3349592" y="685800"/>
                  <a:ext cx="669892" cy="6463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3600" b="1" kern="0" dirty="0">
                      <a:solidFill>
                        <a:srgbClr val="92D050"/>
                      </a:solidFill>
                      <a:cs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682" name="TextBox 39"/>
                <p:cNvSpPr txBox="1">
                  <a:spLocks noChangeArrowheads="1"/>
                </p:cNvSpPr>
                <p:nvPr/>
              </p:nvSpPr>
              <p:spPr bwMode="auto">
                <a:xfrm>
                  <a:off x="1368392" y="838200"/>
                  <a:ext cx="2206592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800" b="1" kern="0" dirty="0">
                      <a:solidFill>
                        <a:srgbClr val="92D050"/>
                      </a:solidFill>
                      <a:latin typeface="Comic Sans MS" pitchFamily="66" charset="0"/>
                    </a:rPr>
                    <a:t>loss cone</a:t>
                  </a:r>
                </a:p>
              </p:txBody>
            </p:sp>
            <p:grpSp>
              <p:nvGrpSpPr>
                <p:cNvPr id="683" name="Group 113"/>
                <p:cNvGrpSpPr>
                  <a:grpSpLocks/>
                </p:cNvGrpSpPr>
                <p:nvPr/>
              </p:nvGrpSpPr>
              <p:grpSpPr bwMode="auto">
                <a:xfrm>
                  <a:off x="1079500" y="1192970"/>
                  <a:ext cx="5334000" cy="107839"/>
                  <a:chOff x="685800" y="5863488"/>
                  <a:chExt cx="5334000" cy="5500"/>
                </a:xfrm>
              </p:grpSpPr>
              <p:cxnSp>
                <p:nvCxnSpPr>
                  <p:cNvPr id="685" name="Straight Connector 155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3350344" y="5865944"/>
                    <a:ext cx="4911" cy="0"/>
                  </a:xfrm>
                  <a:prstGeom prst="line">
                    <a:avLst/>
                  </a:prstGeom>
                  <a:noFill/>
                  <a:ln w="28575" algn="ctr">
                    <a:solidFill>
                      <a:srgbClr val="92D05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86" name="Straight Arrow Connector 15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85800" y="5867400"/>
                    <a:ext cx="5334000" cy="158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rgbClr val="92D050"/>
                    </a:solidFill>
                    <a:round/>
                    <a:headEnd type="arrow" w="lg" len="lg"/>
                    <a:tailEnd type="arrow" w="lg" len="lg"/>
                  </a:ln>
                </p:spPr>
              </p:cxnSp>
            </p:grpSp>
            <p:cxnSp>
              <p:nvCxnSpPr>
                <p:cNvPr id="684" name="Straight Connector 683"/>
                <p:cNvCxnSpPr/>
                <p:nvPr/>
              </p:nvCxnSpPr>
              <p:spPr>
                <a:xfrm rot="16200000" flipV="1">
                  <a:off x="2693193" y="2044553"/>
                  <a:ext cx="2093913" cy="12700"/>
                </a:xfrm>
                <a:prstGeom prst="line">
                  <a:avLst/>
                </a:prstGeom>
                <a:ln w="57150">
                  <a:solidFill>
                    <a:srgbClr val="92D05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7" name="Group 686"/>
              <p:cNvGrpSpPr/>
              <p:nvPr/>
            </p:nvGrpSpPr>
            <p:grpSpPr>
              <a:xfrm>
                <a:off x="36133270" y="23017028"/>
                <a:ext cx="5310047" cy="1747972"/>
                <a:chOff x="1078062" y="1376228"/>
                <a:chExt cx="5310047" cy="1747972"/>
              </a:xfrm>
            </p:grpSpPr>
            <p:grpSp>
              <p:nvGrpSpPr>
                <p:cNvPr id="688" name="Group 63"/>
                <p:cNvGrpSpPr>
                  <a:grpSpLocks/>
                </p:cNvGrpSpPr>
                <p:nvPr/>
              </p:nvGrpSpPr>
              <p:grpSpPr bwMode="auto">
                <a:xfrm>
                  <a:off x="3717930" y="1376228"/>
                  <a:ext cx="2670179" cy="1666554"/>
                  <a:chOff x="3260035" y="3190368"/>
                  <a:chExt cx="2670314" cy="1666554"/>
                </a:xfrm>
              </p:grpSpPr>
              <p:cxnSp>
                <p:nvCxnSpPr>
                  <p:cNvPr id="700" name="Straight Connector 13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260035" y="3240157"/>
                    <a:ext cx="1050234" cy="2"/>
                  </a:xfrm>
                  <a:prstGeom prst="line">
                    <a:avLst/>
                  </a:prstGeom>
                  <a:noFill/>
                  <a:ln w="101600" algn="ctr">
                    <a:solidFill>
                      <a:srgbClr val="92D05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01" name="Straight Connector 142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4085597" y="3435974"/>
                    <a:ext cx="494771" cy="3559"/>
                  </a:xfrm>
                  <a:prstGeom prst="line">
                    <a:avLst/>
                  </a:prstGeom>
                  <a:noFill/>
                  <a:ln w="101600" algn="ctr">
                    <a:solidFill>
                      <a:srgbClr val="92D05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02" name="Straight Connector 14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30148" y="3637721"/>
                    <a:ext cx="734035" cy="1141"/>
                  </a:xfrm>
                  <a:prstGeom prst="line">
                    <a:avLst/>
                  </a:prstGeom>
                  <a:noFill/>
                  <a:ln w="101600" algn="ctr">
                    <a:solidFill>
                      <a:srgbClr val="92D05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03" name="Straight Connector 14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5587448" y="4514022"/>
                    <a:ext cx="685800" cy="0"/>
                  </a:xfrm>
                  <a:prstGeom prst="line">
                    <a:avLst/>
                  </a:prstGeom>
                  <a:noFill/>
                  <a:ln w="101600" algn="ctr">
                    <a:solidFill>
                      <a:srgbClr val="92D05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04" name="Elbow Connector 145"/>
                  <p:cNvCxnSpPr>
                    <a:cxnSpLocks noChangeShapeType="1"/>
                  </p:cNvCxnSpPr>
                  <p:nvPr/>
                </p:nvCxnSpPr>
                <p:spPr bwMode="auto">
                  <a:xfrm rot="16200000" flipH="1">
                    <a:off x="4974347" y="3679321"/>
                    <a:ext cx="765846" cy="682644"/>
                  </a:xfrm>
                  <a:prstGeom prst="bentConnector3">
                    <a:avLst>
                      <a:gd name="adj1" fmla="val 98489"/>
                    </a:avLst>
                  </a:prstGeom>
                  <a:noFill/>
                  <a:ln w="101600" algn="ctr">
                    <a:solidFill>
                      <a:srgbClr val="92D050"/>
                    </a:solidFill>
                    <a:miter lim="800000"/>
                    <a:headEnd/>
                    <a:tailEnd/>
                  </a:ln>
                </p:spPr>
              </p:cxnSp>
              <p:cxnSp>
                <p:nvCxnSpPr>
                  <p:cNvPr id="705" name="Elbow Connector 146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5681408" y="4190808"/>
                    <a:ext cx="268628" cy="229254"/>
                  </a:xfrm>
                  <a:prstGeom prst="bentConnector3">
                    <a:avLst>
                      <a:gd name="adj1" fmla="val 14222"/>
                    </a:avLst>
                  </a:prstGeom>
                  <a:noFill/>
                  <a:ln w="101600" algn="ctr">
                    <a:solidFill>
                      <a:srgbClr val="92D050"/>
                    </a:solidFill>
                    <a:miter lim="800000"/>
                    <a:headEnd/>
                    <a:tailEnd/>
                  </a:ln>
                </p:spPr>
              </p:cxnSp>
            </p:grpSp>
            <p:grpSp>
              <p:nvGrpSpPr>
                <p:cNvPr id="689" name="Group 95"/>
                <p:cNvGrpSpPr>
                  <a:grpSpLocks/>
                </p:cNvGrpSpPr>
                <p:nvPr/>
              </p:nvGrpSpPr>
              <p:grpSpPr bwMode="auto">
                <a:xfrm flipH="1">
                  <a:off x="1078062" y="1376231"/>
                  <a:ext cx="2671612" cy="1663376"/>
                  <a:chOff x="3260035" y="3193546"/>
                  <a:chExt cx="2671749" cy="1663376"/>
                </a:xfrm>
              </p:grpSpPr>
              <p:cxnSp>
                <p:nvCxnSpPr>
                  <p:cNvPr id="694" name="Straight Connector 14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260035" y="3240157"/>
                    <a:ext cx="1050234" cy="2"/>
                  </a:xfrm>
                  <a:prstGeom prst="line">
                    <a:avLst/>
                  </a:prstGeom>
                  <a:noFill/>
                  <a:ln w="101600" algn="ctr">
                    <a:solidFill>
                      <a:srgbClr val="92D05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95" name="Straight Connector 149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4108290" y="3415404"/>
                    <a:ext cx="444176" cy="459"/>
                  </a:xfrm>
                  <a:prstGeom prst="line">
                    <a:avLst/>
                  </a:prstGeom>
                  <a:noFill/>
                  <a:ln w="101600" algn="ctr">
                    <a:solidFill>
                      <a:srgbClr val="92D05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96" name="Straight Connector 150"/>
                  <p:cNvCxnSpPr>
                    <a:cxnSpLocks noChangeShapeType="1"/>
                  </p:cNvCxnSpPr>
                  <p:nvPr/>
                </p:nvCxnSpPr>
                <p:spPr bwMode="auto">
                  <a:xfrm rot="10800000" flipH="1">
                    <a:off x="4277237" y="3637722"/>
                    <a:ext cx="738710" cy="758"/>
                  </a:xfrm>
                  <a:prstGeom prst="line">
                    <a:avLst/>
                  </a:prstGeom>
                  <a:noFill/>
                  <a:ln w="101600" algn="ctr">
                    <a:solidFill>
                      <a:srgbClr val="92D05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97" name="Straight Connector 151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5567452" y="4492590"/>
                    <a:ext cx="727228" cy="1436"/>
                  </a:xfrm>
                  <a:prstGeom prst="line">
                    <a:avLst/>
                  </a:prstGeom>
                  <a:noFill/>
                  <a:ln w="101600" algn="ctr">
                    <a:solidFill>
                      <a:srgbClr val="92D05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98" name="Elbow Connector 152"/>
                  <p:cNvCxnSpPr>
                    <a:cxnSpLocks noChangeShapeType="1"/>
                  </p:cNvCxnSpPr>
                  <p:nvPr/>
                </p:nvCxnSpPr>
                <p:spPr bwMode="auto">
                  <a:xfrm rot="16200000" flipH="1">
                    <a:off x="4954003" y="3651978"/>
                    <a:ext cx="807516" cy="687972"/>
                  </a:xfrm>
                  <a:prstGeom prst="bentConnector3">
                    <a:avLst>
                      <a:gd name="adj1" fmla="val 98488"/>
                    </a:avLst>
                  </a:prstGeom>
                  <a:noFill/>
                  <a:ln w="101600" algn="ctr">
                    <a:solidFill>
                      <a:srgbClr val="92D050"/>
                    </a:solidFill>
                    <a:miter lim="800000"/>
                    <a:headEnd/>
                    <a:tailEnd/>
                  </a:ln>
                </p:spPr>
              </p:cxnSp>
              <p:cxnSp>
                <p:nvCxnSpPr>
                  <p:cNvPr id="699" name="Elbow Connector 153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5679524" y="4188542"/>
                    <a:ext cx="268244" cy="233405"/>
                  </a:xfrm>
                  <a:prstGeom prst="bentConnector3">
                    <a:avLst>
                      <a:gd name="adj1" fmla="val 3557"/>
                    </a:avLst>
                  </a:prstGeom>
                  <a:noFill/>
                  <a:ln w="101600" algn="ctr">
                    <a:solidFill>
                      <a:srgbClr val="92D050"/>
                    </a:solidFill>
                    <a:miter lim="800000"/>
                    <a:headEnd/>
                    <a:tailEnd/>
                  </a:ln>
                </p:spPr>
              </p:cxnSp>
            </p:grpSp>
            <p:sp>
              <p:nvSpPr>
                <p:cNvPr id="690" name="Rectangle 689"/>
                <p:cNvSpPr/>
                <p:nvPr/>
              </p:nvSpPr>
              <p:spPr>
                <a:xfrm>
                  <a:off x="3352800" y="1447800"/>
                  <a:ext cx="762000" cy="1676400"/>
                </a:xfrm>
                <a:prstGeom prst="rect">
                  <a:avLst/>
                </a:prstGeom>
                <a:noFill/>
                <a:ln w="28575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1" name="TextBox 42"/>
                <p:cNvSpPr txBox="1">
                  <a:spLocks noChangeArrowheads="1"/>
                </p:cNvSpPr>
                <p:nvPr/>
              </p:nvSpPr>
              <p:spPr bwMode="auto">
                <a:xfrm>
                  <a:off x="3352800" y="1676400"/>
                  <a:ext cx="339725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b="1" kern="0" dirty="0" smtClean="0">
                      <a:solidFill>
                        <a:srgbClr val="92D050"/>
                      </a:solidFill>
                    </a:rPr>
                    <a:t>?</a:t>
                  </a:r>
                  <a:endParaRPr lang="en-US" sz="2400" b="1" kern="0" dirty="0">
                    <a:solidFill>
                      <a:srgbClr val="92D050"/>
                    </a:solidFill>
                  </a:endParaRPr>
                </a:p>
              </p:txBody>
            </p:sp>
            <p:sp>
              <p:nvSpPr>
                <p:cNvPr id="692" name="TextBox 42"/>
                <p:cNvSpPr txBox="1">
                  <a:spLocks noChangeArrowheads="1"/>
                </p:cNvSpPr>
                <p:nvPr/>
              </p:nvSpPr>
              <p:spPr bwMode="auto">
                <a:xfrm>
                  <a:off x="3747448" y="2133600"/>
                  <a:ext cx="339725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b="1" kern="0" dirty="0" smtClean="0">
                      <a:solidFill>
                        <a:srgbClr val="92D050"/>
                      </a:solidFill>
                    </a:rPr>
                    <a:t>?</a:t>
                  </a:r>
                  <a:endParaRPr lang="en-US" sz="2400" b="1" kern="0" dirty="0">
                    <a:solidFill>
                      <a:srgbClr val="92D050"/>
                    </a:solidFill>
                  </a:endParaRPr>
                </a:p>
              </p:txBody>
            </p:sp>
            <p:sp>
              <p:nvSpPr>
                <p:cNvPr id="693" name="TextBox 42"/>
                <p:cNvSpPr txBox="1">
                  <a:spLocks noChangeArrowheads="1"/>
                </p:cNvSpPr>
                <p:nvPr/>
              </p:nvSpPr>
              <p:spPr bwMode="auto">
                <a:xfrm>
                  <a:off x="3374409" y="2590800"/>
                  <a:ext cx="339725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b="1" kern="0" dirty="0" smtClean="0">
                      <a:solidFill>
                        <a:srgbClr val="92D050"/>
                      </a:solidFill>
                    </a:rPr>
                    <a:t>?</a:t>
                  </a:r>
                  <a:endParaRPr lang="en-US" sz="2400" b="1" kern="0" dirty="0">
                    <a:solidFill>
                      <a:srgbClr val="92D050"/>
                    </a:solidFill>
                  </a:endParaRPr>
                </a:p>
              </p:txBody>
            </p:sp>
          </p:grpSp>
        </p:grpSp>
        <p:pic>
          <p:nvPicPr>
            <p:cNvPr id="444" name="Picture 7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879486" y="13992816"/>
              <a:ext cx="3886200" cy="573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2" name="TextBox 108"/>
            <p:cNvSpPr txBox="1">
              <a:spLocks noChangeArrowheads="1"/>
            </p:cNvSpPr>
            <p:nvPr/>
          </p:nvSpPr>
          <p:spPr bwMode="auto">
            <a:xfrm>
              <a:off x="47472600" y="12954000"/>
              <a:ext cx="14478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background</a:t>
              </a:r>
            </a:p>
            <a:p>
              <a:r>
                <a:rPr lang="en-US" sz="2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channel</a:t>
              </a:r>
              <a:endPara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475" name="Straight Arrow Connector 474"/>
            <p:cNvCxnSpPr/>
            <p:nvPr/>
          </p:nvCxnSpPr>
          <p:spPr>
            <a:xfrm flipV="1">
              <a:off x="48844200" y="13106400"/>
              <a:ext cx="457200" cy="244366"/>
            </a:xfrm>
            <a:prstGeom prst="straightConnector1">
              <a:avLst/>
            </a:prstGeom>
            <a:ln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34594800" y="27689317"/>
            <a:ext cx="15788640" cy="4724400"/>
            <a:chOff x="34594800" y="27627309"/>
            <a:chExt cx="15788640" cy="4724400"/>
          </a:xfrm>
        </p:grpSpPr>
        <p:sp>
          <p:nvSpPr>
            <p:cNvPr id="464" name="Rounded Rectangle 463"/>
            <p:cNvSpPr/>
            <p:nvPr/>
          </p:nvSpPr>
          <p:spPr>
            <a:xfrm>
              <a:off x="34594800" y="27627309"/>
              <a:ext cx="15788640" cy="4724400"/>
            </a:xfrm>
            <a:prstGeom prst="roundRect">
              <a:avLst>
                <a:gd name="adj" fmla="val 11153"/>
              </a:avLst>
            </a:prstGeom>
            <a:solidFill>
              <a:schemeClr val="bg1"/>
            </a:solidFill>
            <a:ln w="127000">
              <a:solidFill>
                <a:srgbClr val="D600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998684" y="27905560"/>
              <a:ext cx="11369516" cy="3258860"/>
            </a:xfrm>
            <a:prstGeom prst="roundRect">
              <a:avLst>
                <a:gd name="adj" fmla="val 9108"/>
              </a:avLst>
            </a:prstGeom>
            <a:noFill/>
            <a:ln w="28575" cap="rnd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Comic Sans MS" pitchFamily="66" charset="0"/>
                  <a:cs typeface="Times New Roman" pitchFamily="18" charset="0"/>
                </a:rPr>
                <a:t>Future Products</a:t>
              </a:r>
            </a:p>
            <a:p>
              <a:r>
                <a:rPr lang="en-US" sz="3200" dirty="0" smtClean="0"/>
                <a:t>We will reprocess </a:t>
              </a:r>
              <a:r>
                <a:rPr lang="en-US" sz="3200" dirty="0" err="1" smtClean="0"/>
                <a:t>POES</a:t>
              </a:r>
              <a:r>
                <a:rPr lang="en-US" sz="3200" dirty="0" smtClean="0"/>
                <a:t> data to produce energy flux spectra based on these routines.</a:t>
              </a:r>
            </a:p>
            <a:p>
              <a:endParaRPr lang="en-US" sz="3200" dirty="0"/>
            </a:p>
            <a:p>
              <a:r>
                <a:rPr lang="en-US" sz="3200" dirty="0" smtClean="0"/>
                <a:t>We </a:t>
              </a:r>
              <a:r>
                <a:rPr lang="en-US" sz="3200" dirty="0" smtClean="0"/>
                <a:t>are investigating statistical methods to improve </a:t>
              </a:r>
              <a:r>
                <a:rPr lang="en-US" sz="3200" dirty="0" smtClean="0"/>
                <a:t>NOAA's real-time </a:t>
              </a:r>
              <a:r>
                <a:rPr lang="en-US" sz="3200" dirty="0" smtClean="0"/>
                <a:t>maps for auroral and radiation belt particles. </a:t>
              </a:r>
            </a:p>
          </p:txBody>
        </p:sp>
        <p:grpSp>
          <p:nvGrpSpPr>
            <p:cNvPr id="473" name="Group 472"/>
            <p:cNvGrpSpPr/>
            <p:nvPr/>
          </p:nvGrpSpPr>
          <p:grpSpPr>
            <a:xfrm>
              <a:off x="34932997" y="27858624"/>
              <a:ext cx="3170825" cy="4225981"/>
              <a:chOff x="30649788" y="27422784"/>
              <a:chExt cx="3170825" cy="4225981"/>
            </a:xfrm>
          </p:grpSpPr>
          <p:pic>
            <p:nvPicPr>
              <p:cNvPr id="1028" name="Picture 4" descr="http://www.swpc.noaa.gov/tiger/tigsample.gif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30933260" y="29662563"/>
                <a:ext cx="2463654" cy="1986202"/>
              </a:xfrm>
              <a:prstGeom prst="rect">
                <a:avLst/>
              </a:prstGeom>
              <a:noFill/>
            </p:spPr>
          </p:pic>
          <p:pic>
            <p:nvPicPr>
              <p:cNvPr id="1026" name="Picture 2" descr="Northern Hemisphere Enlarged View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30649788" y="27987124"/>
                <a:ext cx="2061209" cy="1832186"/>
              </a:xfrm>
              <a:prstGeom prst="rect">
                <a:avLst/>
              </a:prstGeom>
              <a:noFill/>
            </p:spPr>
          </p:pic>
          <p:sp>
            <p:nvSpPr>
              <p:cNvPr id="468" name="TextBox 467"/>
              <p:cNvSpPr txBox="1"/>
              <p:nvPr/>
            </p:nvSpPr>
            <p:spPr>
              <a:xfrm>
                <a:off x="30696413" y="27422784"/>
                <a:ext cx="3124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Comic Sans MS" pitchFamily="66" charset="0"/>
                  </a:rPr>
                  <a:t>Current Products</a:t>
                </a:r>
                <a:endParaRPr lang="en-US" sz="2800" b="1" dirty="0">
                  <a:latin typeface="Comic Sans MS" pitchFamily="66" charset="0"/>
                </a:endParaRPr>
              </a:p>
            </p:txBody>
          </p:sp>
        </p:grpSp>
        <p:sp>
          <p:nvSpPr>
            <p:cNvPr id="445" name="TextBox 444"/>
            <p:cNvSpPr txBox="1"/>
            <p:nvPr/>
          </p:nvSpPr>
          <p:spPr>
            <a:xfrm>
              <a:off x="37716596" y="31318200"/>
              <a:ext cx="26367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Radiation Belt</a:t>
              </a:r>
            </a:p>
            <a:p>
              <a:r>
                <a:rPr lang="en-US" sz="2400" dirty="0" smtClean="0">
                  <a:latin typeface="Comic Sans MS" pitchFamily="66" charset="0"/>
                </a:rPr>
                <a:t>Particle Flux</a:t>
              </a:r>
              <a:endParaRPr lang="en-US" sz="2400" dirty="0">
                <a:latin typeface="Comic Sans MS" pitchFamily="66" charset="0"/>
              </a:endParaRPr>
            </a:p>
          </p:txBody>
        </p:sp>
        <p:sp>
          <p:nvSpPr>
            <p:cNvPr id="446" name="TextBox 445"/>
            <p:cNvSpPr txBox="1"/>
            <p:nvPr/>
          </p:nvSpPr>
          <p:spPr>
            <a:xfrm>
              <a:off x="37063615" y="28580506"/>
              <a:ext cx="1319421" cy="1224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Auroral</a:t>
              </a:r>
            </a:p>
            <a:p>
              <a:r>
                <a:rPr lang="en-US" sz="2400" dirty="0" smtClean="0">
                  <a:latin typeface="Comic Sans MS" pitchFamily="66" charset="0"/>
                </a:rPr>
                <a:t>Energy </a:t>
              </a:r>
            </a:p>
            <a:p>
              <a:r>
                <a:rPr lang="en-US" sz="2400" dirty="0" smtClean="0">
                  <a:latin typeface="Comic Sans MS" pitchFamily="66" charset="0"/>
                </a:rPr>
                <a:t>Flux</a:t>
              </a:r>
              <a:endParaRPr lang="en-US" sz="24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1182</Words>
  <Application>Microsoft Office PowerPoint</Application>
  <PresentationFormat>Custom</PresentationFormat>
  <Paragraphs>215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NOAA/SWPC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janet.machol</dc:creator>
  <cp:lastModifiedBy>jmachol</cp:lastModifiedBy>
  <cp:revision>204</cp:revision>
  <dcterms:created xsi:type="dcterms:W3CDTF">2010-11-23T14:37:26Z</dcterms:created>
  <dcterms:modified xsi:type="dcterms:W3CDTF">2012-01-03T17:03:58Z</dcterms:modified>
</cp:coreProperties>
</file>