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15"/>
  </p:notesMasterIdLst>
  <p:handoutMasterIdLst>
    <p:handoutMasterId r:id="rId16"/>
  </p:handoutMasterIdLst>
  <p:sldIdLst>
    <p:sldId id="614" r:id="rId2"/>
    <p:sldId id="1148" r:id="rId3"/>
    <p:sldId id="1158" r:id="rId4"/>
    <p:sldId id="1155" r:id="rId5"/>
    <p:sldId id="1149" r:id="rId6"/>
    <p:sldId id="1161" r:id="rId7"/>
    <p:sldId id="1154" r:id="rId8"/>
    <p:sldId id="1160" r:id="rId9"/>
    <p:sldId id="1152" r:id="rId10"/>
    <p:sldId id="1153" r:id="rId11"/>
    <p:sldId id="1157" r:id="rId12"/>
    <p:sldId id="1162" r:id="rId13"/>
    <p:sldId id="1156" r:id="rId14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0099"/>
    <a:srgbClr val="006600"/>
    <a:srgbClr val="0000FF"/>
    <a:srgbClr val="1BE533"/>
    <a:srgbClr val="FFFF00"/>
    <a:srgbClr val="00CC00"/>
    <a:srgbClr val="292929"/>
    <a:srgbClr val="1C1C1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2" autoAdjust="0"/>
    <p:restoredTop sz="97500" autoAdjust="0"/>
  </p:normalViewPr>
  <p:slideViewPr>
    <p:cSldViewPr snapToGrid="0">
      <p:cViewPr varScale="1">
        <p:scale>
          <a:sx n="62" d="100"/>
          <a:sy n="62" d="100"/>
        </p:scale>
        <p:origin x="-462" y="-84"/>
      </p:cViewPr>
      <p:guideLst>
        <p:guide orient="horz" pos="1259"/>
        <p:guide pos="2016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8" tIns="46245" rIns="92478" bIns="46245" numCol="1" anchor="t" anchorCtr="0" compatLnSpc="1">
            <a:prstTxWarp prst="textNoShape">
              <a:avLst/>
            </a:prstTxWarp>
          </a:bodyPr>
          <a:lstStyle>
            <a:lvl1pPr algn="l" defTabSz="927024" eaLnBrk="0" hangingPunct="0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5101" y="0"/>
            <a:ext cx="303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8" tIns="46245" rIns="92478" bIns="46245" numCol="1" anchor="t" anchorCtr="0" compatLnSpc="1">
            <a:prstTxWarp prst="textNoShape">
              <a:avLst/>
            </a:prstTxWarp>
          </a:bodyPr>
          <a:lstStyle>
            <a:lvl1pPr algn="r" defTabSz="927024" eaLnBrk="0" hangingPunct="0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99513"/>
            <a:ext cx="303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8" tIns="46245" rIns="92478" bIns="46245" numCol="1" anchor="b" anchorCtr="0" compatLnSpc="1">
            <a:prstTxWarp prst="textNoShape">
              <a:avLst/>
            </a:prstTxWarp>
          </a:bodyPr>
          <a:lstStyle>
            <a:lvl1pPr algn="l" defTabSz="927024" eaLnBrk="0" hangingPunct="0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0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5101" y="8799513"/>
            <a:ext cx="303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8" tIns="46245" rIns="92478" bIns="46245" numCol="1" anchor="b" anchorCtr="0" compatLnSpc="1">
            <a:prstTxWarp prst="textNoShape">
              <a:avLst/>
            </a:prstTxWarp>
          </a:bodyPr>
          <a:lstStyle>
            <a:lvl1pPr algn="r" defTabSz="927024" eaLnBrk="0" hangingPunct="0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8AE85D19-3A67-4971-8F15-249CBB50C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7219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8" tIns="46245" rIns="92478" bIns="46245" numCol="1" anchor="t" anchorCtr="0" compatLnSpc="1">
            <a:prstTxWarp prst="textNoShape">
              <a:avLst/>
            </a:prstTxWarp>
          </a:bodyPr>
          <a:lstStyle>
            <a:lvl1pPr algn="l" defTabSz="927024" eaLnBrk="0" hangingPunct="0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5101" y="1"/>
            <a:ext cx="303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8" tIns="46245" rIns="92478" bIns="46245" numCol="1" anchor="t" anchorCtr="0" compatLnSpc="1">
            <a:prstTxWarp prst="textNoShape">
              <a:avLst/>
            </a:prstTxWarp>
          </a:bodyPr>
          <a:lstStyle>
            <a:lvl1pPr algn="r" defTabSz="927024" eaLnBrk="0" hangingPunct="0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3738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1" y="4387851"/>
            <a:ext cx="51435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8" tIns="46245" rIns="92478" bIns="462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4"/>
            <a:ext cx="3035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8" tIns="46245" rIns="92478" bIns="46245" numCol="1" anchor="b" anchorCtr="0" compatLnSpc="1">
            <a:prstTxWarp prst="textNoShape">
              <a:avLst/>
            </a:prstTxWarp>
          </a:bodyPr>
          <a:lstStyle>
            <a:lvl1pPr algn="l" defTabSz="927024" eaLnBrk="0" hangingPunct="0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5101" y="8774114"/>
            <a:ext cx="3035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8" tIns="46245" rIns="92478" bIns="46245" numCol="1" anchor="b" anchorCtr="0" compatLnSpc="1">
            <a:prstTxWarp prst="textNoShape">
              <a:avLst/>
            </a:prstTxWarp>
          </a:bodyPr>
          <a:lstStyle>
            <a:lvl1pPr algn="r" defTabSz="927024" eaLnBrk="0" hangingPunct="0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D24CFEFB-5EF3-4B35-8D39-88322FF95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1405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EBA14BB-5AE7-47FB-8C42-0EAA1ED9D2F7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5513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5513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5513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5513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025483A-CD40-403F-9ACA-29E48470FF7D}" type="slidenum">
              <a:rPr lang="en-US" sz="1200" smtClean="0"/>
              <a:pPr/>
              <a:t>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5513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5513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5513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5513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2F4B44F-0770-4781-9D3E-02F7546868DF}" type="slidenum">
              <a:rPr lang="en-US" sz="1200" smtClean="0"/>
              <a:pPr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5341783"/>
      </p:ext>
    </p:extLst>
  </p:cSld>
  <p:clrMapOvr>
    <a:masterClrMapping/>
  </p:clrMapOvr>
  <p:transition spd="med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9874602"/>
      </p:ext>
    </p:extLst>
  </p:cSld>
  <p:clrMapOvr>
    <a:masterClrMapping/>
  </p:clrMapOvr>
  <p:transition spd="med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4062996"/>
      </p:ext>
    </p:extLst>
  </p:cSld>
  <p:clrMapOvr>
    <a:masterClrMapping/>
  </p:clrMapOvr>
  <p:transition spd="med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3940677"/>
      </p:ext>
    </p:extLst>
  </p:cSld>
  <p:clrMapOvr>
    <a:masterClrMapping/>
  </p:clrMapOvr>
  <p:transition spd="med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123921771"/>
      </p:ext>
    </p:extLst>
  </p:cSld>
  <p:clrMapOvr>
    <a:masterClrMapping/>
  </p:clrMapOvr>
  <p:transition spd="med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1707270"/>
      </p:ext>
    </p:extLst>
  </p:cSld>
  <p:clrMapOvr>
    <a:masterClrMapping/>
  </p:clrMapOvr>
  <p:transition spd="med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9384562"/>
      </p:ext>
    </p:extLst>
  </p:cSld>
  <p:clrMapOvr>
    <a:masterClrMapping/>
  </p:clrMapOvr>
  <p:transition spd="med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3793826"/>
      </p:ext>
    </p:extLst>
  </p:cSld>
  <p:clrMapOvr>
    <a:masterClrMapping/>
  </p:clrMapOvr>
  <p:transition spd="med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59078365"/>
      </p:ext>
    </p:extLst>
  </p:cSld>
  <p:clrMapOvr>
    <a:masterClrMapping/>
  </p:clrMapOvr>
  <p:transition spd="med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349862857"/>
      </p:ext>
    </p:extLst>
  </p:cSld>
  <p:clrMapOvr>
    <a:masterClrMapping/>
  </p:clrMapOvr>
  <p:transition spd="med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946271045"/>
      </p:ext>
    </p:extLst>
  </p:cSld>
  <p:clrMapOvr>
    <a:masterClrMapping/>
  </p:clrMapOvr>
  <p:transition spd="med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1" descr="noaa_round_x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00F0E2"/>
              </a:clrFrom>
              <a:clrTo>
                <a:srgbClr val="00F0E2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8477250" y="6629400"/>
            <a:ext cx="47625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8ECB643B-6678-45BB-9A9E-7FEF62966996}" type="slidenum">
              <a:rPr lang="en-US" sz="900" smtClean="0">
                <a:solidFill>
                  <a:srgbClr val="000099"/>
                </a:solidFill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sz="900" smtClean="0">
              <a:solidFill>
                <a:srgbClr val="000099"/>
              </a:solidFill>
            </a:endParaRP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914400" y="1219200"/>
            <a:ext cx="7467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762000" y="1219200"/>
            <a:ext cx="762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0" y="952500"/>
            <a:ext cx="9144000" cy="92075"/>
          </a:xfrm>
          <a:prstGeom prst="rect">
            <a:avLst/>
          </a:prstGeom>
          <a:gradFill rotWithShape="0">
            <a:gsLst>
              <a:gs pos="0">
                <a:srgbClr val="FED910"/>
              </a:gs>
              <a:gs pos="100000">
                <a:srgbClr val="0D2B88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20000"/>
              </a:spcBef>
              <a:defRPr/>
            </a:pPr>
            <a:endParaRPr lang="en-US" sz="2000"/>
          </a:p>
        </p:txBody>
      </p:sp>
      <p:sp>
        <p:nvSpPr>
          <p:cNvPr id="1031" name="Text Box 20"/>
          <p:cNvSpPr txBox="1">
            <a:spLocks noChangeArrowheads="1"/>
          </p:cNvSpPr>
          <p:nvPr/>
        </p:nvSpPr>
        <p:spPr bwMode="auto">
          <a:xfrm>
            <a:off x="68263" y="6557963"/>
            <a:ext cx="1795684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sz="1200" i="1" dirty="0" smtClean="0">
                <a:solidFill>
                  <a:srgbClr val="000099"/>
                </a:solidFill>
              </a:rPr>
              <a:t>AGU</a:t>
            </a:r>
            <a:r>
              <a:rPr lang="en-US" sz="1200" i="1" baseline="0" dirty="0" smtClean="0">
                <a:solidFill>
                  <a:srgbClr val="000099"/>
                </a:solidFill>
              </a:rPr>
              <a:t> – </a:t>
            </a:r>
            <a:r>
              <a:rPr lang="en-US" sz="1200" i="1" dirty="0" smtClean="0">
                <a:solidFill>
                  <a:srgbClr val="000099"/>
                </a:solidFill>
              </a:rPr>
              <a:t>03-07</a:t>
            </a:r>
            <a:r>
              <a:rPr lang="en-US" sz="1200" i="1" baseline="0" dirty="0" smtClean="0">
                <a:solidFill>
                  <a:srgbClr val="000099"/>
                </a:solidFill>
              </a:rPr>
              <a:t> Dec</a:t>
            </a:r>
            <a:r>
              <a:rPr lang="en-US" sz="1200" i="1" dirty="0" smtClean="0">
                <a:solidFill>
                  <a:srgbClr val="000099"/>
                </a:solidFill>
              </a:rPr>
              <a:t>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 spd="med">
    <p:pull dir="ld"/>
  </p:transition>
  <p:txStyles>
    <p:titleStyle>
      <a:lvl1pPr algn="ctr" defTabSz="960438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+mj-lt"/>
          <a:ea typeface="+mj-ea"/>
          <a:cs typeface="+mj-cs"/>
        </a:defRPr>
      </a:lvl1pPr>
      <a:lvl2pPr algn="ctr" defTabSz="960438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2pPr>
      <a:lvl3pPr algn="ctr" defTabSz="960438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3pPr>
      <a:lvl4pPr algn="ctr" defTabSz="960438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4pPr>
      <a:lvl5pPr algn="ctr" defTabSz="960438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5pPr>
      <a:lvl6pPr marL="457200" algn="ctr" defTabSz="960438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6pPr>
      <a:lvl7pPr marL="914400" algn="ctr" defTabSz="960438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7pPr>
      <a:lvl8pPr marL="1371600" algn="ctr" defTabSz="960438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8pPr>
      <a:lvl9pPr marL="1828800" algn="ctr" defTabSz="960438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9pPr>
    </p:titleStyle>
    <p:bodyStyle>
      <a:lvl1pPr marL="360363" indent="-360363" algn="l" defTabSz="960438" rtl="0" eaLnBrk="0" fontAlgn="base" hangingPunct="0">
        <a:spcBef>
          <a:spcPct val="15000"/>
        </a:spcBef>
        <a:spcAft>
          <a:spcPct val="0"/>
        </a:spcAft>
        <a:buSzPct val="125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74700" indent="-300038" algn="l" defTabSz="960438" rtl="0" eaLnBrk="0" fontAlgn="base" hangingPunct="0">
        <a:spcBef>
          <a:spcPct val="15000"/>
        </a:spcBef>
        <a:spcAft>
          <a:spcPct val="0"/>
        </a:spcAft>
        <a:buSzPct val="125000"/>
        <a:buChar char="–"/>
        <a:defRPr sz="2200" b="1">
          <a:solidFill>
            <a:schemeClr val="tx1"/>
          </a:solidFill>
          <a:latin typeface="+mn-lt"/>
        </a:defRPr>
      </a:lvl2pPr>
      <a:lvl3pPr marL="1128713" indent="-239713" algn="l" defTabSz="960438" rtl="0" eaLnBrk="0" fontAlgn="base" hangingPunct="0">
        <a:spcBef>
          <a:spcPct val="15000"/>
        </a:spcBef>
        <a:spcAft>
          <a:spcPct val="0"/>
        </a:spcAft>
        <a:buSzPct val="125000"/>
        <a:buChar char="•"/>
        <a:defRPr sz="2000" b="1">
          <a:solidFill>
            <a:schemeClr val="tx1"/>
          </a:solidFill>
          <a:latin typeface="+mn-lt"/>
        </a:defRPr>
      </a:lvl3pPr>
      <a:lvl4pPr marL="1482725" indent="-239713" algn="l" defTabSz="960438" rtl="0" eaLnBrk="0" fontAlgn="base" hangingPunct="0">
        <a:spcBef>
          <a:spcPct val="15000"/>
        </a:spcBef>
        <a:spcAft>
          <a:spcPct val="0"/>
        </a:spcAft>
        <a:buSzPct val="125000"/>
        <a:buChar char="–"/>
        <a:defRPr b="1">
          <a:solidFill>
            <a:schemeClr val="tx1"/>
          </a:solidFill>
          <a:latin typeface="+mn-lt"/>
        </a:defRPr>
      </a:lvl4pPr>
      <a:lvl5pPr marL="1836738" indent="-239713" algn="l" defTabSz="960438" rtl="0" eaLnBrk="0" fontAlgn="base" hangingPunct="0">
        <a:spcBef>
          <a:spcPct val="15000"/>
        </a:spcBef>
        <a:spcAft>
          <a:spcPct val="0"/>
        </a:spcAft>
        <a:buSzPct val="125000"/>
        <a:buChar char="•"/>
        <a:defRPr b="1">
          <a:solidFill>
            <a:schemeClr val="tx1"/>
          </a:solidFill>
          <a:latin typeface="+mn-lt"/>
        </a:defRPr>
      </a:lvl5pPr>
      <a:lvl6pPr marL="2293938" indent="-239713" algn="l" defTabSz="960438" rtl="0" fontAlgn="base">
        <a:spcBef>
          <a:spcPct val="15000"/>
        </a:spcBef>
        <a:spcAft>
          <a:spcPct val="0"/>
        </a:spcAft>
        <a:buSzPct val="125000"/>
        <a:buChar char="•"/>
        <a:defRPr b="1">
          <a:solidFill>
            <a:schemeClr val="tx1"/>
          </a:solidFill>
          <a:latin typeface="+mn-lt"/>
        </a:defRPr>
      </a:lvl6pPr>
      <a:lvl7pPr marL="2751138" indent="-239713" algn="l" defTabSz="960438" rtl="0" fontAlgn="base">
        <a:spcBef>
          <a:spcPct val="15000"/>
        </a:spcBef>
        <a:spcAft>
          <a:spcPct val="0"/>
        </a:spcAft>
        <a:buSzPct val="125000"/>
        <a:buChar char="•"/>
        <a:defRPr b="1">
          <a:solidFill>
            <a:schemeClr val="tx1"/>
          </a:solidFill>
          <a:latin typeface="+mn-lt"/>
        </a:defRPr>
      </a:lvl7pPr>
      <a:lvl8pPr marL="3208338" indent="-239713" algn="l" defTabSz="960438" rtl="0" fontAlgn="base">
        <a:spcBef>
          <a:spcPct val="15000"/>
        </a:spcBef>
        <a:spcAft>
          <a:spcPct val="0"/>
        </a:spcAft>
        <a:buSzPct val="125000"/>
        <a:buChar char="•"/>
        <a:defRPr b="1">
          <a:solidFill>
            <a:schemeClr val="tx1"/>
          </a:solidFill>
          <a:latin typeface="+mn-lt"/>
        </a:defRPr>
      </a:lvl8pPr>
      <a:lvl9pPr marL="3665538" indent="-239713" algn="l" defTabSz="960438" rtl="0" fontAlgn="base">
        <a:spcBef>
          <a:spcPct val="15000"/>
        </a:spcBef>
        <a:spcAft>
          <a:spcPct val="0"/>
        </a:spcAft>
        <a:buSzPct val="125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ob.Redmon@noaa.gov" TargetMode="External"/><Relationship Id="rId2" Type="http://schemas.openxmlformats.org/officeDocument/2006/relationships/hyperlink" Target="mailto:Rodney.Viereck@noaa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anet.Green@noaa.gov" TargetMode="External"/><Relationship Id="rId5" Type="http://schemas.openxmlformats.org/officeDocument/2006/relationships/hyperlink" Target="mailto:Janet.Machol@noaa.gov" TargetMode="External"/><Relationship Id="rId4" Type="http://schemas.openxmlformats.org/officeDocument/2006/relationships/hyperlink" Target="mailto:Jonathan.Darnel@noaa.go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ChangeArrowheads="1"/>
          </p:cNvSpPr>
          <p:nvPr/>
        </p:nvSpPr>
        <p:spPr bwMode="auto">
          <a:xfrm>
            <a:off x="539750" y="2776538"/>
            <a:ext cx="8081963" cy="104870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>
              <a:spcBef>
                <a:spcPct val="20000"/>
              </a:spcBef>
            </a:pPr>
            <a:r>
              <a:rPr lang="en-US" sz="3200" i="1" dirty="0" smtClean="0">
                <a:solidFill>
                  <a:schemeClr val="bg1"/>
                </a:solidFill>
              </a:rPr>
              <a:t>NOAA Non-standard and Test Products for Space Weather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4099" name="Picture 22" descr="NOAA - Boul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7488"/>
            <a:ext cx="809625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24"/>
          <p:cNvSpPr txBox="1">
            <a:spLocks noChangeArrowheads="1"/>
          </p:cNvSpPr>
          <p:nvPr/>
        </p:nvSpPr>
        <p:spPr bwMode="auto">
          <a:xfrm>
            <a:off x="3911515" y="6550223"/>
            <a:ext cx="2901756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1400" dirty="0" smtClean="0">
                <a:solidFill>
                  <a:srgbClr val="000099"/>
                </a:solidFill>
              </a:rPr>
              <a:t>AGU </a:t>
            </a:r>
            <a:r>
              <a:rPr lang="en-US" sz="1400" dirty="0">
                <a:solidFill>
                  <a:srgbClr val="000099"/>
                </a:solidFill>
              </a:rPr>
              <a:t>– </a:t>
            </a:r>
            <a:r>
              <a:rPr lang="en-US" sz="1400" dirty="0" smtClean="0">
                <a:solidFill>
                  <a:srgbClr val="000099"/>
                </a:solidFill>
              </a:rPr>
              <a:t>12/2012  Paper: IN31D-03</a:t>
            </a:r>
          </a:p>
          <a:p>
            <a:pPr algn="ctr" eaLnBrk="1" hangingPunct="1">
              <a:spcBef>
                <a:spcPct val="20000"/>
              </a:spcBef>
            </a:pPr>
            <a:endParaRPr lang="en-US" sz="1400" dirty="0">
              <a:solidFill>
                <a:srgbClr val="000099"/>
              </a:solidFill>
            </a:endParaRP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2166938" y="4624388"/>
            <a:ext cx="65341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38" tIns="47625" rIns="96838" bIns="47625"/>
          <a:lstStyle/>
          <a:p>
            <a:pPr algn="r" defTabSz="960438">
              <a:lnSpc>
                <a:spcPct val="80000"/>
              </a:lnSpc>
              <a:spcBef>
                <a:spcPct val="20000"/>
              </a:spcBef>
              <a:buSzPct val="125000"/>
            </a:pPr>
            <a:r>
              <a:rPr lang="en-US" sz="2800" dirty="0" smtClean="0">
                <a:solidFill>
                  <a:srgbClr val="000099"/>
                </a:solidFill>
              </a:rPr>
              <a:t>William Denig</a:t>
            </a:r>
            <a:r>
              <a:rPr lang="en-US" sz="2800" baseline="30000" dirty="0" smtClean="0">
                <a:solidFill>
                  <a:srgbClr val="000099"/>
                </a:solidFill>
              </a:rPr>
              <a:t>1</a:t>
            </a:r>
            <a:endParaRPr lang="en-US" sz="2800" dirty="0" smtClean="0">
              <a:solidFill>
                <a:srgbClr val="000099"/>
              </a:solidFill>
            </a:endParaRPr>
          </a:p>
          <a:p>
            <a:pPr algn="r" defTabSz="960438">
              <a:lnSpc>
                <a:spcPct val="80000"/>
              </a:lnSpc>
              <a:spcBef>
                <a:spcPct val="20000"/>
              </a:spcBef>
              <a:buSzPct val="125000"/>
            </a:pPr>
            <a:r>
              <a:rPr lang="en-US" sz="2800" dirty="0" smtClean="0">
                <a:solidFill>
                  <a:srgbClr val="000099"/>
                </a:solidFill>
              </a:rPr>
              <a:t>Rodney Viereck</a:t>
            </a:r>
            <a:r>
              <a:rPr lang="en-US" sz="2800" baseline="30000" dirty="0" smtClean="0">
                <a:solidFill>
                  <a:srgbClr val="000099"/>
                </a:solidFill>
              </a:rPr>
              <a:t>2</a:t>
            </a:r>
            <a:endParaRPr lang="en-US" sz="2400" baseline="30000" dirty="0">
              <a:solidFill>
                <a:srgbClr val="000099"/>
              </a:solidFill>
            </a:endParaRPr>
          </a:p>
          <a:p>
            <a:pPr algn="r" defTabSz="960438">
              <a:spcBef>
                <a:spcPts val="600"/>
              </a:spcBef>
              <a:buSzPct val="125000"/>
            </a:pPr>
            <a:r>
              <a:rPr lang="en-US" sz="1800" baseline="30000" dirty="0" smtClean="0">
                <a:solidFill>
                  <a:srgbClr val="000099"/>
                </a:solidFill>
              </a:rPr>
              <a:t>1</a:t>
            </a:r>
            <a:r>
              <a:rPr lang="en-US" sz="1800" dirty="0" smtClean="0">
                <a:solidFill>
                  <a:srgbClr val="000099"/>
                </a:solidFill>
              </a:rPr>
              <a:t>National </a:t>
            </a:r>
            <a:r>
              <a:rPr lang="en-US" sz="1800" dirty="0">
                <a:solidFill>
                  <a:srgbClr val="000099"/>
                </a:solidFill>
              </a:rPr>
              <a:t>Geophysical Data </a:t>
            </a:r>
            <a:r>
              <a:rPr lang="en-US" sz="1800" dirty="0" smtClean="0">
                <a:solidFill>
                  <a:srgbClr val="000099"/>
                </a:solidFill>
              </a:rPr>
              <a:t>Center </a:t>
            </a:r>
            <a:r>
              <a:rPr lang="en-US" sz="1800" dirty="0" smtClean="0">
                <a:solidFill>
                  <a:srgbClr val="000099"/>
                </a:solidFill>
              </a:rPr>
              <a:t>(NGDC)</a:t>
            </a:r>
            <a:endParaRPr lang="en-US" sz="1800" dirty="0">
              <a:solidFill>
                <a:srgbClr val="000099"/>
              </a:solidFill>
            </a:endParaRPr>
          </a:p>
          <a:p>
            <a:pPr algn="r" defTabSz="960438">
              <a:spcBef>
                <a:spcPts val="300"/>
              </a:spcBef>
              <a:buSzPct val="125000"/>
            </a:pPr>
            <a:r>
              <a:rPr lang="en-US" sz="1800" baseline="30000" dirty="0" smtClean="0">
                <a:solidFill>
                  <a:srgbClr val="000099"/>
                </a:solidFill>
              </a:rPr>
              <a:t>2</a:t>
            </a:r>
            <a:r>
              <a:rPr lang="en-US" sz="1800" dirty="0" smtClean="0">
                <a:solidFill>
                  <a:srgbClr val="000099"/>
                </a:solidFill>
              </a:rPr>
              <a:t>Space Weather Prediction Center </a:t>
            </a:r>
            <a:r>
              <a:rPr lang="en-US" sz="1800" dirty="0" smtClean="0">
                <a:solidFill>
                  <a:srgbClr val="000099"/>
                </a:solidFill>
              </a:rPr>
              <a:t>(</a:t>
            </a:r>
            <a:r>
              <a:rPr lang="en-US" sz="1800" dirty="0" smtClean="0">
                <a:solidFill>
                  <a:srgbClr val="000099"/>
                </a:solidFill>
              </a:rPr>
              <a:t>SWPC</a:t>
            </a:r>
            <a:r>
              <a:rPr lang="en-US" sz="1800" dirty="0" smtClean="0">
                <a:solidFill>
                  <a:srgbClr val="000099"/>
                </a:solidFill>
              </a:rPr>
              <a:t>)</a:t>
            </a:r>
            <a:r>
              <a:rPr lang="en-US" sz="2400" dirty="0" smtClean="0">
                <a:solidFill>
                  <a:srgbClr val="000099"/>
                </a:solidFill>
              </a:rPr>
              <a:t>   </a:t>
            </a:r>
            <a:endParaRPr lang="en-US" sz="2400" dirty="0">
              <a:solidFill>
                <a:srgbClr val="000099"/>
              </a:solidFill>
            </a:endParaRPr>
          </a:p>
        </p:txBody>
      </p:sp>
      <p:pic>
        <p:nvPicPr>
          <p:cNvPr id="4102" name="Picture 26" descr="noaa_round_x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F0E2"/>
              </a:clrFrom>
              <a:clrTo>
                <a:srgbClr val="00F0E2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794125"/>
            <a:ext cx="2597150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185763" y="39688"/>
            <a:ext cx="47550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000099"/>
                </a:solidFill>
              </a:rPr>
              <a:t>ART </a:t>
            </a:r>
            <a:endParaRPr lang="en-US" sz="3200" dirty="0">
              <a:solidFill>
                <a:srgbClr val="000099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2800" b="0" dirty="0" err="1" smtClean="0">
                <a:solidFill>
                  <a:srgbClr val="000099"/>
                </a:solidFill>
              </a:rPr>
              <a:t>Auroral</a:t>
            </a:r>
            <a:r>
              <a:rPr lang="en-US" sz="2800" b="0" dirty="0" smtClean="0">
                <a:solidFill>
                  <a:srgbClr val="000099"/>
                </a:solidFill>
              </a:rPr>
              <a:t> Resources Toolkit  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4953118" y="6392091"/>
            <a:ext cx="36883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tabLst>
                <a:tab pos="227013" algn="l"/>
                <a:tab pos="1376363" algn="l"/>
                <a:tab pos="2743200" algn="l"/>
              </a:tabLst>
            </a:pPr>
            <a:r>
              <a:rPr lang="en-US" b="0" dirty="0" smtClean="0">
                <a:solidFill>
                  <a:srgbClr val="000099"/>
                </a:solidFill>
              </a:rPr>
              <a:t>Web access:  http://1.usa.gov/Ie0Q2V </a:t>
            </a:r>
            <a:endParaRPr lang="en-US" b="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852254" y="5812321"/>
            <a:ext cx="78802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tabLst>
                <a:tab pos="227013" algn="l"/>
                <a:tab pos="1376363" algn="l"/>
                <a:tab pos="2743200" algn="l"/>
              </a:tabLst>
            </a:pPr>
            <a:r>
              <a:rPr lang="en-US" sz="1800" dirty="0" smtClean="0">
                <a:solidFill>
                  <a:srgbClr val="000099"/>
                </a:solidFill>
              </a:rPr>
              <a:t>A rich internet, open source application for visualization and collaboration of </a:t>
            </a:r>
            <a:r>
              <a:rPr lang="en-US" sz="1800" dirty="0" err="1" smtClean="0">
                <a:solidFill>
                  <a:srgbClr val="000099"/>
                </a:solidFill>
              </a:rPr>
              <a:t>auroral</a:t>
            </a:r>
            <a:r>
              <a:rPr lang="en-US" sz="1800" dirty="0" smtClean="0">
                <a:solidFill>
                  <a:srgbClr val="000099"/>
                </a:solidFill>
              </a:rPr>
              <a:t> phenomenology utilizing </a:t>
            </a:r>
            <a:r>
              <a:rPr lang="en-US" sz="1800" dirty="0" err="1" smtClean="0">
                <a:solidFill>
                  <a:srgbClr val="000099"/>
                </a:solidFill>
              </a:rPr>
              <a:t>VxO</a:t>
            </a:r>
            <a:r>
              <a:rPr lang="en-US" sz="1800" dirty="0" smtClean="0">
                <a:solidFill>
                  <a:srgbClr val="000099"/>
                </a:solidFill>
              </a:rPr>
              <a:t> best practices.</a:t>
            </a:r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55" y="1149656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3487824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651529" y="39688"/>
            <a:ext cx="382348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000099"/>
                </a:solidFill>
              </a:rPr>
              <a:t>Summary </a:t>
            </a:r>
            <a:endParaRPr lang="en-US" sz="3200" dirty="0">
              <a:solidFill>
                <a:srgbClr val="000099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2800" b="0" dirty="0" smtClean="0">
                <a:solidFill>
                  <a:srgbClr val="000099"/>
                </a:solidFill>
              </a:rPr>
              <a:t>Concluding Remarks  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631351" y="1323703"/>
            <a:ext cx="7863839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168275" indent="-168275" algn="just">
              <a:spcBef>
                <a:spcPts val="600"/>
              </a:spcBef>
              <a:buFont typeface="Arial" pitchFamily="34" charset="0"/>
              <a:buChar char="•"/>
              <a:tabLst>
                <a:tab pos="227013" algn="l"/>
                <a:tab pos="1376363" algn="l"/>
                <a:tab pos="2743200" algn="l"/>
              </a:tabLst>
            </a:pPr>
            <a:r>
              <a:rPr lang="en-US" sz="2400" b="0" dirty="0" smtClean="0">
                <a:solidFill>
                  <a:srgbClr val="000099"/>
                </a:solidFill>
              </a:rPr>
              <a:t>SWPC and NGDC have a number of “non-standard” products that are available or under development for the space weather community.</a:t>
            </a:r>
          </a:p>
          <a:p>
            <a:pPr marL="168275" indent="-168275" algn="just">
              <a:spcBef>
                <a:spcPts val="600"/>
              </a:spcBef>
              <a:buFont typeface="Arial" pitchFamily="34" charset="0"/>
              <a:buChar char="•"/>
              <a:tabLst>
                <a:tab pos="227013" algn="l"/>
                <a:tab pos="1376363" algn="l"/>
                <a:tab pos="2743200" algn="l"/>
              </a:tabLst>
            </a:pPr>
            <a:r>
              <a:rPr lang="en-US" sz="2400" b="0" dirty="0" smtClean="0">
                <a:solidFill>
                  <a:srgbClr val="000099"/>
                </a:solidFill>
              </a:rPr>
              <a:t>These products are driven by user and customer requirements.</a:t>
            </a:r>
          </a:p>
          <a:p>
            <a:pPr marL="168275" indent="-168275" algn="just">
              <a:spcBef>
                <a:spcPts val="600"/>
              </a:spcBef>
              <a:buFont typeface="Arial" pitchFamily="34" charset="0"/>
              <a:buChar char="•"/>
              <a:tabLst>
                <a:tab pos="227013" algn="l"/>
                <a:tab pos="1376363" algn="l"/>
                <a:tab pos="2743200" algn="l"/>
              </a:tabLst>
            </a:pPr>
            <a:r>
              <a:rPr lang="en-US" sz="2400" b="0" dirty="0" smtClean="0">
                <a:solidFill>
                  <a:srgbClr val="000099"/>
                </a:solidFill>
              </a:rPr>
              <a:t>Each product will go through a test and evaluation period where customer feedback will be solicited</a:t>
            </a:r>
          </a:p>
          <a:p>
            <a:pPr marL="168275" indent="-168275" algn="just">
              <a:buFont typeface="Arial" pitchFamily="34" charset="0"/>
              <a:buChar char="•"/>
              <a:tabLst>
                <a:tab pos="227013" algn="l"/>
                <a:tab pos="1376363" algn="l"/>
                <a:tab pos="2743200" algn="l"/>
              </a:tabLst>
            </a:pPr>
            <a:endParaRPr lang="en-US" sz="2400" b="0" dirty="0" smtClean="0">
              <a:solidFill>
                <a:srgbClr val="000099"/>
              </a:solidFill>
            </a:endParaRPr>
          </a:p>
          <a:p>
            <a:pPr marL="168275" indent="-168275" algn="just">
              <a:buFont typeface="Arial" pitchFamily="34" charset="0"/>
              <a:buChar char="•"/>
              <a:tabLst>
                <a:tab pos="227013" algn="l"/>
                <a:tab pos="1376363" algn="l"/>
                <a:tab pos="2743200" algn="l"/>
              </a:tabLst>
            </a:pPr>
            <a:r>
              <a:rPr lang="en-US" b="0" dirty="0" smtClean="0">
                <a:solidFill>
                  <a:srgbClr val="000099"/>
                </a:solidFill>
              </a:rPr>
              <a:t>NA-TEC	</a:t>
            </a:r>
            <a:r>
              <a:rPr lang="en-US" b="0" dirty="0" smtClean="0">
                <a:solidFill>
                  <a:srgbClr val="000099"/>
                </a:solidFill>
                <a:hlinkClick r:id="rId2"/>
              </a:rPr>
              <a:t>Rodney.Viereck@noaa.gov</a:t>
            </a:r>
            <a:r>
              <a:rPr lang="en-US" b="0" dirty="0" smtClean="0">
                <a:solidFill>
                  <a:srgbClr val="000099"/>
                </a:solidFill>
              </a:rPr>
              <a:t> 303 497-7348</a:t>
            </a:r>
          </a:p>
          <a:p>
            <a:pPr marL="168275" indent="-168275" algn="just">
              <a:buFont typeface="Arial" pitchFamily="34" charset="0"/>
              <a:buChar char="•"/>
              <a:tabLst>
                <a:tab pos="227013" algn="l"/>
                <a:tab pos="1376363" algn="l"/>
                <a:tab pos="2743200" algn="l"/>
              </a:tabLst>
            </a:pPr>
            <a:r>
              <a:rPr lang="en-US" b="0" dirty="0" smtClean="0">
                <a:solidFill>
                  <a:srgbClr val="000099"/>
                </a:solidFill>
              </a:rPr>
              <a:t>FIRST	</a:t>
            </a:r>
            <a:r>
              <a:rPr lang="en-US" b="0" dirty="0" smtClean="0">
                <a:solidFill>
                  <a:srgbClr val="000099"/>
                </a:solidFill>
                <a:hlinkClick r:id="rId3"/>
              </a:rPr>
              <a:t>Rob.Redmon@noaa.gov</a:t>
            </a:r>
            <a:r>
              <a:rPr lang="en-US" b="0" dirty="0" smtClean="0">
                <a:solidFill>
                  <a:srgbClr val="000099"/>
                </a:solidFill>
              </a:rPr>
              <a:t>	303 497-4331</a:t>
            </a:r>
          </a:p>
          <a:p>
            <a:pPr marL="168275" indent="-168275" algn="just">
              <a:buFont typeface="Arial" pitchFamily="34" charset="0"/>
              <a:buChar char="•"/>
              <a:tabLst>
                <a:tab pos="227013" algn="l"/>
                <a:tab pos="1376363" algn="l"/>
                <a:tab pos="2743200" algn="l"/>
              </a:tabLst>
            </a:pPr>
            <a:r>
              <a:rPr lang="en-US" b="0" dirty="0" smtClean="0">
                <a:solidFill>
                  <a:srgbClr val="000099"/>
                </a:solidFill>
              </a:rPr>
              <a:t>SEAESRT	</a:t>
            </a:r>
            <a:r>
              <a:rPr lang="en-US" b="0" dirty="0" smtClean="0">
                <a:solidFill>
                  <a:srgbClr val="000099"/>
                </a:solidFill>
                <a:hlinkClick r:id="rId4"/>
              </a:rPr>
              <a:t>Jonathan.Darnel@noaa.gov</a:t>
            </a:r>
            <a:r>
              <a:rPr lang="en-US" b="0" dirty="0" smtClean="0">
                <a:solidFill>
                  <a:srgbClr val="000099"/>
                </a:solidFill>
              </a:rPr>
              <a:t> 303 497-4280</a:t>
            </a:r>
          </a:p>
          <a:p>
            <a:pPr marL="168275" indent="-168275" algn="just">
              <a:buFont typeface="Arial" pitchFamily="34" charset="0"/>
              <a:buChar char="•"/>
              <a:tabLst>
                <a:tab pos="227013" algn="l"/>
                <a:tab pos="1376363" algn="l"/>
                <a:tab pos="2743200" algn="l"/>
              </a:tabLst>
            </a:pPr>
            <a:r>
              <a:rPr lang="en-US" b="0" dirty="0" smtClean="0">
                <a:solidFill>
                  <a:srgbClr val="000099"/>
                </a:solidFill>
              </a:rPr>
              <a:t>OPRT	</a:t>
            </a:r>
            <a:r>
              <a:rPr lang="en-US" b="0" dirty="0" smtClean="0">
                <a:solidFill>
                  <a:srgbClr val="000099"/>
                </a:solidFill>
                <a:hlinkClick r:id="rId5"/>
              </a:rPr>
              <a:t>Janet.Machol@noaa.gov</a:t>
            </a:r>
            <a:r>
              <a:rPr lang="en-US" b="0" dirty="0" smtClean="0">
                <a:solidFill>
                  <a:srgbClr val="000099"/>
                </a:solidFill>
              </a:rPr>
              <a:t>	303 497-6686</a:t>
            </a:r>
          </a:p>
          <a:p>
            <a:pPr marL="168275" indent="-168275" algn="just">
              <a:buFont typeface="Arial" pitchFamily="34" charset="0"/>
              <a:buChar char="•"/>
              <a:tabLst>
                <a:tab pos="227013" algn="l"/>
                <a:tab pos="1376363" algn="l"/>
                <a:tab pos="2743200" algn="l"/>
              </a:tabLst>
            </a:pPr>
            <a:r>
              <a:rPr lang="en-US" b="0" dirty="0" err="1" smtClean="0">
                <a:solidFill>
                  <a:srgbClr val="000099"/>
                </a:solidFill>
              </a:rPr>
              <a:t>PeEPs</a:t>
            </a:r>
            <a:r>
              <a:rPr lang="en-US" b="0" dirty="0" smtClean="0">
                <a:solidFill>
                  <a:srgbClr val="000099"/>
                </a:solidFill>
              </a:rPr>
              <a:t>	</a:t>
            </a:r>
            <a:r>
              <a:rPr lang="en-US" b="0" dirty="0" smtClean="0">
                <a:solidFill>
                  <a:srgbClr val="000099"/>
                </a:solidFill>
                <a:hlinkClick r:id="rId6"/>
              </a:rPr>
              <a:t>Janet.Green@noaa.gov</a:t>
            </a:r>
            <a:r>
              <a:rPr lang="en-US" b="0" dirty="0" smtClean="0">
                <a:solidFill>
                  <a:srgbClr val="000099"/>
                </a:solidFill>
              </a:rPr>
              <a:t>	303 497-4845</a:t>
            </a:r>
          </a:p>
          <a:p>
            <a:pPr marL="168275" indent="-168275" algn="just">
              <a:buFont typeface="Arial" pitchFamily="34" charset="0"/>
              <a:buChar char="•"/>
              <a:tabLst>
                <a:tab pos="227013" algn="l"/>
                <a:tab pos="1376363" algn="l"/>
                <a:tab pos="2743200" algn="l"/>
              </a:tabLst>
            </a:pPr>
            <a:r>
              <a:rPr lang="en-US" b="0" dirty="0" smtClean="0">
                <a:solidFill>
                  <a:srgbClr val="000099"/>
                </a:solidFill>
              </a:rPr>
              <a:t>ART	</a:t>
            </a:r>
            <a:r>
              <a:rPr lang="en-US" b="0" dirty="0" smtClean="0">
                <a:solidFill>
                  <a:srgbClr val="000099"/>
                </a:solidFill>
                <a:hlinkClick r:id="rId3"/>
              </a:rPr>
              <a:t>Rob.Redmon@noaa.gov</a:t>
            </a:r>
            <a:r>
              <a:rPr lang="en-US" b="0" dirty="0" smtClean="0">
                <a:solidFill>
                  <a:srgbClr val="000099"/>
                </a:solidFill>
              </a:rPr>
              <a:t>	303 497-4331   </a:t>
            </a:r>
            <a:endParaRPr lang="en-US" b="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5208243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120" y="2910840"/>
            <a:ext cx="5440680" cy="3215323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Questions?</a:t>
            </a:r>
            <a:endParaRPr lang="en-US" sz="3200" dirty="0"/>
          </a:p>
        </p:txBody>
      </p:sp>
    </p:spTree>
  </p:cSld>
  <p:clrMapOvr>
    <a:masterClrMapping/>
  </p:clrMapOvr>
  <p:transition spd="med">
    <p:pull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70263" y="1045024"/>
            <a:ext cx="8220891" cy="543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ts val="600"/>
              </a:spcBef>
            </a:pPr>
            <a:r>
              <a:rPr lang="en-US" sz="1400" u="sng" dirty="0" smtClean="0">
                <a:solidFill>
                  <a:srgbClr val="000099"/>
                </a:solidFill>
              </a:rPr>
              <a:t>NA TEC</a:t>
            </a:r>
            <a:endParaRPr lang="en-US" sz="1400" dirty="0" smtClean="0">
              <a:solidFill>
                <a:srgbClr val="000099"/>
              </a:solidFill>
            </a:endParaRPr>
          </a:p>
          <a:p>
            <a:pPr marL="227013" indent="-227013" algn="just" eaLnBrk="1" hangingPunct="1">
              <a:spcBef>
                <a:spcPts val="600"/>
              </a:spcBef>
            </a:pPr>
            <a:r>
              <a:rPr lang="en-US" sz="1200" b="0" dirty="0">
                <a:solidFill>
                  <a:srgbClr val="000099"/>
                </a:solidFill>
              </a:rPr>
              <a:t>Fuller-Rowell, T., E. </a:t>
            </a:r>
            <a:r>
              <a:rPr lang="en-US" sz="1200" b="0" dirty="0" err="1">
                <a:solidFill>
                  <a:srgbClr val="000099"/>
                </a:solidFill>
              </a:rPr>
              <a:t>Araujo-Pradere</a:t>
            </a:r>
            <a:r>
              <a:rPr lang="en-US" sz="1200" b="0" dirty="0">
                <a:solidFill>
                  <a:srgbClr val="000099"/>
                </a:solidFill>
              </a:rPr>
              <a:t>, C. Minter, M. Codrescu, P. Spencer, D. Robertson, and A. R. Jacobson (2006), US-TEC: A new data assimilation product from the Space Environment Center characterizing the </a:t>
            </a:r>
            <a:r>
              <a:rPr lang="en-US" sz="1200" b="0" dirty="0" err="1">
                <a:solidFill>
                  <a:srgbClr val="000099"/>
                </a:solidFill>
              </a:rPr>
              <a:t>ionospheric</a:t>
            </a:r>
            <a:r>
              <a:rPr lang="en-US" sz="1200" b="0" dirty="0">
                <a:solidFill>
                  <a:srgbClr val="000099"/>
                </a:solidFill>
              </a:rPr>
              <a:t> total electron content using real-time GPS data, </a:t>
            </a:r>
            <a:r>
              <a:rPr lang="en-US" sz="1200" b="0" i="1" dirty="0">
                <a:solidFill>
                  <a:srgbClr val="000099"/>
                </a:solidFill>
              </a:rPr>
              <a:t>Radio Sci.</a:t>
            </a:r>
            <a:r>
              <a:rPr lang="en-US" sz="1200" b="0" dirty="0">
                <a:solidFill>
                  <a:srgbClr val="000099"/>
                </a:solidFill>
              </a:rPr>
              <a:t>, 41, RS6003, doi:10.1029/2005RS003393.</a:t>
            </a:r>
            <a:r>
              <a:rPr lang="en-US" sz="1400" dirty="0">
                <a:solidFill>
                  <a:srgbClr val="000099"/>
                </a:solidFill>
              </a:rPr>
              <a:t> </a:t>
            </a:r>
            <a:endParaRPr lang="en-US" sz="1400" b="0" u="sng" dirty="0" smtClean="0">
              <a:solidFill>
                <a:srgbClr val="000099"/>
              </a:solidFill>
            </a:endParaRPr>
          </a:p>
          <a:p>
            <a:pPr algn="just" eaLnBrk="1" hangingPunct="1">
              <a:spcBef>
                <a:spcPts val="600"/>
              </a:spcBef>
            </a:pPr>
            <a:r>
              <a:rPr lang="en-US" sz="1400" u="sng" dirty="0" smtClean="0">
                <a:solidFill>
                  <a:srgbClr val="000099"/>
                </a:solidFill>
              </a:rPr>
              <a:t>FIRST</a:t>
            </a:r>
            <a:endParaRPr lang="en-US" sz="1400" dirty="0" smtClean="0">
              <a:solidFill>
                <a:srgbClr val="000099"/>
              </a:solidFill>
            </a:endParaRPr>
          </a:p>
          <a:p>
            <a:pPr marL="227013" indent="-227013" algn="just" eaLnBrk="1" hangingPunct="1">
              <a:spcBef>
                <a:spcPts val="300"/>
              </a:spcBef>
            </a:pPr>
            <a:r>
              <a:rPr lang="en-US" sz="1200" b="0" dirty="0" err="1">
                <a:solidFill>
                  <a:srgbClr val="000099"/>
                </a:solidFill>
              </a:rPr>
              <a:t>Redmon</a:t>
            </a:r>
            <a:r>
              <a:rPr lang="en-US" sz="1200" b="0" dirty="0">
                <a:solidFill>
                  <a:srgbClr val="000099"/>
                </a:solidFill>
              </a:rPr>
              <a:t>, R., Anderson, D., </a:t>
            </a:r>
            <a:r>
              <a:rPr lang="en-US" sz="1200" b="0" dirty="0" err="1">
                <a:solidFill>
                  <a:srgbClr val="000099"/>
                </a:solidFill>
              </a:rPr>
              <a:t>Caton</a:t>
            </a:r>
            <a:r>
              <a:rPr lang="en-US" sz="1200" b="0" dirty="0">
                <a:solidFill>
                  <a:srgbClr val="000099"/>
                </a:solidFill>
              </a:rPr>
              <a:t>, R., </a:t>
            </a:r>
            <a:r>
              <a:rPr lang="en-US" sz="1200" b="0" dirty="0" err="1">
                <a:solidFill>
                  <a:srgbClr val="000099"/>
                </a:solidFill>
              </a:rPr>
              <a:t>Bullett</a:t>
            </a:r>
            <a:r>
              <a:rPr lang="en-US" sz="1200" b="0" dirty="0">
                <a:solidFill>
                  <a:srgbClr val="000099"/>
                </a:solidFill>
              </a:rPr>
              <a:t>, T. (2010), A Forecasting </a:t>
            </a:r>
            <a:r>
              <a:rPr lang="en-US" sz="1200" b="0" dirty="0" err="1">
                <a:solidFill>
                  <a:srgbClr val="000099"/>
                </a:solidFill>
              </a:rPr>
              <a:t>Ionospheric</a:t>
            </a:r>
            <a:r>
              <a:rPr lang="en-US" sz="1200" b="0" dirty="0">
                <a:solidFill>
                  <a:srgbClr val="000099"/>
                </a:solidFill>
              </a:rPr>
              <a:t> Real-time Scintillation Tool (FIRST), </a:t>
            </a:r>
            <a:r>
              <a:rPr lang="en-US" sz="1200" b="0" i="1" dirty="0">
                <a:solidFill>
                  <a:srgbClr val="000099"/>
                </a:solidFill>
              </a:rPr>
              <a:t>Space Weather</a:t>
            </a:r>
            <a:r>
              <a:rPr lang="en-US" sz="1200" b="0" i="1" dirty="0" smtClean="0">
                <a:solidFill>
                  <a:srgbClr val="000099"/>
                </a:solidFill>
              </a:rPr>
              <a:t>, 8</a:t>
            </a:r>
            <a:r>
              <a:rPr lang="en-US" sz="1200" b="0" dirty="0">
                <a:solidFill>
                  <a:srgbClr val="000099"/>
                </a:solidFill>
              </a:rPr>
              <a:t>, S12003, doi:10.1029/2010SW000582, 2010</a:t>
            </a:r>
            <a:endParaRPr lang="en-US" sz="1200" b="0" dirty="0" smtClean="0">
              <a:solidFill>
                <a:srgbClr val="000099"/>
              </a:solidFill>
            </a:endParaRPr>
          </a:p>
          <a:p>
            <a:pPr marL="227013" indent="-227013" algn="just" eaLnBrk="1" hangingPunct="1">
              <a:spcBef>
                <a:spcPts val="300"/>
              </a:spcBef>
            </a:pPr>
            <a:r>
              <a:rPr lang="en-US" sz="1200" b="0" dirty="0" smtClean="0">
                <a:solidFill>
                  <a:srgbClr val="000099"/>
                </a:solidFill>
              </a:rPr>
              <a:t>McNamara</a:t>
            </a:r>
            <a:r>
              <a:rPr lang="en-US" sz="1200" b="0" dirty="0">
                <a:solidFill>
                  <a:srgbClr val="000099"/>
                </a:solidFill>
              </a:rPr>
              <a:t>, L. F. (2006), Quality figures and error bars for </a:t>
            </a:r>
            <a:r>
              <a:rPr lang="en-US" sz="1200" b="0" dirty="0" err="1">
                <a:solidFill>
                  <a:srgbClr val="000099"/>
                </a:solidFill>
              </a:rPr>
              <a:t>autoscaled</a:t>
            </a:r>
            <a:r>
              <a:rPr lang="en-US" sz="1200" b="0" dirty="0">
                <a:solidFill>
                  <a:srgbClr val="000099"/>
                </a:solidFill>
              </a:rPr>
              <a:t> </a:t>
            </a:r>
            <a:r>
              <a:rPr lang="en-US" sz="1200" b="0" dirty="0" err="1">
                <a:solidFill>
                  <a:srgbClr val="000099"/>
                </a:solidFill>
              </a:rPr>
              <a:t>Digisonde</a:t>
            </a:r>
            <a:r>
              <a:rPr lang="en-US" sz="1200" b="0" dirty="0">
                <a:solidFill>
                  <a:srgbClr val="000099"/>
                </a:solidFill>
              </a:rPr>
              <a:t> vertical incidence </a:t>
            </a:r>
            <a:r>
              <a:rPr lang="en-US" sz="1200" b="0" dirty="0" err="1">
                <a:solidFill>
                  <a:srgbClr val="000099"/>
                </a:solidFill>
              </a:rPr>
              <a:t>ionograms</a:t>
            </a:r>
            <a:r>
              <a:rPr lang="en-US" sz="1200" b="0" dirty="0">
                <a:solidFill>
                  <a:srgbClr val="000099"/>
                </a:solidFill>
              </a:rPr>
              <a:t>, </a:t>
            </a:r>
            <a:r>
              <a:rPr lang="en-US" sz="1200" b="0" i="1" dirty="0">
                <a:solidFill>
                  <a:srgbClr val="000099"/>
                </a:solidFill>
              </a:rPr>
              <a:t>Radio Sci., 41</a:t>
            </a:r>
            <a:r>
              <a:rPr lang="en-US" sz="1200" b="0" dirty="0">
                <a:solidFill>
                  <a:srgbClr val="000099"/>
                </a:solidFill>
              </a:rPr>
              <a:t>, RS4011, doi:10.1029/2005RS003440</a:t>
            </a:r>
            <a:r>
              <a:rPr lang="en-US" sz="1200" b="0" dirty="0" smtClean="0">
                <a:solidFill>
                  <a:srgbClr val="000099"/>
                </a:solidFill>
              </a:rPr>
              <a:t>.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sz="1400" u="sng" dirty="0" smtClean="0">
                <a:solidFill>
                  <a:srgbClr val="000099"/>
                </a:solidFill>
              </a:rPr>
              <a:t>SEAESRT</a:t>
            </a:r>
            <a:endParaRPr lang="en-US" sz="1400" u="sng" dirty="0">
              <a:solidFill>
                <a:srgbClr val="000099"/>
              </a:solidFill>
            </a:endParaRPr>
          </a:p>
          <a:p>
            <a:pPr marL="227013" indent="-227013" algn="just" eaLnBrk="1" hangingPunct="1"/>
            <a:r>
              <a:rPr lang="en-US" sz="1200" b="0" dirty="0">
                <a:solidFill>
                  <a:srgbClr val="000099"/>
                </a:solidFill>
              </a:rPr>
              <a:t>O’Brien, T. P. (2009), SEAES-GEO: A spacecraft environmental anomalies expert system for geosynchronous orbit, </a:t>
            </a:r>
            <a:r>
              <a:rPr lang="en-US" sz="1200" b="0" i="1" dirty="0">
                <a:solidFill>
                  <a:srgbClr val="000099"/>
                </a:solidFill>
              </a:rPr>
              <a:t>Space Weather, 7</a:t>
            </a:r>
            <a:r>
              <a:rPr lang="en-US" sz="1200" b="0" dirty="0">
                <a:solidFill>
                  <a:srgbClr val="000099"/>
                </a:solidFill>
              </a:rPr>
              <a:t>, S09003, doi:10.1029/2009SW000473.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sz="1400" u="sng" dirty="0" smtClean="0">
                <a:solidFill>
                  <a:srgbClr val="000099"/>
                </a:solidFill>
              </a:rPr>
              <a:t>OPRT</a:t>
            </a:r>
            <a:endParaRPr lang="en-US" sz="1400" dirty="0" smtClean="0">
              <a:solidFill>
                <a:srgbClr val="000099"/>
              </a:solidFill>
            </a:endParaRPr>
          </a:p>
          <a:p>
            <a:pPr marL="227013" indent="-227013" algn="just" eaLnBrk="1" hangingPunct="1">
              <a:spcBef>
                <a:spcPts val="300"/>
              </a:spcBef>
            </a:pPr>
            <a:r>
              <a:rPr lang="en-US" sz="1200" b="0" dirty="0" err="1">
                <a:solidFill>
                  <a:srgbClr val="000099"/>
                </a:solidFill>
              </a:rPr>
              <a:t>Machol</a:t>
            </a:r>
            <a:r>
              <a:rPr lang="en-US" sz="1200" b="0" dirty="0">
                <a:solidFill>
                  <a:srgbClr val="000099"/>
                </a:solidFill>
              </a:rPr>
              <a:t>, J. L., J. C. Green, R. J. </a:t>
            </a:r>
            <a:r>
              <a:rPr lang="en-US" sz="1200" b="0" dirty="0" err="1">
                <a:solidFill>
                  <a:srgbClr val="000099"/>
                </a:solidFill>
              </a:rPr>
              <a:t>Redmon</a:t>
            </a:r>
            <a:r>
              <a:rPr lang="en-US" sz="1200" b="0" dirty="0">
                <a:solidFill>
                  <a:srgbClr val="000099"/>
                </a:solidFill>
              </a:rPr>
              <a:t>, R. A. </a:t>
            </a:r>
            <a:r>
              <a:rPr lang="en-US" sz="1200" b="0" dirty="0" err="1">
                <a:solidFill>
                  <a:srgbClr val="000099"/>
                </a:solidFill>
              </a:rPr>
              <a:t>Viereck</a:t>
            </a:r>
            <a:r>
              <a:rPr lang="en-US" sz="1200" b="0" dirty="0">
                <a:solidFill>
                  <a:srgbClr val="000099"/>
                </a:solidFill>
              </a:rPr>
              <a:t>, and P. T. Newell (2012), Evaluation of OVATION Prime as a forecast model for visible aurorae, </a:t>
            </a:r>
            <a:r>
              <a:rPr lang="en-US" sz="1200" b="0" i="1" dirty="0">
                <a:solidFill>
                  <a:srgbClr val="000099"/>
                </a:solidFill>
              </a:rPr>
              <a:t>Space Weather</a:t>
            </a:r>
            <a:r>
              <a:rPr lang="en-US" sz="1200" b="0" dirty="0">
                <a:solidFill>
                  <a:srgbClr val="000099"/>
                </a:solidFill>
              </a:rPr>
              <a:t>, </a:t>
            </a:r>
            <a:r>
              <a:rPr lang="en-US" sz="1200" b="0" i="1" dirty="0">
                <a:solidFill>
                  <a:srgbClr val="000099"/>
                </a:solidFill>
              </a:rPr>
              <a:t>10</a:t>
            </a:r>
            <a:r>
              <a:rPr lang="en-US" sz="1200" b="0" dirty="0">
                <a:solidFill>
                  <a:srgbClr val="000099"/>
                </a:solidFill>
              </a:rPr>
              <a:t>, S03005, </a:t>
            </a:r>
            <a:r>
              <a:rPr lang="en-US" sz="1200" b="0" dirty="0" smtClean="0">
                <a:solidFill>
                  <a:srgbClr val="000099"/>
                </a:solidFill>
              </a:rPr>
              <a:t>doi:10.1029/2011SW000746.</a:t>
            </a:r>
          </a:p>
          <a:p>
            <a:pPr marL="227013" indent="-227013" algn="just" eaLnBrk="1" hangingPunct="1">
              <a:spcBef>
                <a:spcPts val="300"/>
              </a:spcBef>
            </a:pPr>
            <a:r>
              <a:rPr lang="en-US" sz="1200" b="0" dirty="0" smtClean="0">
                <a:solidFill>
                  <a:srgbClr val="000099"/>
                </a:solidFill>
              </a:rPr>
              <a:t>Newell</a:t>
            </a:r>
            <a:r>
              <a:rPr lang="en-US" sz="1200" b="0" dirty="0">
                <a:solidFill>
                  <a:srgbClr val="000099"/>
                </a:solidFill>
              </a:rPr>
              <a:t>, P.T., T. </a:t>
            </a:r>
            <a:r>
              <a:rPr lang="en-US" sz="1200" b="0" dirty="0" err="1">
                <a:solidFill>
                  <a:srgbClr val="000099"/>
                </a:solidFill>
              </a:rPr>
              <a:t>Sotirelis</a:t>
            </a:r>
            <a:r>
              <a:rPr lang="en-US" sz="1200" b="0" dirty="0">
                <a:solidFill>
                  <a:srgbClr val="000099"/>
                </a:solidFill>
              </a:rPr>
              <a:t>, and S. Wing (2010), Seasonal variations in diffuse, </a:t>
            </a:r>
            <a:r>
              <a:rPr lang="en-US" sz="1200" b="0" dirty="0" err="1">
                <a:solidFill>
                  <a:srgbClr val="000099"/>
                </a:solidFill>
              </a:rPr>
              <a:t>monoenergetic</a:t>
            </a:r>
            <a:r>
              <a:rPr lang="en-US" sz="1200" b="0" dirty="0">
                <a:solidFill>
                  <a:srgbClr val="000099"/>
                </a:solidFill>
              </a:rPr>
              <a:t>, and broadband aurora, </a:t>
            </a:r>
            <a:r>
              <a:rPr lang="en-US" sz="1200" b="0" i="1" dirty="0">
                <a:solidFill>
                  <a:srgbClr val="000099"/>
                </a:solidFill>
              </a:rPr>
              <a:t>J. </a:t>
            </a:r>
            <a:r>
              <a:rPr lang="en-US" sz="1200" b="0" i="1" dirty="0" err="1">
                <a:solidFill>
                  <a:srgbClr val="000099"/>
                </a:solidFill>
              </a:rPr>
              <a:t>Geophys</a:t>
            </a:r>
            <a:r>
              <a:rPr lang="en-US" sz="1200" b="0" i="1" dirty="0">
                <a:solidFill>
                  <a:srgbClr val="000099"/>
                </a:solidFill>
              </a:rPr>
              <a:t>. Res., 115</a:t>
            </a:r>
            <a:r>
              <a:rPr lang="en-US" sz="1200" b="0" dirty="0">
                <a:solidFill>
                  <a:srgbClr val="000099"/>
                </a:solidFill>
              </a:rPr>
              <a:t>, A03216, </a:t>
            </a:r>
            <a:r>
              <a:rPr lang="en-US" sz="1200" b="0" dirty="0" smtClean="0">
                <a:solidFill>
                  <a:srgbClr val="000099"/>
                </a:solidFill>
              </a:rPr>
              <a:t>doi:10.1029/2009JA014805.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sz="1400" u="sng" dirty="0" err="1" smtClean="0">
                <a:solidFill>
                  <a:srgbClr val="000099"/>
                </a:solidFill>
              </a:rPr>
              <a:t>PeEPs</a:t>
            </a:r>
            <a:endParaRPr lang="en-US" sz="1400" dirty="0" smtClean="0">
              <a:solidFill>
                <a:srgbClr val="000099"/>
              </a:solidFill>
            </a:endParaRPr>
          </a:p>
          <a:p>
            <a:pPr marL="227013" indent="-227013" algn="just" eaLnBrk="1" hangingPunct="1">
              <a:spcBef>
                <a:spcPts val="300"/>
              </a:spcBef>
            </a:pPr>
            <a:r>
              <a:rPr lang="en-US" sz="1200" b="0" dirty="0" smtClean="0">
                <a:solidFill>
                  <a:srgbClr val="000099"/>
                </a:solidFill>
              </a:rPr>
              <a:t>S. Codrescu, J.C. Green, R.J. </a:t>
            </a:r>
            <a:r>
              <a:rPr lang="en-US" sz="1200" b="0" dirty="0" err="1" smtClean="0">
                <a:solidFill>
                  <a:srgbClr val="000099"/>
                </a:solidFill>
              </a:rPr>
              <a:t>Redmon</a:t>
            </a:r>
            <a:r>
              <a:rPr lang="en-US" sz="1200" b="0" dirty="0" smtClean="0">
                <a:solidFill>
                  <a:srgbClr val="000099"/>
                </a:solidFill>
              </a:rPr>
              <a:t>, W.F. </a:t>
            </a:r>
            <a:r>
              <a:rPr lang="en-US" sz="1200" b="0" dirty="0" err="1" smtClean="0">
                <a:solidFill>
                  <a:srgbClr val="000099"/>
                </a:solidFill>
              </a:rPr>
              <a:t>Denig</a:t>
            </a:r>
            <a:r>
              <a:rPr lang="en-US" sz="1200" b="0" dirty="0">
                <a:solidFill>
                  <a:srgbClr val="000099"/>
                </a:solidFill>
              </a:rPr>
              <a:t> </a:t>
            </a:r>
            <a:r>
              <a:rPr lang="en-US" sz="1200" b="0" dirty="0" smtClean="0">
                <a:solidFill>
                  <a:srgbClr val="000099"/>
                </a:solidFill>
              </a:rPr>
              <a:t>and E.A. </a:t>
            </a:r>
            <a:r>
              <a:rPr lang="en-US" sz="1200" b="0" dirty="0" err="1" smtClean="0">
                <a:solidFill>
                  <a:srgbClr val="000099"/>
                </a:solidFill>
              </a:rPr>
              <a:t>Kihn</a:t>
            </a:r>
            <a:r>
              <a:rPr lang="en-US" sz="1200" b="0" dirty="0" smtClean="0">
                <a:solidFill>
                  <a:srgbClr val="000099"/>
                </a:solidFill>
              </a:rPr>
              <a:t> (2012), NOAA </a:t>
            </a:r>
            <a:r>
              <a:rPr lang="en-US" sz="1200" b="0" dirty="0">
                <a:solidFill>
                  <a:srgbClr val="000099"/>
                </a:solidFill>
              </a:rPr>
              <a:t>People Empowered Products (</a:t>
            </a:r>
            <a:r>
              <a:rPr lang="en-US" sz="1200" b="0" dirty="0" err="1">
                <a:solidFill>
                  <a:srgbClr val="000099"/>
                </a:solidFill>
              </a:rPr>
              <a:t>PeEP</a:t>
            </a:r>
            <a:r>
              <a:rPr lang="en-US" sz="1200" b="0" dirty="0" smtClean="0">
                <a:solidFill>
                  <a:srgbClr val="000099"/>
                </a:solidFill>
              </a:rPr>
              <a:t>): Combining </a:t>
            </a:r>
            <a:r>
              <a:rPr lang="en-US" sz="1200" b="0" dirty="0">
                <a:solidFill>
                  <a:srgbClr val="000099"/>
                </a:solidFill>
              </a:rPr>
              <a:t>social media with scientific models to provide eye-witness confirmed </a:t>
            </a:r>
            <a:r>
              <a:rPr lang="en-US" sz="1200" b="0" dirty="0" smtClean="0">
                <a:solidFill>
                  <a:srgbClr val="000099"/>
                </a:solidFill>
              </a:rPr>
              <a:t>products (IN23F-02), AGU Fall </a:t>
            </a:r>
            <a:r>
              <a:rPr lang="en-US" sz="1200" b="0" dirty="0" err="1" smtClean="0">
                <a:solidFill>
                  <a:srgbClr val="000099"/>
                </a:solidFill>
              </a:rPr>
              <a:t>Mtg</a:t>
            </a:r>
            <a:r>
              <a:rPr lang="en-US" sz="1200" b="0" dirty="0" smtClean="0">
                <a:solidFill>
                  <a:srgbClr val="000099"/>
                </a:solidFill>
              </a:rPr>
              <a:t>, 03-07 Dec 2012, San Francisco, CA.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sz="1400" u="sng" dirty="0" smtClean="0">
                <a:solidFill>
                  <a:srgbClr val="000099"/>
                </a:solidFill>
              </a:rPr>
              <a:t>ART</a:t>
            </a:r>
          </a:p>
          <a:p>
            <a:pPr marL="227013" indent="-227013" algn="just" eaLnBrk="1" hangingPunct="1">
              <a:spcBef>
                <a:spcPts val="300"/>
              </a:spcBef>
            </a:pPr>
            <a:r>
              <a:rPr lang="en-US" sz="1200" b="0" dirty="0" err="1">
                <a:solidFill>
                  <a:srgbClr val="000099"/>
                </a:solidFill>
              </a:rPr>
              <a:t>Elespuru</a:t>
            </a:r>
            <a:r>
              <a:rPr lang="en-US" sz="1200" b="0" dirty="0">
                <a:solidFill>
                  <a:srgbClr val="000099"/>
                </a:solidFill>
              </a:rPr>
              <a:t>, P., </a:t>
            </a:r>
            <a:r>
              <a:rPr lang="en-US" sz="1200" b="0" dirty="0" smtClean="0">
                <a:solidFill>
                  <a:srgbClr val="000099"/>
                </a:solidFill>
              </a:rPr>
              <a:t>R.J. </a:t>
            </a:r>
            <a:r>
              <a:rPr lang="en-US" sz="1200" b="0" dirty="0" err="1" smtClean="0">
                <a:solidFill>
                  <a:srgbClr val="000099"/>
                </a:solidFill>
              </a:rPr>
              <a:t>Redmon</a:t>
            </a:r>
            <a:r>
              <a:rPr lang="en-US" sz="1200" b="0" dirty="0" smtClean="0">
                <a:solidFill>
                  <a:srgbClr val="000099"/>
                </a:solidFill>
              </a:rPr>
              <a:t>., E.A. </a:t>
            </a:r>
            <a:r>
              <a:rPr lang="en-US" sz="1200" b="0" dirty="0" err="1" smtClean="0">
                <a:solidFill>
                  <a:srgbClr val="000099"/>
                </a:solidFill>
              </a:rPr>
              <a:t>Kihn</a:t>
            </a:r>
            <a:r>
              <a:rPr lang="en-US" sz="1200" b="0" dirty="0" smtClean="0">
                <a:solidFill>
                  <a:srgbClr val="000099"/>
                </a:solidFill>
              </a:rPr>
              <a:t>., M. </a:t>
            </a:r>
            <a:r>
              <a:rPr lang="en-US" sz="1200" b="0" dirty="0" err="1" smtClean="0">
                <a:solidFill>
                  <a:srgbClr val="000099"/>
                </a:solidFill>
              </a:rPr>
              <a:t>Zhizhin</a:t>
            </a:r>
            <a:r>
              <a:rPr lang="en-US" sz="1200" b="0" dirty="0">
                <a:solidFill>
                  <a:srgbClr val="000099"/>
                </a:solidFill>
              </a:rPr>
              <a:t> </a:t>
            </a:r>
            <a:r>
              <a:rPr lang="en-US" sz="1200" b="0" dirty="0" smtClean="0">
                <a:solidFill>
                  <a:srgbClr val="000099"/>
                </a:solidFill>
              </a:rPr>
              <a:t>and D. Medvedev, </a:t>
            </a:r>
            <a:r>
              <a:rPr lang="en-US" sz="1200" b="0" dirty="0">
                <a:solidFill>
                  <a:srgbClr val="000099"/>
                </a:solidFill>
              </a:rPr>
              <a:t>(2010), </a:t>
            </a:r>
            <a:r>
              <a:rPr lang="en-US" sz="1200" b="0" dirty="0" err="1">
                <a:solidFill>
                  <a:srgbClr val="000099"/>
                </a:solidFill>
              </a:rPr>
              <a:t>Auroral</a:t>
            </a:r>
            <a:r>
              <a:rPr lang="en-US" sz="1200" b="0" dirty="0">
                <a:solidFill>
                  <a:srgbClr val="000099"/>
                </a:solidFill>
              </a:rPr>
              <a:t> Resources: Dataset Access and </a:t>
            </a:r>
            <a:r>
              <a:rPr lang="en-US" sz="1200" b="0" dirty="0" smtClean="0">
                <a:solidFill>
                  <a:srgbClr val="000099"/>
                </a:solidFill>
              </a:rPr>
              <a:t>Interactive, Visualization (IN43A-1395), </a:t>
            </a:r>
            <a:r>
              <a:rPr lang="en-US" sz="1200" b="0" dirty="0">
                <a:solidFill>
                  <a:srgbClr val="000099"/>
                </a:solidFill>
              </a:rPr>
              <a:t>AGU Fall Mtg</a:t>
            </a:r>
            <a:r>
              <a:rPr lang="en-US" sz="1200" b="0" dirty="0" smtClean="0">
                <a:solidFill>
                  <a:srgbClr val="000099"/>
                </a:solidFill>
              </a:rPr>
              <a:t>., 13-17 Dec 2010, San Francisco, CA.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811028" y="39688"/>
            <a:ext cx="35044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000099"/>
                </a:solidFill>
              </a:rPr>
              <a:t>References </a:t>
            </a:r>
            <a:endParaRPr lang="en-US" sz="3200" dirty="0">
              <a:solidFill>
                <a:srgbClr val="000099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2800" b="0" dirty="0" smtClean="0">
                <a:solidFill>
                  <a:srgbClr val="000099"/>
                </a:solidFill>
              </a:rPr>
              <a:t>Additional Reading  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endParaRPr lang="en-US" sz="2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1511722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8"/>
          <p:cNvSpPr txBox="1">
            <a:spLocks noChangeArrowheads="1"/>
          </p:cNvSpPr>
          <p:nvPr/>
        </p:nvSpPr>
        <p:spPr bwMode="auto">
          <a:xfrm>
            <a:off x="1691348" y="6350"/>
            <a:ext cx="57406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dirty="0" smtClean="0">
                <a:solidFill>
                  <a:schemeClr val="tx2"/>
                </a:solidFill>
              </a:rPr>
              <a:t>Non-standard </a:t>
            </a:r>
            <a:r>
              <a:rPr lang="en-US" sz="3200" dirty="0" err="1" smtClean="0">
                <a:solidFill>
                  <a:schemeClr val="tx2"/>
                </a:solidFill>
              </a:rPr>
              <a:t>SWx</a:t>
            </a:r>
            <a:r>
              <a:rPr lang="en-US" sz="3200" dirty="0" smtClean="0">
                <a:solidFill>
                  <a:schemeClr val="tx2"/>
                </a:solidFill>
              </a:rPr>
              <a:t> Products</a:t>
            </a:r>
            <a:endParaRPr lang="en-US" sz="3200" dirty="0">
              <a:solidFill>
                <a:schemeClr val="tx2"/>
              </a:solidFill>
            </a:endParaRPr>
          </a:p>
          <a:p>
            <a:pPr algn="ctr" eaLnBrk="1" hangingPunct="1"/>
            <a:r>
              <a:rPr lang="en-US" sz="2800" b="0" dirty="0" smtClean="0">
                <a:solidFill>
                  <a:schemeClr val="tx2"/>
                </a:solidFill>
              </a:rPr>
              <a:t>Available from SWPC / NGDC</a:t>
            </a:r>
            <a:endParaRPr lang="en-US" sz="2800" b="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896983" y="1245325"/>
            <a:ext cx="7332617" cy="497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just">
              <a:tabLst>
                <a:tab pos="227013" algn="l"/>
                <a:tab pos="1376363" algn="l"/>
                <a:tab pos="2743200" algn="l"/>
              </a:tabLst>
            </a:pPr>
            <a:r>
              <a:rPr lang="en-US" sz="2000" dirty="0" smtClean="0">
                <a:solidFill>
                  <a:srgbClr val="000099"/>
                </a:solidFill>
              </a:rPr>
              <a:t>Non-standard test products include space weather models and applications that are under development as beta-version or test products.</a:t>
            </a:r>
          </a:p>
          <a:p>
            <a:pPr marL="174625" indent="-174625" algn="just">
              <a:spcBef>
                <a:spcPts val="600"/>
              </a:spcBef>
              <a:buFont typeface="Arial" pitchFamily="34" charset="0"/>
              <a:buChar char="•"/>
              <a:tabLst>
                <a:tab pos="174625" algn="l"/>
                <a:tab pos="1376363" algn="l"/>
                <a:tab pos="2743200" algn="l"/>
              </a:tabLst>
            </a:pPr>
            <a:r>
              <a:rPr lang="en-US" b="0" u="sng" dirty="0" smtClean="0">
                <a:solidFill>
                  <a:srgbClr val="000099"/>
                </a:solidFill>
              </a:rPr>
              <a:t>NA-TEC</a:t>
            </a:r>
            <a:r>
              <a:rPr lang="en-US" b="0" dirty="0" smtClean="0">
                <a:solidFill>
                  <a:srgbClr val="000099"/>
                </a:solidFill>
              </a:rPr>
              <a:t> (</a:t>
            </a:r>
            <a:r>
              <a:rPr lang="en-US" dirty="0" smtClean="0">
                <a:solidFill>
                  <a:srgbClr val="000099"/>
                </a:solidFill>
              </a:rPr>
              <a:t>North America Total Electron Content</a:t>
            </a:r>
            <a:r>
              <a:rPr lang="en-US" b="0" dirty="0" smtClean="0">
                <a:solidFill>
                  <a:srgbClr val="000099"/>
                </a:solidFill>
              </a:rPr>
              <a:t>) – </a:t>
            </a:r>
            <a:r>
              <a:rPr lang="en-US" b="0" dirty="0" err="1" smtClean="0">
                <a:solidFill>
                  <a:srgbClr val="000099"/>
                </a:solidFill>
              </a:rPr>
              <a:t>Ionospheric</a:t>
            </a:r>
            <a:r>
              <a:rPr lang="en-US" b="0" dirty="0" smtClean="0">
                <a:solidFill>
                  <a:srgbClr val="000099"/>
                </a:solidFill>
              </a:rPr>
              <a:t> model of vertical TEC within North America and surrounding areas.</a:t>
            </a:r>
          </a:p>
          <a:p>
            <a:pPr marL="174625" indent="-174625" algn="just">
              <a:spcBef>
                <a:spcPts val="300"/>
              </a:spcBef>
              <a:buFont typeface="Arial" pitchFamily="34" charset="0"/>
              <a:buChar char="•"/>
              <a:tabLst>
                <a:tab pos="174625" algn="l"/>
                <a:tab pos="1376363" algn="l"/>
                <a:tab pos="2743200" algn="l"/>
              </a:tabLst>
            </a:pPr>
            <a:r>
              <a:rPr lang="en-US" b="0" u="sng" dirty="0" smtClean="0">
                <a:solidFill>
                  <a:srgbClr val="000099"/>
                </a:solidFill>
              </a:rPr>
              <a:t>FIRST</a:t>
            </a:r>
            <a:r>
              <a:rPr lang="en-US" b="0" dirty="0" smtClean="0">
                <a:solidFill>
                  <a:srgbClr val="000099"/>
                </a:solidFill>
              </a:rPr>
              <a:t> (</a:t>
            </a:r>
            <a:r>
              <a:rPr lang="en-US" dirty="0" smtClean="0">
                <a:solidFill>
                  <a:srgbClr val="000099"/>
                </a:solidFill>
              </a:rPr>
              <a:t>Forecasting </a:t>
            </a:r>
            <a:r>
              <a:rPr lang="en-US" dirty="0" err="1">
                <a:solidFill>
                  <a:srgbClr val="000099"/>
                </a:solidFill>
              </a:rPr>
              <a:t>Ionospheric</a:t>
            </a:r>
            <a:r>
              <a:rPr lang="en-US" dirty="0">
                <a:solidFill>
                  <a:srgbClr val="000099"/>
                </a:solidFill>
              </a:rPr>
              <a:t> Real-time Scintillation </a:t>
            </a:r>
            <a:r>
              <a:rPr lang="en-US" dirty="0" smtClean="0">
                <a:solidFill>
                  <a:srgbClr val="000099"/>
                </a:solidFill>
              </a:rPr>
              <a:t>Tool</a:t>
            </a:r>
            <a:r>
              <a:rPr lang="en-US" b="0" dirty="0" smtClean="0">
                <a:solidFill>
                  <a:srgbClr val="000099"/>
                </a:solidFill>
              </a:rPr>
              <a:t>) – Forecast the probability of evening equatorial scintillation by monitoring the height rise of the </a:t>
            </a:r>
            <a:r>
              <a:rPr lang="en-US" b="0" dirty="0" err="1" smtClean="0">
                <a:solidFill>
                  <a:srgbClr val="000099"/>
                </a:solidFill>
              </a:rPr>
              <a:t>ionospheric</a:t>
            </a:r>
            <a:r>
              <a:rPr lang="en-US" b="0" dirty="0" smtClean="0">
                <a:solidFill>
                  <a:srgbClr val="000099"/>
                </a:solidFill>
              </a:rPr>
              <a:t> F layer (after </a:t>
            </a:r>
            <a:r>
              <a:rPr lang="en-US" b="0" dirty="0" err="1" smtClean="0">
                <a:solidFill>
                  <a:srgbClr val="000099"/>
                </a:solidFill>
              </a:rPr>
              <a:t>Redmon</a:t>
            </a:r>
            <a:r>
              <a:rPr lang="en-US" b="0" dirty="0" smtClean="0">
                <a:solidFill>
                  <a:srgbClr val="000099"/>
                </a:solidFill>
              </a:rPr>
              <a:t> &amp; Anderson [</a:t>
            </a:r>
            <a:r>
              <a:rPr lang="en-US" b="0" i="1" dirty="0" smtClean="0">
                <a:solidFill>
                  <a:srgbClr val="000099"/>
                </a:solidFill>
              </a:rPr>
              <a:t>2010</a:t>
            </a:r>
            <a:r>
              <a:rPr lang="en-US" b="0" dirty="0" smtClean="0">
                <a:solidFill>
                  <a:srgbClr val="000099"/>
                </a:solidFill>
              </a:rPr>
              <a:t>]).</a:t>
            </a:r>
          </a:p>
          <a:p>
            <a:pPr marL="174625" indent="-174625" algn="just">
              <a:spcBef>
                <a:spcPts val="300"/>
              </a:spcBef>
              <a:buFont typeface="Arial" pitchFamily="34" charset="0"/>
              <a:buChar char="•"/>
              <a:tabLst>
                <a:tab pos="174625" algn="l"/>
                <a:tab pos="1376363" algn="l"/>
                <a:tab pos="2743200" algn="l"/>
              </a:tabLst>
            </a:pPr>
            <a:r>
              <a:rPr lang="en-US" b="0" u="sng" dirty="0" smtClean="0">
                <a:solidFill>
                  <a:srgbClr val="000099"/>
                </a:solidFill>
              </a:rPr>
              <a:t>SEAESRT</a:t>
            </a:r>
            <a:r>
              <a:rPr lang="en-US" b="0" dirty="0" smtClean="0">
                <a:solidFill>
                  <a:srgbClr val="000099"/>
                </a:solidFill>
              </a:rPr>
              <a:t> (</a:t>
            </a:r>
            <a:r>
              <a:rPr lang="en-US" dirty="0" smtClean="0">
                <a:solidFill>
                  <a:srgbClr val="000099"/>
                </a:solidFill>
              </a:rPr>
              <a:t>Space </a:t>
            </a:r>
            <a:r>
              <a:rPr lang="en-US" dirty="0" err="1" smtClean="0">
                <a:solidFill>
                  <a:srgbClr val="000099"/>
                </a:solidFill>
              </a:rPr>
              <a:t>Space</a:t>
            </a:r>
            <a:r>
              <a:rPr lang="en-US" dirty="0" smtClean="0">
                <a:solidFill>
                  <a:srgbClr val="000099"/>
                </a:solidFill>
              </a:rPr>
              <a:t> Environmental Anomalies Expert System Real Time</a:t>
            </a:r>
            <a:r>
              <a:rPr lang="en-US" b="0" dirty="0" smtClean="0">
                <a:solidFill>
                  <a:srgbClr val="000099"/>
                </a:solidFill>
              </a:rPr>
              <a:t>) – Risk assessment tool for geosynchronous satellite operations (after O’Brian et al [</a:t>
            </a:r>
            <a:r>
              <a:rPr lang="en-US" b="0" i="1" dirty="0" smtClean="0">
                <a:solidFill>
                  <a:srgbClr val="000099"/>
                </a:solidFill>
              </a:rPr>
              <a:t>2009</a:t>
            </a:r>
            <a:r>
              <a:rPr lang="en-US" b="0" dirty="0" smtClean="0">
                <a:solidFill>
                  <a:srgbClr val="000099"/>
                </a:solidFill>
              </a:rPr>
              <a:t>]).</a:t>
            </a:r>
          </a:p>
          <a:p>
            <a:pPr marL="174625" indent="-174625" algn="just">
              <a:spcBef>
                <a:spcPts val="300"/>
              </a:spcBef>
              <a:buFont typeface="Arial" pitchFamily="34" charset="0"/>
              <a:buChar char="•"/>
              <a:tabLst>
                <a:tab pos="174625" algn="l"/>
                <a:tab pos="1376363" algn="l"/>
                <a:tab pos="2743200" algn="l"/>
              </a:tabLst>
            </a:pPr>
            <a:r>
              <a:rPr lang="en-US" b="0" u="sng" dirty="0" smtClean="0">
                <a:solidFill>
                  <a:srgbClr val="000099"/>
                </a:solidFill>
              </a:rPr>
              <a:t>OPRT</a:t>
            </a:r>
            <a:r>
              <a:rPr lang="en-US" b="0" dirty="0" smtClean="0">
                <a:solidFill>
                  <a:srgbClr val="000099"/>
                </a:solidFill>
              </a:rPr>
              <a:t> (</a:t>
            </a:r>
            <a:r>
              <a:rPr lang="en-US" dirty="0" smtClean="0">
                <a:solidFill>
                  <a:srgbClr val="000099"/>
                </a:solidFill>
              </a:rPr>
              <a:t>OVATION Prime Real-Time</a:t>
            </a:r>
            <a:r>
              <a:rPr lang="en-US" b="0" dirty="0" smtClean="0">
                <a:solidFill>
                  <a:srgbClr val="000099"/>
                </a:solidFill>
              </a:rPr>
              <a:t>) – </a:t>
            </a:r>
            <a:r>
              <a:rPr lang="en-US" b="0" dirty="0">
                <a:solidFill>
                  <a:srgbClr val="000099"/>
                </a:solidFill>
              </a:rPr>
              <a:t>R</a:t>
            </a:r>
            <a:r>
              <a:rPr lang="en-US" b="0" dirty="0" smtClean="0">
                <a:solidFill>
                  <a:srgbClr val="000099"/>
                </a:solidFill>
              </a:rPr>
              <a:t>eal-time forecast and </a:t>
            </a:r>
            <a:r>
              <a:rPr lang="en-US" b="0" dirty="0" err="1" smtClean="0">
                <a:solidFill>
                  <a:srgbClr val="000099"/>
                </a:solidFill>
              </a:rPr>
              <a:t>nowcast</a:t>
            </a:r>
            <a:r>
              <a:rPr lang="en-US" b="0" dirty="0" smtClean="0">
                <a:solidFill>
                  <a:srgbClr val="000099"/>
                </a:solidFill>
              </a:rPr>
              <a:t> model of </a:t>
            </a:r>
            <a:r>
              <a:rPr lang="en-US" b="0" dirty="0" err="1" smtClean="0">
                <a:solidFill>
                  <a:srgbClr val="000099"/>
                </a:solidFill>
              </a:rPr>
              <a:t>auroral</a:t>
            </a:r>
            <a:r>
              <a:rPr lang="en-US" b="0" dirty="0" smtClean="0">
                <a:solidFill>
                  <a:srgbClr val="000099"/>
                </a:solidFill>
              </a:rPr>
              <a:t> power using ACE solar-wind data and </a:t>
            </a:r>
            <a:r>
              <a:rPr lang="en-US" b="0" dirty="0" err="1" smtClean="0">
                <a:solidFill>
                  <a:srgbClr val="000099"/>
                </a:solidFill>
              </a:rPr>
              <a:t>Kp</a:t>
            </a:r>
            <a:r>
              <a:rPr lang="en-US" b="0" dirty="0" smtClean="0">
                <a:solidFill>
                  <a:srgbClr val="000099"/>
                </a:solidFill>
              </a:rPr>
              <a:t> (after Newell et al </a:t>
            </a:r>
            <a:r>
              <a:rPr lang="en-US" b="0" dirty="0">
                <a:solidFill>
                  <a:srgbClr val="000099"/>
                </a:solidFill>
              </a:rPr>
              <a:t>[</a:t>
            </a:r>
            <a:r>
              <a:rPr lang="en-US" b="0" i="1" dirty="0" smtClean="0">
                <a:solidFill>
                  <a:srgbClr val="000099"/>
                </a:solidFill>
              </a:rPr>
              <a:t>2009</a:t>
            </a:r>
            <a:r>
              <a:rPr lang="en-US" b="0" dirty="0" smtClean="0">
                <a:solidFill>
                  <a:srgbClr val="000099"/>
                </a:solidFill>
              </a:rPr>
              <a:t>]).</a:t>
            </a:r>
            <a:endParaRPr lang="en-US" b="0" dirty="0">
              <a:solidFill>
                <a:srgbClr val="000099"/>
              </a:solidFill>
            </a:endParaRPr>
          </a:p>
          <a:p>
            <a:pPr marL="174625" indent="-174625" algn="just">
              <a:spcBef>
                <a:spcPts val="300"/>
              </a:spcBef>
              <a:buFont typeface="Arial" pitchFamily="34" charset="0"/>
              <a:buChar char="•"/>
              <a:tabLst>
                <a:tab pos="174625" algn="l"/>
                <a:tab pos="1376363" algn="l"/>
                <a:tab pos="2743200" algn="l"/>
              </a:tabLst>
            </a:pPr>
            <a:r>
              <a:rPr lang="en-US" b="0" u="sng" dirty="0" err="1" smtClean="0">
                <a:solidFill>
                  <a:srgbClr val="000099"/>
                </a:solidFill>
              </a:rPr>
              <a:t>PeEPs</a:t>
            </a:r>
            <a:r>
              <a:rPr lang="en-US" b="0" dirty="0" smtClean="0">
                <a:solidFill>
                  <a:srgbClr val="000099"/>
                </a:solidFill>
              </a:rPr>
              <a:t> (</a:t>
            </a:r>
            <a:r>
              <a:rPr lang="en-US" dirty="0" smtClean="0">
                <a:solidFill>
                  <a:srgbClr val="000099"/>
                </a:solidFill>
              </a:rPr>
              <a:t>People Empowered Products</a:t>
            </a:r>
            <a:r>
              <a:rPr lang="en-US" b="0" dirty="0" smtClean="0">
                <a:solidFill>
                  <a:srgbClr val="000099"/>
                </a:solidFill>
              </a:rPr>
              <a:t>) – Combines Twitter reports of </a:t>
            </a:r>
            <a:r>
              <a:rPr lang="en-US" b="0" dirty="0" err="1" smtClean="0">
                <a:solidFill>
                  <a:srgbClr val="000099"/>
                </a:solidFill>
              </a:rPr>
              <a:t>auroral</a:t>
            </a:r>
            <a:r>
              <a:rPr lang="en-US" b="0" dirty="0" smtClean="0">
                <a:solidFill>
                  <a:srgbClr val="000099"/>
                </a:solidFill>
              </a:rPr>
              <a:t> sightings with </a:t>
            </a:r>
            <a:r>
              <a:rPr lang="en-US" b="0" dirty="0" err="1" smtClean="0">
                <a:solidFill>
                  <a:srgbClr val="000099"/>
                </a:solidFill>
              </a:rPr>
              <a:t>auroral</a:t>
            </a:r>
            <a:r>
              <a:rPr lang="en-US" b="0" dirty="0" smtClean="0">
                <a:solidFill>
                  <a:srgbClr val="000099"/>
                </a:solidFill>
              </a:rPr>
              <a:t> model projected onto Google Earth.</a:t>
            </a:r>
          </a:p>
          <a:p>
            <a:pPr marL="174625" indent="-174625" algn="just">
              <a:spcBef>
                <a:spcPts val="300"/>
              </a:spcBef>
              <a:buFont typeface="Arial" pitchFamily="34" charset="0"/>
              <a:buChar char="•"/>
              <a:tabLst>
                <a:tab pos="174625" algn="l"/>
                <a:tab pos="1376363" algn="l"/>
                <a:tab pos="2743200" algn="l"/>
              </a:tabLst>
            </a:pPr>
            <a:r>
              <a:rPr lang="en-US" b="0" u="sng" dirty="0" smtClean="0">
                <a:solidFill>
                  <a:srgbClr val="000099"/>
                </a:solidFill>
              </a:rPr>
              <a:t>ART</a:t>
            </a:r>
            <a:r>
              <a:rPr lang="en-US" b="0" dirty="0" smtClean="0">
                <a:solidFill>
                  <a:srgbClr val="000099"/>
                </a:solidFill>
              </a:rPr>
              <a:t> (</a:t>
            </a:r>
            <a:r>
              <a:rPr lang="en-US" dirty="0" err="1" smtClean="0">
                <a:solidFill>
                  <a:srgbClr val="000099"/>
                </a:solidFill>
              </a:rPr>
              <a:t>Auroral</a:t>
            </a:r>
            <a:r>
              <a:rPr lang="en-US" dirty="0" smtClean="0">
                <a:solidFill>
                  <a:srgbClr val="000099"/>
                </a:solidFill>
              </a:rPr>
              <a:t> Resources Toolkit</a:t>
            </a:r>
            <a:r>
              <a:rPr lang="en-US" b="0" dirty="0" smtClean="0">
                <a:solidFill>
                  <a:srgbClr val="000099"/>
                </a:solidFill>
              </a:rPr>
              <a:t>) – A rich internet application for the visualization and collaboration of </a:t>
            </a:r>
            <a:r>
              <a:rPr lang="en-US" b="0" dirty="0" err="1" smtClean="0">
                <a:solidFill>
                  <a:srgbClr val="000099"/>
                </a:solidFill>
              </a:rPr>
              <a:t>auroral</a:t>
            </a:r>
            <a:r>
              <a:rPr lang="en-US" b="0" dirty="0" smtClean="0">
                <a:solidFill>
                  <a:srgbClr val="000099"/>
                </a:solidFill>
              </a:rPr>
              <a:t> phenomenology.  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110552" y="6350"/>
            <a:ext cx="6902274" cy="96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800" dirty="0" smtClean="0">
                <a:solidFill>
                  <a:schemeClr val="tx2"/>
                </a:solidFill>
              </a:rPr>
              <a:t>NA–TEC: </a:t>
            </a:r>
            <a:r>
              <a:rPr lang="en-US" sz="2400" b="0" dirty="0" smtClean="0">
                <a:solidFill>
                  <a:schemeClr val="tx2"/>
                </a:solidFill>
              </a:rPr>
              <a:t>North America Total Electron Content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400" b="0" dirty="0" smtClean="0">
                <a:solidFill>
                  <a:schemeClr val="tx2"/>
                </a:solidFill>
              </a:rPr>
              <a:t>A Product for GPS Users</a:t>
            </a:r>
            <a:endParaRPr lang="en-US" sz="2400" b="0" dirty="0">
              <a:solidFill>
                <a:schemeClr val="tx2"/>
              </a:solidFill>
            </a:endParaRPr>
          </a:p>
        </p:txBody>
      </p:sp>
      <p:sp>
        <p:nvSpPr>
          <p:cNvPr id="2" name="AutoShape 2" descr="imap://william%2Edenig%40noaa%2Egov@imap.gmail.com:993/fetch%3EUID%3E/INBOX%3E17796?part=1.2&amp;type=image/png&amp;filename=201211281930_TE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p://william%2Edenig%40noaa%2Egov@imap.gmail.com:993/fetch%3EUID%3E/INBOX%3E17796?part=1.2&amp;type=image/png&amp;filename=201211281930_TEC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 bwMode="auto">
          <a:xfrm>
            <a:off x="227662" y="3792074"/>
            <a:ext cx="8610975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just">
              <a:tabLst>
                <a:tab pos="227013" algn="l"/>
                <a:tab pos="1376363" algn="l"/>
                <a:tab pos="2743200" algn="l"/>
              </a:tabLst>
            </a:pPr>
            <a:r>
              <a:rPr lang="en-US" sz="1400" dirty="0" smtClean="0">
                <a:solidFill>
                  <a:srgbClr val="000099"/>
                </a:solidFill>
              </a:rPr>
              <a:t>SWPC/NGDC are expanding the coverage of the operational US TEC model to cover North America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Ø"/>
              <a:tabLst>
                <a:tab pos="227013" algn="l"/>
                <a:tab pos="1376363" algn="l"/>
                <a:tab pos="2743200" algn="l"/>
              </a:tabLst>
            </a:pPr>
            <a:r>
              <a:rPr lang="en-US" sz="1400" b="0" dirty="0" smtClean="0">
                <a:solidFill>
                  <a:srgbClr val="000099"/>
                </a:solidFill>
              </a:rPr>
              <a:t>Errors in GPS position information are directly related to the Total Electron Content above the receiver.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Ø"/>
              <a:tabLst>
                <a:tab pos="227013" algn="l"/>
                <a:tab pos="1376363" algn="l"/>
                <a:tab pos="2743200" algn="l"/>
              </a:tabLst>
            </a:pPr>
            <a:r>
              <a:rPr lang="en-US" sz="1400" b="0" dirty="0" smtClean="0">
                <a:solidFill>
                  <a:srgbClr val="000099"/>
                </a:solidFill>
              </a:rPr>
              <a:t>Both US-TEC and NA-TEC are </a:t>
            </a:r>
            <a:r>
              <a:rPr lang="en-US" sz="1400" b="0" dirty="0" err="1" smtClean="0">
                <a:solidFill>
                  <a:srgbClr val="000099"/>
                </a:solidFill>
              </a:rPr>
              <a:t>Kalman</a:t>
            </a:r>
            <a:r>
              <a:rPr lang="en-US" sz="1400" b="0" dirty="0" smtClean="0">
                <a:solidFill>
                  <a:srgbClr val="000099"/>
                </a:solidFill>
              </a:rPr>
              <a:t>-filter based data </a:t>
            </a:r>
            <a:r>
              <a:rPr lang="en-US" sz="1400" b="0" dirty="0">
                <a:solidFill>
                  <a:srgbClr val="000099"/>
                </a:solidFill>
              </a:rPr>
              <a:t>assimilation </a:t>
            </a:r>
            <a:r>
              <a:rPr lang="en-US" sz="1400" b="0" dirty="0" err="1" smtClean="0">
                <a:solidFill>
                  <a:srgbClr val="000099"/>
                </a:solidFill>
              </a:rPr>
              <a:t>ionospheric</a:t>
            </a:r>
            <a:r>
              <a:rPr lang="en-US" sz="1400" b="0" dirty="0" smtClean="0">
                <a:solidFill>
                  <a:srgbClr val="000099"/>
                </a:solidFill>
              </a:rPr>
              <a:t> models of Total Electron Content. (TEC) which can be an indicator of GPS error.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Ø"/>
              <a:tabLst>
                <a:tab pos="227013" algn="l"/>
                <a:tab pos="1376363" algn="l"/>
                <a:tab pos="2743200" algn="l"/>
              </a:tabLst>
            </a:pPr>
            <a:r>
              <a:rPr lang="en-US" sz="1400" b="0" dirty="0" smtClean="0">
                <a:solidFill>
                  <a:srgbClr val="000099"/>
                </a:solidFill>
              </a:rPr>
              <a:t>The </a:t>
            </a:r>
            <a:r>
              <a:rPr lang="en-US" sz="1400" b="0" dirty="0" smtClean="0">
                <a:solidFill>
                  <a:srgbClr val="000099"/>
                </a:solidFill>
              </a:rPr>
              <a:t>solution is well constrained over the CONUS due to the availability of GPS receivers but not so at the high and low latitudes.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Ø"/>
              <a:tabLst>
                <a:tab pos="174625" algn="l"/>
                <a:tab pos="1376363" algn="l"/>
                <a:tab pos="2743200" algn="l"/>
              </a:tabLst>
            </a:pPr>
            <a:r>
              <a:rPr lang="en-US" sz="1400" b="0" dirty="0" smtClean="0">
                <a:solidFill>
                  <a:srgbClr val="000099"/>
                </a:solidFill>
              </a:rPr>
              <a:t>More real-time data is needed.   Efforts are underway to add new receivers in Alaska and Canada.   Many  data sets are not “real time”  (Latency &lt;15 minutes</a:t>
            </a:r>
            <a:r>
              <a:rPr lang="en-US" sz="1400" b="0" dirty="0" smtClean="0">
                <a:solidFill>
                  <a:srgbClr val="000099"/>
                </a:solidFill>
              </a:rPr>
              <a:t>)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Ø"/>
              <a:tabLst>
                <a:tab pos="174625" algn="l"/>
                <a:tab pos="1376363" algn="l"/>
                <a:tab pos="2743200" algn="l"/>
              </a:tabLst>
            </a:pPr>
            <a:r>
              <a:rPr lang="en-US" sz="1400" b="0" dirty="0" smtClean="0">
                <a:solidFill>
                  <a:srgbClr val="000099"/>
                </a:solidFill>
              </a:rPr>
              <a:t>Customers:  Airlines, Agriculture, Surveying, Snow Removal,  Oil Exploration</a:t>
            </a:r>
            <a:endParaRPr lang="en-US" sz="1400" dirty="0" smtClean="0">
              <a:solidFill>
                <a:srgbClr val="000099"/>
              </a:solidFill>
            </a:endParaRPr>
          </a:p>
          <a:p>
            <a:pPr algn="just">
              <a:spcBef>
                <a:spcPts val="600"/>
              </a:spcBef>
              <a:tabLst>
                <a:tab pos="174625" algn="l"/>
                <a:tab pos="1376363" algn="l"/>
                <a:tab pos="2743200" algn="l"/>
              </a:tabLst>
            </a:pPr>
            <a:r>
              <a:rPr lang="en-US" sz="1400" dirty="0" smtClean="0">
                <a:solidFill>
                  <a:srgbClr val="000099"/>
                </a:solidFill>
              </a:rPr>
              <a:t>Status</a:t>
            </a:r>
            <a:r>
              <a:rPr lang="en-US" sz="1400" dirty="0" smtClean="0">
                <a:solidFill>
                  <a:srgbClr val="000099"/>
                </a:solidFill>
              </a:rPr>
              <a:t>: </a:t>
            </a:r>
            <a:r>
              <a:rPr lang="en-US" sz="1400" dirty="0" smtClean="0">
                <a:solidFill>
                  <a:srgbClr val="000099"/>
                </a:solidFill>
              </a:rPr>
              <a:t>Validation prior to release as a test product</a:t>
            </a:r>
            <a:endParaRPr lang="en-US" sz="1400" b="0" dirty="0" smtClean="0">
              <a:solidFill>
                <a:srgbClr val="000099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83" y="1217330"/>
            <a:ext cx="3131025" cy="2560320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 bwMode="auto">
          <a:xfrm>
            <a:off x="3543498" y="2181943"/>
            <a:ext cx="921844" cy="6352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35" y="1217330"/>
            <a:ext cx="4041648" cy="2562405"/>
          </a:xfrm>
          <a:prstGeom prst="rect">
            <a:avLst/>
          </a:prstGeom>
          <a:ln w="19050">
            <a:solidFill>
              <a:srgbClr val="000099"/>
            </a:solidFill>
          </a:ln>
        </p:spPr>
      </p:pic>
      <p:sp>
        <p:nvSpPr>
          <p:cNvPr id="11" name="TextBox 10"/>
          <p:cNvSpPr txBox="1"/>
          <p:nvPr/>
        </p:nvSpPr>
        <p:spPr bwMode="auto">
          <a:xfrm>
            <a:off x="3469475" y="6438183"/>
            <a:ext cx="53691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>
              <a:tabLst>
                <a:tab pos="227013" algn="l"/>
                <a:tab pos="1376363" algn="l"/>
                <a:tab pos="2743200" algn="l"/>
              </a:tabLst>
            </a:pPr>
            <a:r>
              <a:rPr lang="en-US" dirty="0" smtClean="0">
                <a:solidFill>
                  <a:srgbClr val="000099"/>
                </a:solidFill>
              </a:rPr>
              <a:t>US–TEC: http</a:t>
            </a:r>
            <a:r>
              <a:rPr lang="en-US" dirty="0">
                <a:solidFill>
                  <a:srgbClr val="000099"/>
                </a:solidFill>
              </a:rPr>
              <a:t>://www.swpc.noaa.gov/ustec/index.html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777966" y="1364345"/>
            <a:ext cx="17443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tabLst>
                <a:tab pos="227013" algn="l"/>
                <a:tab pos="1376363" algn="l"/>
                <a:tab pos="2743200" algn="l"/>
              </a:tabLst>
            </a:pPr>
            <a:r>
              <a:rPr lang="en-US" dirty="0" smtClean="0">
                <a:solidFill>
                  <a:srgbClr val="000099"/>
                </a:solidFill>
              </a:rPr>
              <a:t>Current US-TEC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5050971" y="1153160"/>
            <a:ext cx="29514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tabLst>
                <a:tab pos="227013" algn="l"/>
                <a:tab pos="1376363" algn="l"/>
                <a:tab pos="2743200" algn="l"/>
              </a:tabLst>
            </a:pPr>
            <a:r>
              <a:rPr lang="en-US" dirty="0" smtClean="0">
                <a:solidFill>
                  <a:srgbClr val="000099"/>
                </a:solidFill>
              </a:rPr>
              <a:t>NA-TEC Under </a:t>
            </a:r>
            <a:r>
              <a:rPr lang="en-US" dirty="0" smtClean="0">
                <a:solidFill>
                  <a:srgbClr val="000099"/>
                </a:solidFill>
              </a:rPr>
              <a:t>Development</a:t>
            </a:r>
            <a:endParaRPr 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3104154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5228058" y="2340642"/>
            <a:ext cx="1611085" cy="24384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101310" y="6350"/>
            <a:ext cx="69207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FIRST: </a:t>
            </a:r>
            <a:r>
              <a:rPr lang="en-US" sz="2000" b="0" dirty="0" smtClean="0">
                <a:solidFill>
                  <a:srgbClr val="000099"/>
                </a:solidFill>
              </a:rPr>
              <a:t>Forecasting </a:t>
            </a:r>
            <a:r>
              <a:rPr lang="en-US" sz="2000" b="0" dirty="0" err="1" smtClean="0">
                <a:solidFill>
                  <a:srgbClr val="000099"/>
                </a:solidFill>
              </a:rPr>
              <a:t>Ionospheric</a:t>
            </a:r>
            <a:r>
              <a:rPr lang="en-US" sz="2000" b="0" dirty="0" smtClean="0">
                <a:solidFill>
                  <a:srgbClr val="000099"/>
                </a:solidFill>
              </a:rPr>
              <a:t>  </a:t>
            </a:r>
            <a:r>
              <a:rPr lang="en-US" sz="2000" b="0" dirty="0" err="1" smtClean="0">
                <a:solidFill>
                  <a:srgbClr val="000099"/>
                </a:solidFill>
              </a:rPr>
              <a:t>Rt</a:t>
            </a:r>
            <a:r>
              <a:rPr lang="en-US" sz="2000" b="0" dirty="0" smtClean="0">
                <a:solidFill>
                  <a:srgbClr val="000099"/>
                </a:solidFill>
              </a:rPr>
              <a:t> Scintillation Tool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000" b="0" dirty="0" smtClean="0">
                <a:solidFill>
                  <a:srgbClr val="000099"/>
                </a:solidFill>
              </a:rPr>
              <a:t>A Product for Dual Frequency GPS Users Near the Equator</a:t>
            </a:r>
            <a:endParaRPr lang="en-US" sz="2000" b="0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65" y="3813084"/>
            <a:ext cx="3128000" cy="2448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65" y="1126521"/>
            <a:ext cx="3202370" cy="26372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3451617" y="6531314"/>
            <a:ext cx="53004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>
              <a:tabLst>
                <a:tab pos="227013" algn="l"/>
                <a:tab pos="1376363" algn="l"/>
                <a:tab pos="2743200" algn="l"/>
              </a:tabLst>
            </a:pPr>
            <a:r>
              <a:rPr lang="en-US" sz="1400" dirty="0" smtClean="0">
                <a:solidFill>
                  <a:srgbClr val="000099"/>
                </a:solidFill>
              </a:rPr>
              <a:t>Web access:  http://www.ngdc.noaa.gov/stp/iono/FIRST.html</a:t>
            </a:r>
            <a:endParaRPr lang="en-US" sz="1400" dirty="0">
              <a:solidFill>
                <a:srgbClr val="000099"/>
              </a:solidFill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3807340" y="1123401"/>
            <a:ext cx="5162490" cy="284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just">
              <a:tabLst>
                <a:tab pos="227013" algn="l"/>
                <a:tab pos="1376363" algn="l"/>
                <a:tab pos="2743200" algn="l"/>
              </a:tabLst>
            </a:pPr>
            <a:r>
              <a:rPr lang="en-US" sz="1400" b="0" dirty="0" smtClean="0">
                <a:solidFill>
                  <a:srgbClr val="000099"/>
                </a:solidFill>
              </a:rPr>
              <a:t>Predict the occurrence of local </a:t>
            </a:r>
            <a:r>
              <a:rPr lang="en-US" sz="1400" b="0" dirty="0" err="1" smtClean="0">
                <a:solidFill>
                  <a:srgbClr val="000099"/>
                </a:solidFill>
              </a:rPr>
              <a:t>ionospheric</a:t>
            </a:r>
            <a:r>
              <a:rPr lang="en-US" sz="1400" b="0" dirty="0" smtClean="0">
                <a:solidFill>
                  <a:srgbClr val="000099"/>
                </a:solidFill>
              </a:rPr>
              <a:t> scintillation:</a:t>
            </a:r>
          </a:p>
          <a:p>
            <a:pPr marL="285750" indent="-285750" algn="just">
              <a:spcBef>
                <a:spcPts val="300"/>
              </a:spcBef>
              <a:buFont typeface="Wingdings" pitchFamily="2" charset="2"/>
              <a:buChar char="Ø"/>
              <a:tabLst>
                <a:tab pos="227013" algn="l"/>
                <a:tab pos="1376363" algn="l"/>
                <a:tab pos="2743200" algn="l"/>
              </a:tabLst>
            </a:pPr>
            <a:r>
              <a:rPr lang="en-US" sz="1400" b="0" dirty="0" smtClean="0">
                <a:solidFill>
                  <a:srgbClr val="000099"/>
                </a:solidFill>
              </a:rPr>
              <a:t>Evening-side phenomena at low magnetic latitudes.</a:t>
            </a:r>
          </a:p>
          <a:p>
            <a:pPr marL="285750" indent="-285750" algn="just">
              <a:spcBef>
                <a:spcPts val="300"/>
              </a:spcBef>
              <a:buFont typeface="Wingdings" pitchFamily="2" charset="2"/>
              <a:buChar char="Ø"/>
              <a:tabLst>
                <a:tab pos="227013" algn="l"/>
                <a:tab pos="1376363" algn="l"/>
                <a:tab pos="2743200" algn="l"/>
              </a:tabLst>
            </a:pPr>
            <a:r>
              <a:rPr lang="en-US" sz="1400" b="0" dirty="0" smtClean="0">
                <a:solidFill>
                  <a:srgbClr val="000099"/>
                </a:solidFill>
              </a:rPr>
              <a:t>Uses </a:t>
            </a:r>
            <a:r>
              <a:rPr lang="en-US" sz="1400" b="0" dirty="0" err="1" smtClean="0">
                <a:solidFill>
                  <a:srgbClr val="000099"/>
                </a:solidFill>
              </a:rPr>
              <a:t>ionosonde</a:t>
            </a:r>
            <a:r>
              <a:rPr lang="en-US" sz="1400" b="0" dirty="0" smtClean="0">
                <a:solidFill>
                  <a:srgbClr val="000099"/>
                </a:solidFill>
              </a:rPr>
              <a:t> measurements of the ionosphere height </a:t>
            </a:r>
            <a:r>
              <a:rPr lang="en-US" sz="1400" b="0" dirty="0" err="1" smtClean="0">
                <a:solidFill>
                  <a:srgbClr val="000099"/>
                </a:solidFill>
              </a:rPr>
              <a:t>h’F</a:t>
            </a:r>
            <a:r>
              <a:rPr lang="en-US" sz="1400" b="0" dirty="0" smtClean="0">
                <a:solidFill>
                  <a:srgbClr val="000099"/>
                </a:solidFill>
              </a:rPr>
              <a:t>, (values in boxes) as a proxy for </a:t>
            </a:r>
            <a:r>
              <a:rPr lang="en-US" sz="1400" b="0" dirty="0" err="1" smtClean="0">
                <a:solidFill>
                  <a:srgbClr val="000099"/>
                </a:solidFill>
              </a:rPr>
              <a:t>ExB</a:t>
            </a:r>
            <a:r>
              <a:rPr lang="en-US" sz="1400" b="0" dirty="0" smtClean="0">
                <a:solidFill>
                  <a:srgbClr val="000099"/>
                </a:solidFill>
              </a:rPr>
              <a:t> drift and to assess likelihood of scintillation.</a:t>
            </a:r>
          </a:p>
          <a:p>
            <a:pPr marL="285750" indent="-285750" algn="just">
              <a:spcBef>
                <a:spcPts val="300"/>
              </a:spcBef>
              <a:buFont typeface="Wingdings" pitchFamily="2" charset="2"/>
              <a:buChar char="Ø"/>
              <a:tabLst>
                <a:tab pos="227013" algn="l"/>
                <a:tab pos="1376363" algn="l"/>
                <a:tab pos="2743200" algn="l"/>
              </a:tabLst>
            </a:pPr>
            <a:r>
              <a:rPr lang="en-US" sz="1400" b="0" dirty="0" smtClean="0">
                <a:solidFill>
                  <a:srgbClr val="FF0000"/>
                </a:solidFill>
              </a:rPr>
              <a:t>Red – Likely</a:t>
            </a:r>
            <a:r>
              <a:rPr lang="en-US" sz="1400" b="0" dirty="0">
                <a:solidFill>
                  <a:srgbClr val="000099"/>
                </a:solidFill>
              </a:rPr>
              <a:t> </a:t>
            </a:r>
            <a:r>
              <a:rPr lang="en-US" sz="1400" b="0" dirty="0" smtClean="0">
                <a:solidFill>
                  <a:srgbClr val="000099"/>
                </a:solidFill>
              </a:rPr>
              <a:t>/  </a:t>
            </a:r>
            <a:r>
              <a:rPr lang="en-US" sz="1400" b="0" dirty="0" smtClean="0">
                <a:solidFill>
                  <a:srgbClr val="FFFF00"/>
                </a:solidFill>
              </a:rPr>
              <a:t>Yellow – Possible</a:t>
            </a:r>
            <a:r>
              <a:rPr lang="en-US" sz="1400" b="0" dirty="0">
                <a:solidFill>
                  <a:srgbClr val="000099"/>
                </a:solidFill>
              </a:rPr>
              <a:t> </a:t>
            </a:r>
            <a:r>
              <a:rPr lang="en-US" sz="1400" b="0" dirty="0" smtClean="0">
                <a:solidFill>
                  <a:srgbClr val="000099"/>
                </a:solidFill>
              </a:rPr>
              <a:t>/  </a:t>
            </a:r>
            <a:r>
              <a:rPr lang="en-US" sz="1400" b="0" dirty="0" smtClean="0">
                <a:solidFill>
                  <a:srgbClr val="006600"/>
                </a:solidFill>
              </a:rPr>
              <a:t>Green – Unlikely</a:t>
            </a:r>
          </a:p>
          <a:p>
            <a:pPr marL="285750" indent="-285750" algn="just">
              <a:spcBef>
                <a:spcPts val="300"/>
              </a:spcBef>
              <a:buFont typeface="Wingdings" pitchFamily="2" charset="2"/>
              <a:buChar char="Ø"/>
              <a:tabLst>
                <a:tab pos="227013" algn="l"/>
                <a:tab pos="1376363" algn="l"/>
                <a:tab pos="2743200" algn="l"/>
              </a:tabLst>
            </a:pPr>
            <a:r>
              <a:rPr lang="en-US" sz="1400" b="0" dirty="0" smtClean="0">
                <a:solidFill>
                  <a:srgbClr val="000099"/>
                </a:solidFill>
              </a:rPr>
              <a:t>Customers: Aviation, Oil Exploration, DOD</a:t>
            </a:r>
            <a:endParaRPr lang="en-US" sz="1400" b="0" dirty="0" smtClean="0">
              <a:solidFill>
                <a:srgbClr val="000099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Ø"/>
              <a:tabLst>
                <a:tab pos="227013" algn="l"/>
                <a:tab pos="1376363" algn="l"/>
                <a:tab pos="2743200" algn="l"/>
              </a:tabLst>
            </a:pPr>
            <a:endParaRPr lang="en-US" sz="1400" b="0" dirty="0" smtClean="0">
              <a:solidFill>
                <a:srgbClr val="000099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Ø"/>
              <a:tabLst>
                <a:tab pos="227013" algn="l"/>
                <a:tab pos="1376363" algn="l"/>
                <a:tab pos="2743200" algn="l"/>
              </a:tabLst>
            </a:pPr>
            <a:endParaRPr lang="en-US" sz="1400" b="0" dirty="0" smtClean="0">
              <a:solidFill>
                <a:srgbClr val="000099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Ø"/>
              <a:tabLst>
                <a:tab pos="227013" algn="l"/>
                <a:tab pos="1376363" algn="l"/>
                <a:tab pos="2743200" algn="l"/>
              </a:tabLst>
            </a:pPr>
            <a:endParaRPr lang="en-US" sz="1400" b="0" dirty="0" smtClean="0">
              <a:solidFill>
                <a:srgbClr val="000099"/>
              </a:solidFill>
            </a:endParaRPr>
          </a:p>
          <a:p>
            <a:pPr algn="just">
              <a:tabLst>
                <a:tab pos="227013" algn="l"/>
                <a:tab pos="1376363" algn="l"/>
                <a:tab pos="2743200" algn="l"/>
              </a:tabLst>
            </a:pPr>
            <a:r>
              <a:rPr lang="en-US" sz="1400" b="0" dirty="0" smtClean="0">
                <a:solidFill>
                  <a:srgbClr val="000099"/>
                </a:solidFill>
              </a:rPr>
              <a:t>  </a:t>
            </a:r>
            <a:endParaRPr lang="en-US" sz="1400" b="0" dirty="0">
              <a:solidFill>
                <a:srgbClr val="0000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339" y="2867716"/>
            <a:ext cx="5075403" cy="36341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85620881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3302000" y="2481263"/>
            <a:ext cx="7248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0"/>
              <a:t> </a:t>
            </a:r>
          </a:p>
        </p:txBody>
      </p:sp>
      <p:pic>
        <p:nvPicPr>
          <p:cNvPr id="19459" name="Picture 7" descr="space_env_03142012_214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1295400"/>
            <a:ext cx="477520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198438" y="1123671"/>
            <a:ext cx="4379912" cy="570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0" dirty="0">
                <a:solidFill>
                  <a:srgbClr val="000099"/>
                </a:solidFill>
              </a:rPr>
              <a:t>N</a:t>
            </a:r>
            <a:r>
              <a:rPr lang="en-US" b="0" dirty="0" smtClean="0">
                <a:solidFill>
                  <a:srgbClr val="000099"/>
                </a:solidFill>
              </a:rPr>
              <a:t>ear </a:t>
            </a:r>
            <a:r>
              <a:rPr lang="en-US" b="0" dirty="0">
                <a:solidFill>
                  <a:srgbClr val="000099"/>
                </a:solidFill>
              </a:rPr>
              <a:t>real-time </a:t>
            </a:r>
            <a:r>
              <a:rPr lang="en-US" b="0" dirty="0" smtClean="0">
                <a:solidFill>
                  <a:srgbClr val="000099"/>
                </a:solidFill>
              </a:rPr>
              <a:t>utility to </a:t>
            </a:r>
            <a:r>
              <a:rPr lang="en-US" b="0" dirty="0">
                <a:solidFill>
                  <a:srgbClr val="000099"/>
                </a:solidFill>
              </a:rPr>
              <a:t>calculate </a:t>
            </a:r>
            <a:r>
              <a:rPr lang="en-US" b="0" dirty="0" smtClean="0">
                <a:solidFill>
                  <a:srgbClr val="000099"/>
                </a:solidFill>
              </a:rPr>
              <a:t>spacecraft charging hazard </a:t>
            </a:r>
            <a:r>
              <a:rPr lang="en-US" b="0" dirty="0">
                <a:solidFill>
                  <a:srgbClr val="000099"/>
                </a:solidFill>
              </a:rPr>
              <a:t>quotients for geostationary </a:t>
            </a:r>
            <a:r>
              <a:rPr lang="en-US" b="0" dirty="0" smtClean="0">
                <a:solidFill>
                  <a:srgbClr val="000099"/>
                </a:solidFill>
              </a:rPr>
              <a:t>satellites</a:t>
            </a:r>
            <a:r>
              <a:rPr lang="en-US" b="0" dirty="0" smtClean="0">
                <a:solidFill>
                  <a:srgbClr val="000099"/>
                </a:solidFill>
              </a:rPr>
              <a:t>.</a:t>
            </a:r>
          </a:p>
          <a:p>
            <a:endParaRPr lang="en-US" b="0" dirty="0" smtClean="0">
              <a:solidFill>
                <a:srgbClr val="000099"/>
              </a:solidFill>
            </a:endParaRPr>
          </a:p>
          <a:p>
            <a:r>
              <a:rPr lang="en-US" b="0" dirty="0" smtClean="0">
                <a:solidFill>
                  <a:srgbClr val="000099"/>
                </a:solidFill>
              </a:rPr>
              <a:t>Inputs: </a:t>
            </a:r>
            <a:r>
              <a:rPr lang="en-US" b="0" dirty="0" smtClean="0">
                <a:solidFill>
                  <a:srgbClr val="000099"/>
                </a:solidFill>
              </a:rPr>
              <a:t>GOES particle data and the </a:t>
            </a:r>
            <a:r>
              <a:rPr lang="en-US" b="0" i="1" dirty="0" err="1" smtClean="0">
                <a:solidFill>
                  <a:srgbClr val="000099"/>
                </a:solidFill>
              </a:rPr>
              <a:t>K</a:t>
            </a:r>
            <a:r>
              <a:rPr lang="en-US" b="0" i="1" baseline="-25000" dirty="0" err="1" smtClean="0">
                <a:solidFill>
                  <a:srgbClr val="000099"/>
                </a:solidFill>
              </a:rPr>
              <a:t>p</a:t>
            </a:r>
            <a:r>
              <a:rPr lang="en-US" b="0" dirty="0" smtClean="0">
                <a:solidFill>
                  <a:srgbClr val="000099"/>
                </a:solidFill>
              </a:rPr>
              <a:t> geomagnetic index</a:t>
            </a:r>
            <a:r>
              <a:rPr lang="en-US" b="0" dirty="0" smtClean="0">
                <a:solidFill>
                  <a:srgbClr val="000099"/>
                </a:solidFill>
              </a:rPr>
              <a:t>.</a:t>
            </a:r>
            <a:endParaRPr lang="en-US" b="0" dirty="0" smtClean="0">
              <a:solidFill>
                <a:srgbClr val="000099"/>
              </a:solidFill>
            </a:endParaRPr>
          </a:p>
          <a:p>
            <a:endParaRPr lang="en-US" b="0" dirty="0" smtClean="0">
              <a:solidFill>
                <a:srgbClr val="000099"/>
              </a:solidFill>
            </a:endParaRPr>
          </a:p>
          <a:p>
            <a:pPr>
              <a:spcBef>
                <a:spcPts val="1200"/>
              </a:spcBef>
            </a:pPr>
            <a:r>
              <a:rPr lang="en-US" b="0" u="sng" dirty="0" smtClean="0">
                <a:solidFill>
                  <a:srgbClr val="000099"/>
                </a:solidFill>
              </a:rPr>
              <a:t>Satellite </a:t>
            </a:r>
            <a:r>
              <a:rPr lang="en-US" b="0" u="sng" dirty="0">
                <a:solidFill>
                  <a:srgbClr val="000099"/>
                </a:solidFill>
              </a:rPr>
              <a:t>charging hazards: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>
                <a:solidFill>
                  <a:srgbClr val="000099"/>
                </a:solidFill>
              </a:rPr>
              <a:t>Surface </a:t>
            </a:r>
            <a:r>
              <a:rPr lang="en-US" dirty="0" smtClean="0">
                <a:solidFill>
                  <a:srgbClr val="000099"/>
                </a:solidFill>
              </a:rPr>
              <a:t>charging</a:t>
            </a:r>
            <a:r>
              <a:rPr lang="en-US" b="0" dirty="0">
                <a:solidFill>
                  <a:srgbClr val="000099"/>
                </a:solidFill>
              </a:rPr>
              <a:t> </a:t>
            </a:r>
            <a:r>
              <a:rPr lang="en-US" b="0" dirty="0" smtClean="0">
                <a:solidFill>
                  <a:srgbClr val="000099"/>
                </a:solidFill>
              </a:rPr>
              <a:t>– </a:t>
            </a:r>
            <a:r>
              <a:rPr lang="en-US" b="0" dirty="0">
                <a:solidFill>
                  <a:srgbClr val="000099"/>
                </a:solidFill>
              </a:rPr>
              <a:t>Surface discharging – induced currents; low energy </a:t>
            </a:r>
            <a:r>
              <a:rPr lang="en-US" b="0" dirty="0" smtClean="0">
                <a:solidFill>
                  <a:srgbClr val="000099"/>
                </a:solidFill>
              </a:rPr>
              <a:t>particles.</a:t>
            </a:r>
            <a:endParaRPr lang="en-US" b="0" dirty="0">
              <a:solidFill>
                <a:srgbClr val="000099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>
                <a:solidFill>
                  <a:srgbClr val="000099"/>
                </a:solidFill>
              </a:rPr>
              <a:t>Internal charging</a:t>
            </a:r>
            <a:r>
              <a:rPr lang="en-US" b="0" dirty="0">
                <a:solidFill>
                  <a:srgbClr val="000099"/>
                </a:solidFill>
              </a:rPr>
              <a:t> – Electro-static discharge within sensitive electronics; medium energy </a:t>
            </a:r>
            <a:r>
              <a:rPr lang="en-US" b="0" dirty="0" smtClean="0">
                <a:solidFill>
                  <a:srgbClr val="000099"/>
                </a:solidFill>
              </a:rPr>
              <a:t>particles.</a:t>
            </a:r>
            <a:endParaRPr lang="en-US" b="0" dirty="0">
              <a:solidFill>
                <a:srgbClr val="000099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>
                <a:solidFill>
                  <a:srgbClr val="000099"/>
                </a:solidFill>
              </a:rPr>
              <a:t>Single Event Upsets</a:t>
            </a:r>
            <a:r>
              <a:rPr lang="en-US" b="0" dirty="0">
                <a:solidFill>
                  <a:srgbClr val="000099"/>
                </a:solidFill>
              </a:rPr>
              <a:t> – Particle energy deposition in microelectronics; very energetic </a:t>
            </a:r>
            <a:r>
              <a:rPr lang="en-US" b="0" dirty="0" smtClean="0">
                <a:solidFill>
                  <a:srgbClr val="000099"/>
                </a:solidFill>
              </a:rPr>
              <a:t>particles</a:t>
            </a:r>
            <a:r>
              <a:rPr lang="en-US" b="0" dirty="0" smtClean="0">
                <a:solidFill>
                  <a:srgbClr val="000099"/>
                </a:solidFill>
              </a:rPr>
              <a:t>.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endParaRPr lang="en-US" b="0" dirty="0" smtClean="0">
              <a:solidFill>
                <a:srgbClr val="000099"/>
              </a:solidFill>
            </a:endParaRPr>
          </a:p>
          <a:p>
            <a:pPr marL="285750" indent="-285750">
              <a:spcBef>
                <a:spcPts val="600"/>
              </a:spcBef>
            </a:pPr>
            <a:r>
              <a:rPr lang="en-US" b="0" dirty="0" smtClean="0">
                <a:solidFill>
                  <a:srgbClr val="000099"/>
                </a:solidFill>
              </a:rPr>
              <a:t>Customers: Geosynchronous Satellite Operators</a:t>
            </a:r>
            <a:endParaRPr lang="en-US" b="0" dirty="0" smtClean="0">
              <a:solidFill>
                <a:srgbClr val="000099"/>
              </a:solidFill>
            </a:endParaRPr>
          </a:p>
          <a:p>
            <a:pPr>
              <a:spcBef>
                <a:spcPts val="1200"/>
              </a:spcBef>
            </a:pPr>
            <a:endParaRPr lang="en-US" b="0" dirty="0">
              <a:solidFill>
                <a:srgbClr val="000099"/>
              </a:solidFill>
            </a:endParaRPr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1273769" y="0"/>
            <a:ext cx="7870231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99"/>
                </a:solidFill>
              </a:rPr>
              <a:t>SEAESRT: </a:t>
            </a:r>
            <a:r>
              <a:rPr lang="en-US" sz="2400" b="0" dirty="0" smtClean="0">
                <a:solidFill>
                  <a:srgbClr val="000099"/>
                </a:solidFill>
              </a:rPr>
              <a:t>Space </a:t>
            </a:r>
            <a:r>
              <a:rPr lang="en-US" sz="2400" b="0" dirty="0" err="1" smtClean="0">
                <a:solidFill>
                  <a:srgbClr val="000099"/>
                </a:solidFill>
              </a:rPr>
              <a:t>Env</a:t>
            </a:r>
            <a:r>
              <a:rPr lang="en-US" sz="2400" b="0" dirty="0" smtClean="0">
                <a:solidFill>
                  <a:srgbClr val="000099"/>
                </a:solidFill>
              </a:rPr>
              <a:t>. Anomalies Expert System RT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400" b="0" dirty="0" smtClean="0">
                <a:solidFill>
                  <a:srgbClr val="000099"/>
                </a:solidFill>
              </a:rPr>
              <a:t>Supporting Satellite Operators in Geostationary Orbit  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4697093" y="6140623"/>
            <a:ext cx="41776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>
              <a:tabLst>
                <a:tab pos="227013" algn="l"/>
                <a:tab pos="1376363" algn="l"/>
                <a:tab pos="2743200" algn="l"/>
              </a:tabLst>
            </a:pPr>
            <a:r>
              <a:rPr lang="en-US" dirty="0" smtClean="0">
                <a:solidFill>
                  <a:srgbClr val="000099"/>
                </a:solidFill>
              </a:rPr>
              <a:t>Status: Being Transitioned to Operations</a:t>
            </a:r>
            <a:endParaRPr 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0731559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570"/>
            <a:ext cx="8229600" cy="885371"/>
          </a:xfrm>
        </p:spPr>
        <p:txBody>
          <a:bodyPr>
            <a:normAutofit/>
          </a:bodyPr>
          <a:lstStyle/>
          <a:p>
            <a:r>
              <a:rPr lang="en-US" dirty="0" err="1" smtClean="0"/>
              <a:t>Skyterra</a:t>
            </a:r>
            <a:r>
              <a:rPr lang="en-US" dirty="0" smtClean="0"/>
              <a:t> Failure: </a:t>
            </a:r>
            <a:r>
              <a:rPr lang="en-US" dirty="0" smtClean="0"/>
              <a:t>Single Event Upsets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SEAESRT Confirms Probable Cause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305" y="2364411"/>
            <a:ext cx="4655735" cy="4036389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GOES 13 data: SkyTerra-1 outage began on March 07 14:43 UT just after the flux of energetic protons increased dramatically.</a:t>
            </a:r>
          </a:p>
          <a:p>
            <a:r>
              <a:rPr lang="en-US" sz="2000" dirty="0" smtClean="0"/>
              <a:t>SEAESRT: </a:t>
            </a:r>
            <a:r>
              <a:rPr lang="en-US" sz="2000" dirty="0"/>
              <a:t>H</a:t>
            </a:r>
            <a:r>
              <a:rPr lang="en-US" sz="2000" dirty="0" smtClean="0"/>
              <a:t>azard estimate due to energetic protons indicates that </a:t>
            </a:r>
            <a:r>
              <a:rPr lang="en-US" sz="2000" b="1" dirty="0" smtClean="0"/>
              <a:t>a single event upset was 106 times more likely </a:t>
            </a:r>
            <a:r>
              <a:rPr lang="en-US" sz="2000" dirty="0" smtClean="0"/>
              <a:t>at the time of the outage. </a:t>
            </a:r>
          </a:p>
          <a:p>
            <a:pPr lvl="1"/>
            <a:r>
              <a:rPr lang="en-US" sz="1600" dirty="0" smtClean="0"/>
              <a:t>The SEAESRT hazard quotient is based on the flux of &gt;30 </a:t>
            </a:r>
            <a:r>
              <a:rPr lang="en-US" sz="1600" dirty="0" err="1" smtClean="0"/>
              <a:t>MeV</a:t>
            </a:r>
            <a:r>
              <a:rPr lang="en-US" sz="1600" dirty="0" smtClean="0"/>
              <a:t> protons measured by GOES at the time of the anomaly</a:t>
            </a:r>
          </a:p>
          <a:p>
            <a:pPr lvl="1"/>
            <a:r>
              <a:rPr lang="en-US" sz="1600" dirty="0" smtClean="0"/>
              <a:t>Hazard Quotient</a:t>
            </a:r>
          </a:p>
          <a:p>
            <a:pPr lvl="1">
              <a:buNone/>
            </a:pPr>
            <a:r>
              <a:rPr lang="en-US" sz="1600" dirty="0" smtClean="0"/>
              <a:t>      Z=(495 protons/cm2-s-str)/4.67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2798" y="2706641"/>
            <a:ext cx="4075415" cy="305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7006941" y="2938419"/>
            <a:ext cx="0" cy="246896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25103" y="3102806"/>
            <a:ext cx="121257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SkyTerra-1 </a:t>
            </a:r>
          </a:p>
          <a:p>
            <a:r>
              <a:rPr lang="en-US" dirty="0" smtClean="0"/>
              <a:t>Outage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628027" y="3102806"/>
            <a:ext cx="378914" cy="380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8223" y="1087080"/>
            <a:ext cx="845049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The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SkyTerra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outage was likely caused by a solar proton induced Single Event Upset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(based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on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SEAESRT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hazard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estimates). 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306396" y="1207170"/>
            <a:ext cx="4143684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1200"/>
              </a:spcBef>
              <a:buFont typeface="Arial" pitchFamily="34" charset="0"/>
              <a:buChar char="•"/>
              <a:tabLst>
                <a:tab pos="227013" algn="l"/>
                <a:tab pos="1376363" algn="l"/>
                <a:tab pos="2743200" algn="l"/>
              </a:tabLst>
            </a:pPr>
            <a:r>
              <a:rPr lang="en-US" sz="1800" b="0" dirty="0" smtClean="0">
                <a:solidFill>
                  <a:srgbClr val="000099"/>
                </a:solidFill>
              </a:rPr>
              <a:t>Provides 30-50 min </a:t>
            </a:r>
            <a:r>
              <a:rPr lang="en-US" sz="1800" b="0" dirty="0" smtClean="0">
                <a:solidFill>
                  <a:srgbClr val="000099"/>
                </a:solidFill>
              </a:rPr>
              <a:t>forecast </a:t>
            </a:r>
            <a:r>
              <a:rPr lang="en-US" sz="1800" b="0" dirty="0" err="1" smtClean="0">
                <a:solidFill>
                  <a:srgbClr val="000099"/>
                </a:solidFill>
              </a:rPr>
              <a:t>auroral</a:t>
            </a:r>
            <a:r>
              <a:rPr lang="en-US" sz="1800" b="0" dirty="0" smtClean="0">
                <a:solidFill>
                  <a:srgbClr val="000099"/>
                </a:solidFill>
              </a:rPr>
              <a:t> energy </a:t>
            </a:r>
            <a:r>
              <a:rPr lang="en-US" sz="1800" b="0" dirty="0" smtClean="0">
                <a:solidFill>
                  <a:srgbClr val="000099"/>
                </a:solidFill>
              </a:rPr>
              <a:t>deposition in geomagnetic </a:t>
            </a:r>
            <a:r>
              <a:rPr lang="en-US" sz="1800" b="0" dirty="0" smtClean="0">
                <a:solidFill>
                  <a:srgbClr val="000099"/>
                </a:solidFill>
              </a:rPr>
              <a:t>coordinates and </a:t>
            </a:r>
            <a:r>
              <a:rPr lang="en-US" sz="1800" b="0" dirty="0" smtClean="0">
                <a:solidFill>
                  <a:srgbClr val="000099"/>
                </a:solidFill>
              </a:rPr>
              <a:t>hemispheric power (</a:t>
            </a:r>
            <a:r>
              <a:rPr lang="en-US" sz="1800" b="0" dirty="0" err="1" smtClean="0">
                <a:solidFill>
                  <a:srgbClr val="000099"/>
                </a:solidFill>
              </a:rPr>
              <a:t>gigawatts</a:t>
            </a:r>
            <a:r>
              <a:rPr lang="en-US" sz="1800" b="0" dirty="0" smtClean="0">
                <a:solidFill>
                  <a:srgbClr val="000099"/>
                </a:solidFill>
              </a:rPr>
              <a:t>). </a:t>
            </a:r>
            <a:endParaRPr lang="en-US" sz="1800" b="0" dirty="0" smtClean="0">
              <a:solidFill>
                <a:srgbClr val="000099"/>
              </a:solidFill>
            </a:endParaRPr>
          </a:p>
          <a:p>
            <a:pPr marL="171450" indent="-171450">
              <a:spcBef>
                <a:spcPts val="1200"/>
              </a:spcBef>
              <a:buFont typeface="Arial" pitchFamily="34" charset="0"/>
              <a:buChar char="•"/>
              <a:tabLst>
                <a:tab pos="227013" algn="l"/>
                <a:tab pos="1376363" algn="l"/>
                <a:tab pos="2743200" algn="l"/>
              </a:tabLst>
            </a:pPr>
            <a:r>
              <a:rPr lang="en-US" sz="1800" b="0" dirty="0" smtClean="0">
                <a:solidFill>
                  <a:srgbClr val="000099"/>
                </a:solidFill>
              </a:rPr>
              <a:t>R</a:t>
            </a:r>
            <a:r>
              <a:rPr lang="en-US" sz="1800" b="0" dirty="0" smtClean="0">
                <a:solidFill>
                  <a:srgbClr val="000099"/>
                </a:solidFill>
              </a:rPr>
              <a:t>uns </a:t>
            </a:r>
            <a:r>
              <a:rPr lang="en-US" sz="1800" b="0" dirty="0" smtClean="0">
                <a:solidFill>
                  <a:srgbClr val="000099"/>
                </a:solidFill>
              </a:rPr>
              <a:t>on a 5 minute cadence.</a:t>
            </a:r>
          </a:p>
          <a:p>
            <a:pPr marL="171450" indent="-171450">
              <a:spcBef>
                <a:spcPts val="1200"/>
              </a:spcBef>
              <a:buFont typeface="Arial" pitchFamily="34" charset="0"/>
              <a:buChar char="•"/>
              <a:tabLst>
                <a:tab pos="227013" algn="l"/>
                <a:tab pos="1376363" algn="l"/>
                <a:tab pos="2743200" algn="l"/>
              </a:tabLst>
            </a:pPr>
            <a:r>
              <a:rPr lang="en-US" sz="1800" b="0" dirty="0" smtClean="0">
                <a:solidFill>
                  <a:srgbClr val="000099"/>
                </a:solidFill>
              </a:rPr>
              <a:t>Empirical model based on  DMSP particle data and driven by real-time ACE </a:t>
            </a:r>
            <a:r>
              <a:rPr lang="en-US" sz="1800" b="0" dirty="0" smtClean="0">
                <a:solidFill>
                  <a:srgbClr val="000099"/>
                </a:solidFill>
              </a:rPr>
              <a:t>measurements at L1</a:t>
            </a:r>
          </a:p>
          <a:p>
            <a:pPr marL="171450" indent="-171450">
              <a:spcBef>
                <a:spcPts val="1200"/>
              </a:spcBef>
              <a:buFont typeface="Arial" pitchFamily="34" charset="0"/>
              <a:buChar char="•"/>
              <a:tabLst>
                <a:tab pos="227013" algn="l"/>
                <a:tab pos="1376363" algn="l"/>
                <a:tab pos="2743200" algn="l"/>
              </a:tabLst>
            </a:pPr>
            <a:r>
              <a:rPr lang="en-US" sz="1800" b="0" dirty="0" smtClean="0">
                <a:solidFill>
                  <a:srgbClr val="000099"/>
                </a:solidFill>
              </a:rPr>
              <a:t>Improvements </a:t>
            </a:r>
            <a:r>
              <a:rPr lang="en-US" sz="1800" b="0" dirty="0" smtClean="0">
                <a:solidFill>
                  <a:srgbClr val="000099"/>
                </a:solidFill>
              </a:rPr>
              <a:t>underway</a:t>
            </a:r>
          </a:p>
          <a:p>
            <a:pPr lvl="1"/>
            <a:r>
              <a:rPr lang="en-US" sz="1400" b="0" dirty="0" smtClean="0">
                <a:solidFill>
                  <a:srgbClr val="000099"/>
                </a:solidFill>
              </a:rPr>
              <a:t>Robustness</a:t>
            </a:r>
          </a:p>
          <a:p>
            <a:pPr lvl="1"/>
            <a:r>
              <a:rPr lang="en-US" sz="1400" b="0" dirty="0" smtClean="0">
                <a:solidFill>
                  <a:srgbClr val="000099"/>
                </a:solidFill>
              </a:rPr>
              <a:t>Expand to larger storms</a:t>
            </a:r>
          </a:p>
          <a:p>
            <a:pPr lvl="1"/>
            <a:r>
              <a:rPr lang="en-US" sz="1400" b="0" dirty="0" smtClean="0">
                <a:solidFill>
                  <a:srgbClr val="000099"/>
                </a:solidFill>
              </a:rPr>
              <a:t>Multi-day </a:t>
            </a:r>
            <a:r>
              <a:rPr lang="en-US" sz="1400" b="0" dirty="0" smtClean="0">
                <a:solidFill>
                  <a:srgbClr val="000099"/>
                </a:solidFill>
              </a:rPr>
              <a:t>forecast</a:t>
            </a:r>
            <a:endParaRPr lang="en-US" b="0" dirty="0" smtClean="0">
              <a:solidFill>
                <a:srgbClr val="000099"/>
              </a:solidFill>
            </a:endParaRPr>
          </a:p>
          <a:p>
            <a:pPr marL="171450" indent="-171450">
              <a:spcBef>
                <a:spcPts val="1200"/>
              </a:spcBef>
              <a:buFont typeface="Arial" pitchFamily="34" charset="0"/>
              <a:buChar char="•"/>
              <a:tabLst>
                <a:tab pos="227013" algn="l"/>
                <a:tab pos="1376363" algn="l"/>
                <a:tab pos="2743200" algn="l"/>
              </a:tabLst>
            </a:pPr>
            <a:r>
              <a:rPr lang="en-US" sz="1800" b="0" dirty="0" smtClean="0">
                <a:solidFill>
                  <a:srgbClr val="000099"/>
                </a:solidFill>
              </a:rPr>
              <a:t>Customers:  Space Weather Models/products, GPS users, HF Com</a:t>
            </a:r>
            <a:r>
              <a:rPr lang="en-US" sz="1800" b="0" dirty="0" smtClean="0">
                <a:solidFill>
                  <a:srgbClr val="000099"/>
                </a:solidFill>
              </a:rPr>
              <a:t> , </a:t>
            </a:r>
            <a:r>
              <a:rPr lang="en-US" sz="1800" b="0" dirty="0" err="1" smtClean="0">
                <a:solidFill>
                  <a:srgbClr val="000099"/>
                </a:solidFill>
              </a:rPr>
              <a:t>DoD</a:t>
            </a:r>
            <a:endParaRPr lang="en-US" sz="1800" b="0" dirty="0" smtClean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515240" y="6434075"/>
            <a:ext cx="5171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>
              <a:tabLst>
                <a:tab pos="227013" algn="l"/>
                <a:tab pos="1376363" algn="l"/>
                <a:tab pos="2743200" algn="l"/>
              </a:tabLst>
            </a:pPr>
            <a:r>
              <a:rPr lang="en-US" sz="1400" dirty="0" smtClean="0">
                <a:solidFill>
                  <a:srgbClr val="000099"/>
                </a:solidFill>
              </a:rPr>
              <a:t>Web access: http://www.ngdc.noaa.gov/stp/ovation_prime/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643075" y="6350"/>
            <a:ext cx="38372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99"/>
                </a:solidFill>
              </a:rPr>
              <a:t>Ovation </a:t>
            </a:r>
            <a:r>
              <a:rPr lang="en-US" sz="2800" dirty="0" smtClean="0">
                <a:solidFill>
                  <a:srgbClr val="000099"/>
                </a:solidFill>
              </a:rPr>
              <a:t>Prime:</a:t>
            </a:r>
            <a:endParaRPr lang="en-US" sz="2800" dirty="0" smtClean="0">
              <a:solidFill>
                <a:srgbClr val="000099"/>
              </a:solidFill>
            </a:endParaRPr>
          </a:p>
          <a:p>
            <a:pPr algn="ctr" eaLnBrk="1" hangingPunct="1"/>
            <a:r>
              <a:rPr lang="en-US" sz="2000" b="0" dirty="0" smtClean="0">
                <a:solidFill>
                  <a:srgbClr val="000099"/>
                </a:solidFill>
              </a:rPr>
              <a:t>Short Term Forecasts of Aurora</a:t>
            </a:r>
            <a:r>
              <a:rPr lang="en-US" sz="2800" b="0" dirty="0" smtClean="0">
                <a:solidFill>
                  <a:srgbClr val="000099"/>
                </a:solidFill>
              </a:rPr>
              <a:t> </a:t>
            </a:r>
            <a:endParaRPr lang="en-US" sz="2800" b="0" dirty="0">
              <a:solidFill>
                <a:schemeClr val="tx2"/>
              </a:solidFill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235" y="1153886"/>
            <a:ext cx="3886200" cy="3886200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38232029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Ovation:  Aurora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0446"/>
            <a:ext cx="4511040" cy="4525963"/>
          </a:xfrm>
        </p:spPr>
        <p:txBody>
          <a:bodyPr/>
          <a:lstStyle/>
          <a:p>
            <a:r>
              <a:rPr lang="en-US" sz="2000" b="0" dirty="0" smtClean="0">
                <a:solidFill>
                  <a:srgbClr val="000099"/>
                </a:solidFill>
              </a:rPr>
              <a:t>An additional OVATION product is a map of the aurora in geographic coordinates</a:t>
            </a:r>
          </a:p>
          <a:p>
            <a:r>
              <a:rPr lang="en-US" sz="2000" b="0" dirty="0" smtClean="0">
                <a:solidFill>
                  <a:srgbClr val="000099"/>
                </a:solidFill>
              </a:rPr>
              <a:t>Designed as a forecast product for the public  </a:t>
            </a:r>
          </a:p>
          <a:p>
            <a:pPr lvl="1"/>
            <a:r>
              <a:rPr lang="en-US" sz="1600" b="0" dirty="0" smtClean="0">
                <a:solidFill>
                  <a:srgbClr val="000099"/>
                </a:solidFill>
              </a:rPr>
              <a:t>Probability of aurora</a:t>
            </a:r>
          </a:p>
          <a:p>
            <a:pPr lvl="1"/>
            <a:r>
              <a:rPr lang="en-US" sz="1600" b="0" dirty="0" smtClean="0">
                <a:solidFill>
                  <a:srgbClr val="000099"/>
                </a:solidFill>
              </a:rPr>
              <a:t>Location of aurora</a:t>
            </a:r>
          </a:p>
          <a:p>
            <a:pPr lvl="1"/>
            <a:r>
              <a:rPr lang="en-US" sz="1600" b="0" dirty="0" smtClean="0">
                <a:solidFill>
                  <a:srgbClr val="000099"/>
                </a:solidFill>
              </a:rPr>
              <a:t>Intensity of aurora</a:t>
            </a:r>
          </a:p>
          <a:p>
            <a:r>
              <a:rPr lang="en-US" sz="2000" b="0" dirty="0" smtClean="0">
                <a:solidFill>
                  <a:srgbClr val="000099"/>
                </a:solidFill>
              </a:rPr>
              <a:t>Customers:  Aviation, Oil Exploration, Tourism industry, general public interested in viewing the aurora</a:t>
            </a:r>
          </a:p>
          <a:p>
            <a:endParaRPr lang="en-US" sz="2000" b="0" dirty="0" smtClean="0">
              <a:solidFill>
                <a:srgbClr val="000099"/>
              </a:solidFill>
            </a:endParaRPr>
          </a:p>
          <a:p>
            <a:r>
              <a:rPr lang="en-US" sz="2000" b="0" dirty="0" smtClean="0">
                <a:solidFill>
                  <a:srgbClr val="000099"/>
                </a:solidFill>
              </a:rPr>
              <a:t>Status</a:t>
            </a:r>
            <a:r>
              <a:rPr lang="en-US" sz="2000" b="0" dirty="0" smtClean="0">
                <a:solidFill>
                  <a:srgbClr val="000099"/>
                </a:solidFill>
              </a:rPr>
              <a:t>:  In transition to operations</a:t>
            </a:r>
            <a:endParaRPr lang="en-US" sz="2000" b="0" dirty="0">
              <a:solidFill>
                <a:srgbClr val="000099"/>
              </a:solidFill>
            </a:endParaRPr>
          </a:p>
        </p:txBody>
      </p:sp>
      <p:pic>
        <p:nvPicPr>
          <p:cNvPr id="4" name="Picture 7" descr="Ovation_US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374" y="1411088"/>
            <a:ext cx="4459941" cy="445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 bwMode="auto">
          <a:xfrm>
            <a:off x="4325257" y="6429829"/>
            <a:ext cx="3114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tabLst>
                <a:tab pos="227013" algn="l"/>
                <a:tab pos="1376363" algn="l"/>
                <a:tab pos="2743200" algn="l"/>
              </a:tabLst>
            </a:pPr>
            <a:r>
              <a:rPr lang="en-US" u="sng" dirty="0" smtClean="0">
                <a:solidFill>
                  <a:srgbClr val="000099"/>
                </a:solidFill>
              </a:rPr>
              <a:t>Helios.swpc.noaa.gov/ovation</a:t>
            </a:r>
            <a:endParaRPr lang="en-US" u="sng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992696" y="39688"/>
            <a:ext cx="51411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3200" dirty="0" err="1" smtClean="0">
                <a:solidFill>
                  <a:srgbClr val="000099"/>
                </a:solidFill>
              </a:rPr>
              <a:t>PeEPs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endParaRPr lang="en-US" sz="3200" dirty="0">
              <a:solidFill>
                <a:srgbClr val="000099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2800" b="0" dirty="0" smtClean="0">
                <a:solidFill>
                  <a:srgbClr val="000099"/>
                </a:solidFill>
              </a:rPr>
              <a:t>People Empowered Products  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endParaRPr lang="en-US" sz="2800" dirty="0">
              <a:solidFill>
                <a:srgbClr val="000099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747" y="1901219"/>
            <a:ext cx="6059049" cy="454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64949" y="1110571"/>
            <a:ext cx="7996646" cy="769987"/>
            <a:chOff x="0" y="0"/>
            <a:chExt cx="8382000" cy="1594710"/>
          </a:xfrm>
        </p:grpSpPr>
        <p:sp>
          <p:nvSpPr>
            <p:cNvPr id="6" name="Rounded Rectangle 5"/>
            <p:cNvSpPr/>
            <p:nvPr/>
          </p:nvSpPr>
          <p:spPr>
            <a:xfrm>
              <a:off x="0" y="0"/>
              <a:ext cx="8382000" cy="15947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77847" y="77847"/>
              <a:ext cx="8226306" cy="1133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0" kern="1200" dirty="0" smtClean="0"/>
                <a:t>Goal: To create a generic framework that incorporates user reports into NOAA real time and retrospective weather products</a:t>
              </a:r>
              <a:endParaRPr lang="en-US" sz="2000" b="0" kern="1200" dirty="0"/>
            </a:p>
          </p:txBody>
        </p:sp>
      </p:grpSp>
      <p:sp>
        <p:nvSpPr>
          <p:cNvPr id="2" name="TextBox 1"/>
          <p:cNvSpPr txBox="1"/>
          <p:nvPr/>
        </p:nvSpPr>
        <p:spPr bwMode="auto">
          <a:xfrm>
            <a:off x="5860868" y="6459649"/>
            <a:ext cx="28520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tabLst>
                <a:tab pos="227013" algn="l"/>
                <a:tab pos="1376363" algn="l"/>
                <a:tab pos="2743200" algn="l"/>
              </a:tabLst>
            </a:pPr>
            <a:r>
              <a:rPr lang="en-US" u="sng" dirty="0" smtClean="0">
                <a:solidFill>
                  <a:srgbClr val="000099"/>
                </a:solidFill>
              </a:rPr>
              <a:t>Status: Under development</a:t>
            </a:r>
            <a:endParaRPr lang="en-US" u="sng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4044269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P PMR - REVISED - WFD - 17jul06">
  <a:themeElements>
    <a:clrScheme name="STP PMR - REVISED - WFD - 17jul06 8">
      <a:dk1>
        <a:srgbClr val="000000"/>
      </a:dk1>
      <a:lt1>
        <a:srgbClr val="FFFFFF"/>
      </a:lt1>
      <a:dk2>
        <a:srgbClr val="000099"/>
      </a:dk2>
      <a:lt2>
        <a:srgbClr val="808080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0000FF"/>
      </a:hlink>
      <a:folHlink>
        <a:srgbClr val="CECECE"/>
      </a:folHlink>
    </a:clrScheme>
    <a:fontScheme name="STP PMR - REVISED - WFD - 17jul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tabLst>
            <a:tab pos="227013" algn="l"/>
            <a:tab pos="1376363" algn="l"/>
            <a:tab pos="2743200" algn="l"/>
          </a:tabLst>
          <a:defRPr u="sng" dirty="0">
            <a:solidFill>
              <a:srgbClr val="000099"/>
            </a:solidFill>
          </a:defRPr>
        </a:defPPr>
      </a:lstStyle>
    </a:txDef>
  </a:objectDefaults>
  <a:extraClrSchemeLst>
    <a:extraClrScheme>
      <a:clrScheme name="STP PMR - REVISED - WFD - 17jul06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P PMR - REVISED - WFD - 17jul0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P PMR - REVISED - WFD - 17jul06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P PMR - REVISED - WFD - 17jul06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P PMR - REVISED - WFD - 17jul06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P PMR - REVISED - WFD - 17jul06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P PMR - REVISED - WFD - 17jul06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P PMR - REVISED - WFD - 17jul06 8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618FFD"/>
        </a:accent1>
        <a:accent2>
          <a:srgbClr val="00AE00"/>
        </a:accent2>
        <a:accent3>
          <a:srgbClr val="FFFFFF"/>
        </a:accent3>
        <a:accent4>
          <a:srgbClr val="000000"/>
        </a:accent4>
        <a:accent5>
          <a:srgbClr val="B7C6FE"/>
        </a:accent5>
        <a:accent6>
          <a:srgbClr val="009D00"/>
        </a:accent6>
        <a:hlink>
          <a:srgbClr val="0000FF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STP PMR - REVISED - WFD - 17jul06</Template>
  <TotalTime>11632</TotalTime>
  <Words>1281</Words>
  <Application>Microsoft Office PowerPoint</Application>
  <PresentationFormat>On-screen Show (4:3)</PresentationFormat>
  <Paragraphs>125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STP PMR - REVISED - WFD - 17jul06</vt:lpstr>
      <vt:lpstr>Slide 1</vt:lpstr>
      <vt:lpstr>Slide 2</vt:lpstr>
      <vt:lpstr>Slide 3</vt:lpstr>
      <vt:lpstr>Slide 4</vt:lpstr>
      <vt:lpstr>Slide 5</vt:lpstr>
      <vt:lpstr>Skyterra Failure: Single Event Upsets SEAESRT Confirms Probable Cause</vt:lpstr>
      <vt:lpstr>Slide 7</vt:lpstr>
      <vt:lpstr>Ovation:  Aurora Probability</vt:lpstr>
      <vt:lpstr>Slide 9</vt:lpstr>
      <vt:lpstr>Slide 10</vt:lpstr>
      <vt:lpstr>Slide 11</vt:lpstr>
      <vt:lpstr>Thank You</vt:lpstr>
      <vt:lpstr>Slide 13</vt:lpstr>
    </vt:vector>
  </TitlesOfParts>
  <Company>National Geophysical data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Denig</dc:creator>
  <cp:lastModifiedBy>russ</cp:lastModifiedBy>
  <cp:revision>497</cp:revision>
  <cp:lastPrinted>2012-11-30T00:04:19Z</cp:lastPrinted>
  <dcterms:created xsi:type="dcterms:W3CDTF">2006-09-12T16:15:41Z</dcterms:created>
  <dcterms:modified xsi:type="dcterms:W3CDTF">2012-12-05T14:19:23Z</dcterms:modified>
</cp:coreProperties>
</file>