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Lst>
  <p:notesMasterIdLst>
    <p:notesMasterId r:id="rId18"/>
  </p:notesMasterIdLst>
  <p:sldIdLst>
    <p:sldId id="269" r:id="rId2"/>
    <p:sldId id="256" r:id="rId3"/>
    <p:sldId id="257" r:id="rId4"/>
    <p:sldId id="258" r:id="rId5"/>
    <p:sldId id="261" r:id="rId6"/>
    <p:sldId id="259" r:id="rId7"/>
    <p:sldId id="262" r:id="rId8"/>
    <p:sldId id="260" r:id="rId9"/>
    <p:sldId id="263" r:id="rId10"/>
    <p:sldId id="264" r:id="rId11"/>
    <p:sldId id="265" r:id="rId12"/>
    <p:sldId id="267" r:id="rId13"/>
    <p:sldId id="268" r:id="rId14"/>
    <p:sldId id="270" r:id="rId15"/>
    <p:sldId id="266" r:id="rId16"/>
    <p:sldId id="271"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clrMru>
    <a:srgbClr val="F9BF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09" autoAdjust="0"/>
  </p:normalViewPr>
  <p:slideViewPr>
    <p:cSldViewPr snapToGrid="0" snapToObjects="1">
      <p:cViewPr>
        <p:scale>
          <a:sx n="100" d="100"/>
          <a:sy n="100" d="100"/>
        </p:scale>
        <p:origin x="-2688" y="-1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A30A1E-5E4E-0F49-82AF-385B67EDB21A}" type="datetimeFigureOut">
              <a:rPr lang="en-US" smtClean="0"/>
              <a:t>6/11/13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6811F5-7399-064A-B7BF-9F4EC86F5DF1}" type="slidenum">
              <a:rPr lang="en-US" smtClean="0"/>
              <a:t>‹#›</a:t>
            </a:fld>
            <a:endParaRPr lang="en-US"/>
          </a:p>
        </p:txBody>
      </p:sp>
    </p:spTree>
    <p:extLst>
      <p:ext uri="{BB962C8B-B14F-4D97-AF65-F5344CB8AC3E}">
        <p14:creationId xmlns:p14="http://schemas.microsoft.com/office/powerpoint/2010/main" val="1640218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comparison to what we have seen the past</a:t>
            </a:r>
            <a:r>
              <a:rPr lang="en-US" baseline="0" dirty="0" smtClean="0"/>
              <a:t> couple days we are a very small operation and this presentation will be very short, but we have been growing and are working to get our core and samples datasets organized and available.  This is our office in St. Petersburg, Florida.  It is on the University of South Florida campus.  We have been in existence since the late ‘80s, originally just the one building on the right.  The building was an old Studebaker dealership in the 1920s, thus is named the Studebaker building.  In 1996 we completed the larger building on the left known as the Getting building, and in 2008 we finished construction of 11,000 square feet of laboratory space in a third building in the back.</a:t>
            </a:r>
            <a:endParaRPr lang="en-US" dirty="0"/>
          </a:p>
        </p:txBody>
      </p:sp>
      <p:sp>
        <p:nvSpPr>
          <p:cNvPr id="4" name="Slide Number Placeholder 3"/>
          <p:cNvSpPr>
            <a:spLocks noGrp="1"/>
          </p:cNvSpPr>
          <p:nvPr>
            <p:ph type="sldNum" sz="quarter" idx="10"/>
          </p:nvPr>
        </p:nvSpPr>
        <p:spPr/>
        <p:txBody>
          <a:bodyPr/>
          <a:lstStyle/>
          <a:p>
            <a:fld id="{466811F5-7399-064A-B7BF-9F4EC86F5DF1}" type="slidenum">
              <a:rPr lang="en-US" smtClean="0"/>
              <a:t>1</a:t>
            </a:fld>
            <a:endParaRPr lang="en-US" dirty="0"/>
          </a:p>
        </p:txBody>
      </p:sp>
    </p:spTree>
    <p:extLst>
      <p:ext uri="{BB962C8B-B14F-4D97-AF65-F5344CB8AC3E}">
        <p14:creationId xmlns:p14="http://schemas.microsoft.com/office/powerpoint/2010/main" val="3839801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care viewer has all of the information about the cores, including their exact location.  We do loan out these cores to researchers, there are some in Germany right now.</a:t>
            </a:r>
            <a:endParaRPr lang="en-US" dirty="0"/>
          </a:p>
        </p:txBody>
      </p:sp>
      <p:sp>
        <p:nvSpPr>
          <p:cNvPr id="4" name="Slide Number Placeholder 3"/>
          <p:cNvSpPr>
            <a:spLocks noGrp="1"/>
          </p:cNvSpPr>
          <p:nvPr>
            <p:ph type="sldNum" sz="quarter" idx="10"/>
          </p:nvPr>
        </p:nvSpPr>
        <p:spPr/>
        <p:txBody>
          <a:bodyPr/>
          <a:lstStyle/>
          <a:p>
            <a:fld id="{466811F5-7399-064A-B7BF-9F4EC86F5DF1}" type="slidenum">
              <a:rPr lang="en-US" smtClean="0"/>
              <a:t>10</a:t>
            </a:fld>
            <a:endParaRPr lang="en-US"/>
          </a:p>
        </p:txBody>
      </p:sp>
    </p:spTree>
    <p:extLst>
      <p:ext uri="{BB962C8B-B14F-4D97-AF65-F5344CB8AC3E}">
        <p14:creationId xmlns:p14="http://schemas.microsoft.com/office/powerpoint/2010/main" val="378355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try to read</a:t>
            </a:r>
            <a:r>
              <a:rPr lang="en-US" baseline="0" dirty="0" smtClean="0"/>
              <a:t> the text on this image, but currently we have 1,307 samples and </a:t>
            </a:r>
            <a:r>
              <a:rPr lang="en-US" dirty="0" smtClean="0"/>
              <a:t>cores entries in a spreadsheet that includes the field activity number, associated publications, repository</a:t>
            </a:r>
            <a:r>
              <a:rPr lang="en-US" baseline="0" dirty="0" smtClean="0"/>
              <a:t> information, and whatever else we can think of.</a:t>
            </a:r>
            <a:endParaRPr lang="en-US" dirty="0"/>
          </a:p>
        </p:txBody>
      </p:sp>
      <p:sp>
        <p:nvSpPr>
          <p:cNvPr id="4" name="Slide Number Placeholder 3"/>
          <p:cNvSpPr>
            <a:spLocks noGrp="1"/>
          </p:cNvSpPr>
          <p:nvPr>
            <p:ph type="sldNum" sz="quarter" idx="10"/>
          </p:nvPr>
        </p:nvSpPr>
        <p:spPr/>
        <p:txBody>
          <a:bodyPr/>
          <a:lstStyle/>
          <a:p>
            <a:fld id="{466811F5-7399-064A-B7BF-9F4EC86F5DF1}" type="slidenum">
              <a:rPr lang="en-US" smtClean="0"/>
              <a:t>11</a:t>
            </a:fld>
            <a:endParaRPr lang="en-US"/>
          </a:p>
        </p:txBody>
      </p:sp>
    </p:spTree>
    <p:extLst>
      <p:ext uri="{BB962C8B-B14F-4D97-AF65-F5344CB8AC3E}">
        <p14:creationId xmlns:p14="http://schemas.microsoft.com/office/powerpoint/2010/main" val="1442276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core archiving process typically</a:t>
            </a:r>
            <a:r>
              <a:rPr lang="en-US" baseline="0" dirty="0" smtClean="0"/>
              <a:t> includes a published </a:t>
            </a:r>
            <a:r>
              <a:rPr lang="en-US" baseline="0" dirty="0" err="1" smtClean="0"/>
              <a:t>dataseries</a:t>
            </a:r>
            <a:r>
              <a:rPr lang="en-US" baseline="0" dirty="0" smtClean="0"/>
              <a:t> of core information.  These data series include maps, photographs, description sheets, analytical data, and meta data of course.  Once we get the core information into a data series it is published and easy to incorporate into other databases.  On unique thing we do is digitize the visual information from our core descriptions sheets.</a:t>
            </a:r>
            <a:endParaRPr lang="en-US" dirty="0"/>
          </a:p>
        </p:txBody>
      </p:sp>
      <p:sp>
        <p:nvSpPr>
          <p:cNvPr id="4" name="Slide Number Placeholder 3"/>
          <p:cNvSpPr>
            <a:spLocks noGrp="1"/>
          </p:cNvSpPr>
          <p:nvPr>
            <p:ph type="sldNum" sz="quarter" idx="10"/>
          </p:nvPr>
        </p:nvSpPr>
        <p:spPr/>
        <p:txBody>
          <a:bodyPr/>
          <a:lstStyle/>
          <a:p>
            <a:fld id="{466811F5-7399-064A-B7BF-9F4EC86F5DF1}" type="slidenum">
              <a:rPr lang="en-US" smtClean="0"/>
              <a:t>12</a:t>
            </a:fld>
            <a:endParaRPr lang="en-US"/>
          </a:p>
        </p:txBody>
      </p:sp>
    </p:spTree>
    <p:extLst>
      <p:ext uri="{BB962C8B-B14F-4D97-AF65-F5344CB8AC3E}">
        <p14:creationId xmlns:p14="http://schemas.microsoft.com/office/powerpoint/2010/main" val="1065221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charset="0"/>
                <a:cs typeface="ＭＳ Ｐゴシック" charset="0"/>
              </a:rPr>
              <a:t>We have developed a process by which</a:t>
            </a:r>
            <a:r>
              <a:rPr lang="en-US" baseline="0" dirty="0" smtClean="0">
                <a:latin typeface="Arial" charset="0"/>
                <a:ea typeface="ＭＳ Ｐゴシック" charset="0"/>
                <a:cs typeface="ＭＳ Ｐゴシック" charset="0"/>
              </a:rPr>
              <a:t> we capture the described information on the sheets and annotate them into spreadsheets.  For example the sand, silt, clay percentages are digitized and entered as values.  The visual descriptions such as laminations, shells, </a:t>
            </a:r>
            <a:r>
              <a:rPr lang="en-US" baseline="0" dirty="0" err="1" smtClean="0">
                <a:latin typeface="Arial" charset="0"/>
                <a:ea typeface="ＭＳ Ｐゴシック" charset="0"/>
                <a:cs typeface="ＭＳ Ｐゴシック" charset="0"/>
              </a:rPr>
              <a:t>bioturbation</a:t>
            </a:r>
            <a:r>
              <a:rPr lang="en-US" baseline="0" dirty="0" smtClean="0">
                <a:latin typeface="Arial" charset="0"/>
                <a:ea typeface="ＭＳ Ｐゴシック" charset="0"/>
                <a:cs typeface="ＭＳ Ｐゴシック" charset="0"/>
              </a:rPr>
              <a:t>, and organics are noted by depth and transferred to the spreadsheet.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latin typeface="Arial" charset="0"/>
                <a:ea typeface="ＭＳ Ｐゴシック" charset="0"/>
                <a:cs typeface="ＭＳ Ｐゴシック" charset="0"/>
              </a:rPr>
              <a:t> This allows us not only to enter this information into spreadsheets but also to make comparisons that are difficult to get at.  For example the top graph shows the relative abundance of bedding tops per depth intervals in some </a:t>
            </a:r>
            <a:r>
              <a:rPr lang="en-US" baseline="0" dirty="0" err="1" smtClean="0">
                <a:latin typeface="Arial" charset="0"/>
                <a:ea typeface="ＭＳ Ｐゴシック" charset="0"/>
                <a:cs typeface="ＭＳ Ｐゴシック" charset="0"/>
              </a:rPr>
              <a:t>mississippi</a:t>
            </a:r>
            <a:r>
              <a:rPr lang="en-US" baseline="0" dirty="0" smtClean="0">
                <a:latin typeface="Arial" charset="0"/>
                <a:ea typeface="ＭＳ Ｐゴシック" charset="0"/>
                <a:cs typeface="ＭＳ Ｐゴシック" charset="0"/>
              </a:rPr>
              <a:t> river delta cores, the bottom graph shows the relative abundance of shells and organics per depth intervals</a:t>
            </a:r>
            <a:endParaRPr lang="en-US"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all of our core data is being entered into the</a:t>
            </a:r>
            <a:r>
              <a:rPr lang="en-US" baseline="0" dirty="0" smtClean="0"/>
              <a:t> data core viewer, along with the </a:t>
            </a:r>
            <a:r>
              <a:rPr lang="en-US" baseline="0" dirty="0" err="1" smtClean="0"/>
              <a:t>relavent</a:t>
            </a:r>
            <a:r>
              <a:rPr lang="en-US" baseline="0" dirty="0" smtClean="0"/>
              <a:t> information.  And as mentioned earlier the database is </a:t>
            </a:r>
            <a:r>
              <a:rPr lang="en-US" baseline="0" dirty="0" err="1" smtClean="0"/>
              <a:t>incorpated</a:t>
            </a:r>
            <a:r>
              <a:rPr lang="en-US" baseline="0" dirty="0" smtClean="0"/>
              <a:t> into the NGDC and </a:t>
            </a:r>
            <a:r>
              <a:rPr lang="en-US" baseline="0" dirty="0" err="1" smtClean="0"/>
              <a:t>GeoMap</a:t>
            </a:r>
            <a:r>
              <a:rPr lang="en-US" baseline="0" dirty="0" smtClean="0"/>
              <a:t> App.  Other databases include </a:t>
            </a:r>
            <a:r>
              <a:rPr lang="en-US" baseline="0" dirty="0" err="1" smtClean="0"/>
              <a:t>usSEABED</a:t>
            </a:r>
            <a:r>
              <a:rPr lang="en-US" baseline="0" dirty="0" smtClean="0"/>
              <a:t>, and LASED, LASED is Louisiana centric.  Others include resource databases developed buy the gulf states such as </a:t>
            </a:r>
            <a:r>
              <a:rPr lang="en-US" baseline="0" dirty="0" err="1" smtClean="0"/>
              <a:t>sonris</a:t>
            </a:r>
            <a:r>
              <a:rPr lang="en-US" baseline="0" dirty="0" smtClean="0"/>
              <a:t> in </a:t>
            </a:r>
            <a:r>
              <a:rPr lang="en-US" baseline="0" dirty="0" err="1" smtClean="0"/>
              <a:t>louisiana</a:t>
            </a:r>
            <a:r>
              <a:rPr lang="en-US" baseline="0" dirty="0" smtClean="0"/>
              <a:t>, oasis in </a:t>
            </a:r>
            <a:r>
              <a:rPr lang="en-US" baseline="0" dirty="0" err="1" smtClean="0"/>
              <a:t>alabama</a:t>
            </a:r>
            <a:r>
              <a:rPr lang="en-US" baseline="0" dirty="0" smtClean="0"/>
              <a:t>, and ross in </a:t>
            </a:r>
            <a:r>
              <a:rPr lang="en-US" baseline="0" dirty="0" err="1" smtClean="0"/>
              <a:t>florida</a:t>
            </a:r>
            <a:r>
              <a:rPr lang="en-US" baseline="0" dirty="0" smtClean="0"/>
              <a:t>.  </a:t>
            </a:r>
            <a:r>
              <a:rPr lang="en-US" dirty="0" smtClean="0"/>
              <a:t>The data</a:t>
            </a:r>
            <a:r>
              <a:rPr lang="en-US" baseline="0" dirty="0" smtClean="0"/>
              <a:t> is also being incorporated into the Coastal and Marine </a:t>
            </a:r>
            <a:r>
              <a:rPr lang="en-US" baseline="0" dirty="0" err="1" smtClean="0"/>
              <a:t>GeoData</a:t>
            </a:r>
            <a:r>
              <a:rPr lang="en-US" baseline="0" dirty="0" smtClean="0"/>
              <a:t> system</a:t>
            </a:r>
            <a:endParaRPr lang="en-US" dirty="0"/>
          </a:p>
        </p:txBody>
      </p:sp>
      <p:sp>
        <p:nvSpPr>
          <p:cNvPr id="4" name="Slide Number Placeholder 3"/>
          <p:cNvSpPr>
            <a:spLocks noGrp="1"/>
          </p:cNvSpPr>
          <p:nvPr>
            <p:ph type="sldNum" sz="quarter" idx="10"/>
          </p:nvPr>
        </p:nvSpPr>
        <p:spPr/>
        <p:txBody>
          <a:bodyPr/>
          <a:lstStyle/>
          <a:p>
            <a:fld id="{466811F5-7399-064A-B7BF-9F4EC86F5DF1}" type="slidenum">
              <a:rPr lang="en-US" smtClean="0"/>
              <a:t>15</a:t>
            </a:fld>
            <a:endParaRPr lang="en-US"/>
          </a:p>
        </p:txBody>
      </p:sp>
    </p:spTree>
    <p:extLst>
      <p:ext uri="{BB962C8B-B14F-4D97-AF65-F5344CB8AC3E}">
        <p14:creationId xmlns:p14="http://schemas.microsoft.com/office/powerpoint/2010/main" val="15439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 information.  We</a:t>
            </a:r>
            <a:r>
              <a:rPr lang="en-US" baseline="0" dirty="0" smtClean="0"/>
              <a:t> all wear numerous hats but if you have any questions or need to contact us this group can best address your needs.</a:t>
            </a:r>
            <a:endParaRPr lang="en-US" dirty="0"/>
          </a:p>
        </p:txBody>
      </p:sp>
      <p:sp>
        <p:nvSpPr>
          <p:cNvPr id="4" name="Slide Number Placeholder 3"/>
          <p:cNvSpPr>
            <a:spLocks noGrp="1"/>
          </p:cNvSpPr>
          <p:nvPr>
            <p:ph type="sldNum" sz="quarter" idx="10"/>
          </p:nvPr>
        </p:nvSpPr>
        <p:spPr/>
        <p:txBody>
          <a:bodyPr/>
          <a:lstStyle/>
          <a:p>
            <a:fld id="{466811F5-7399-064A-B7BF-9F4EC86F5DF1}" type="slidenum">
              <a:rPr lang="en-US" smtClean="0"/>
              <a:t>16</a:t>
            </a:fld>
            <a:endParaRPr lang="en-US" dirty="0"/>
          </a:p>
        </p:txBody>
      </p:sp>
    </p:spTree>
    <p:extLst>
      <p:ext uri="{BB962C8B-B14F-4D97-AF65-F5344CB8AC3E}">
        <p14:creationId xmlns:p14="http://schemas.microsoft.com/office/powerpoint/2010/main" val="3839801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core repository is very small and very full.  The core lab includes standard core racks, roll</a:t>
            </a:r>
            <a:r>
              <a:rPr lang="en-US" baseline="0" dirty="0" smtClean="0"/>
              <a:t> away racks, a mezzanine which contains more core racks and some analytical equipment.  The mezzanine was added about 5 years ago and is a useful avenue to increase space.  Most of our samples are grab samples, auger samples or </a:t>
            </a:r>
            <a:r>
              <a:rPr lang="en-US" baseline="0" dirty="0" err="1" smtClean="0"/>
              <a:t>vibracores</a:t>
            </a:r>
            <a:r>
              <a:rPr lang="en-US" baseline="0" dirty="0" smtClean="0"/>
              <a:t>.  For most of our projects we store the cores at collaborator sites.  All cores acquired in Florida are sent up to the Florida Geological Survey at FSU.  We did have a large core repository at the University of New Orleans that had hundreds of cores collected around Louisiana, But that facility was completely flooded by hurricane Katrina and everything was lost.  We have also sent cores to Texas and  South Carolina.  Also shown is our core barrel cutter, essentially two horizontal circular saws that cut the barrel as the core is pushed through.</a:t>
            </a:r>
            <a:endParaRPr lang="en-US" dirty="0"/>
          </a:p>
        </p:txBody>
      </p:sp>
      <p:sp>
        <p:nvSpPr>
          <p:cNvPr id="4" name="Slide Number Placeholder 3"/>
          <p:cNvSpPr>
            <a:spLocks noGrp="1"/>
          </p:cNvSpPr>
          <p:nvPr>
            <p:ph type="sldNum" sz="quarter" idx="10"/>
          </p:nvPr>
        </p:nvSpPr>
        <p:spPr/>
        <p:txBody>
          <a:bodyPr/>
          <a:lstStyle/>
          <a:p>
            <a:fld id="{466811F5-7399-064A-B7BF-9F4EC86F5DF1}" type="slidenum">
              <a:rPr lang="en-US" smtClean="0"/>
              <a:t>2</a:t>
            </a:fld>
            <a:endParaRPr lang="en-US"/>
          </a:p>
        </p:txBody>
      </p:sp>
    </p:spTree>
    <p:extLst>
      <p:ext uri="{BB962C8B-B14F-4D97-AF65-F5344CB8AC3E}">
        <p14:creationId xmlns:p14="http://schemas.microsoft.com/office/powerpoint/2010/main" val="4052857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core lab contains a limited</a:t>
            </a:r>
            <a:r>
              <a:rPr lang="en-US" baseline="0" dirty="0" smtClean="0"/>
              <a:t> amount of analytical tools including a camera and x-ray table.  As you can see every nook and cranny is filled with core boxes.</a:t>
            </a:r>
            <a:endParaRPr lang="en-US" dirty="0"/>
          </a:p>
        </p:txBody>
      </p:sp>
      <p:sp>
        <p:nvSpPr>
          <p:cNvPr id="4" name="Slide Number Placeholder 3"/>
          <p:cNvSpPr>
            <a:spLocks noGrp="1"/>
          </p:cNvSpPr>
          <p:nvPr>
            <p:ph type="sldNum" sz="quarter" idx="10"/>
          </p:nvPr>
        </p:nvSpPr>
        <p:spPr/>
        <p:txBody>
          <a:bodyPr/>
          <a:lstStyle/>
          <a:p>
            <a:fld id="{466811F5-7399-064A-B7BF-9F4EC86F5DF1}" type="slidenum">
              <a:rPr lang="en-US" smtClean="0"/>
              <a:t>3</a:t>
            </a:fld>
            <a:endParaRPr lang="en-US"/>
          </a:p>
        </p:txBody>
      </p:sp>
    </p:spTree>
    <p:extLst>
      <p:ext uri="{BB962C8B-B14F-4D97-AF65-F5344CB8AC3E}">
        <p14:creationId xmlns:p14="http://schemas.microsoft.com/office/powerpoint/2010/main" val="1586362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The core facility includes an elevator that is used to access the samples and bring them to one of the core labs upstairs.  This lab has most of our equipment for physical analysis such as petrology and </a:t>
            </a:r>
            <a:r>
              <a:rPr lang="en-US" baseline="0" dirty="0" err="1" smtClean="0"/>
              <a:t>grainsize</a:t>
            </a:r>
            <a:r>
              <a:rPr lang="en-US" baseline="0" dirty="0" smtClean="0"/>
              <a:t> analysis.  The lab in the back is our wet lab for geochemical work, and our other labs focus on microbiology and isotope work.</a:t>
            </a:r>
            <a:endParaRPr lang="en-US" dirty="0"/>
          </a:p>
        </p:txBody>
      </p:sp>
      <p:sp>
        <p:nvSpPr>
          <p:cNvPr id="4" name="Slide Number Placeholder 3"/>
          <p:cNvSpPr>
            <a:spLocks noGrp="1"/>
          </p:cNvSpPr>
          <p:nvPr>
            <p:ph type="sldNum" sz="quarter" idx="10"/>
          </p:nvPr>
        </p:nvSpPr>
        <p:spPr/>
        <p:txBody>
          <a:bodyPr/>
          <a:lstStyle/>
          <a:p>
            <a:fld id="{466811F5-7399-064A-B7BF-9F4EC86F5DF1}" type="slidenum">
              <a:rPr lang="en-US" smtClean="0"/>
              <a:t>4</a:t>
            </a:fld>
            <a:endParaRPr lang="en-US"/>
          </a:p>
        </p:txBody>
      </p:sp>
    </p:spTree>
    <p:extLst>
      <p:ext uri="{BB962C8B-B14F-4D97-AF65-F5344CB8AC3E}">
        <p14:creationId xmlns:p14="http://schemas.microsoft.com/office/powerpoint/2010/main" val="3497642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Samples</a:t>
            </a:r>
            <a:r>
              <a:rPr lang="en-US" baseline="0" dirty="0" smtClean="0"/>
              <a:t> included in the repository include a variety of core samples, mainly </a:t>
            </a:r>
            <a:r>
              <a:rPr lang="en-US" baseline="0" dirty="0" err="1" smtClean="0"/>
              <a:t>vibracore</a:t>
            </a:r>
            <a:r>
              <a:rPr lang="en-US" baseline="0" dirty="0" smtClean="0"/>
              <a:t>, auger, push core and grab samples.  Most of the cores are from the gulf coast, both marine and and on land.  We used to have a </a:t>
            </a:r>
            <a:r>
              <a:rPr lang="en-US" baseline="0" dirty="0" err="1" smtClean="0"/>
              <a:t>refridgerator</a:t>
            </a:r>
            <a:r>
              <a:rPr lang="en-US" baseline="0" dirty="0" smtClean="0"/>
              <a:t> van </a:t>
            </a:r>
            <a:r>
              <a:rPr lang="en-US" dirty="0" smtClean="0"/>
              <a:t>Some samples are frozen in chest</a:t>
            </a:r>
            <a:r>
              <a:rPr lang="en-US" baseline="0" dirty="0" smtClean="0"/>
              <a:t> freezers.  Used to have a reefer van but it died.</a:t>
            </a:r>
            <a:endParaRPr lang="en-US" dirty="0"/>
          </a:p>
        </p:txBody>
      </p:sp>
      <p:sp>
        <p:nvSpPr>
          <p:cNvPr id="4" name="Slide Number Placeholder 3"/>
          <p:cNvSpPr>
            <a:spLocks noGrp="1"/>
          </p:cNvSpPr>
          <p:nvPr>
            <p:ph type="sldNum" sz="quarter" idx="10"/>
          </p:nvPr>
        </p:nvSpPr>
        <p:spPr/>
        <p:txBody>
          <a:bodyPr/>
          <a:lstStyle/>
          <a:p>
            <a:fld id="{466811F5-7399-064A-B7BF-9F4EC86F5DF1}" type="slidenum">
              <a:rPr lang="en-US" smtClean="0"/>
              <a:t>5</a:t>
            </a:fld>
            <a:endParaRPr lang="en-US"/>
          </a:p>
        </p:txBody>
      </p:sp>
    </p:spTree>
    <p:extLst>
      <p:ext uri="{BB962C8B-B14F-4D97-AF65-F5344CB8AC3E}">
        <p14:creationId xmlns:p14="http://schemas.microsoft.com/office/powerpoint/2010/main" val="171578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unique</a:t>
            </a:r>
            <a:r>
              <a:rPr lang="en-US" baseline="0" dirty="0" smtClean="0"/>
              <a:t> part of our collection is our coral core samples.  These are hundreds of coral cores acquired in the late ‘80s and early 90’s from the gulf of </a:t>
            </a:r>
            <a:r>
              <a:rPr lang="en-US" baseline="0" dirty="0" err="1" smtClean="0"/>
              <a:t>mexico</a:t>
            </a:r>
            <a:r>
              <a:rPr lang="en-US" baseline="0" dirty="0" smtClean="0"/>
              <a:t> and </a:t>
            </a:r>
            <a:r>
              <a:rPr lang="en-US" baseline="0" dirty="0" err="1" smtClean="0"/>
              <a:t>caribbean</a:t>
            </a:r>
            <a:r>
              <a:rPr lang="en-US" baseline="0" dirty="0" smtClean="0"/>
              <a:t>.  They are stored in labeled wooden boxes in the rolling core racks</a:t>
            </a:r>
            <a:endParaRPr lang="en-US" dirty="0"/>
          </a:p>
        </p:txBody>
      </p:sp>
      <p:sp>
        <p:nvSpPr>
          <p:cNvPr id="4" name="Slide Number Placeholder 3"/>
          <p:cNvSpPr>
            <a:spLocks noGrp="1"/>
          </p:cNvSpPr>
          <p:nvPr>
            <p:ph type="sldNum" sz="quarter" idx="10"/>
          </p:nvPr>
        </p:nvSpPr>
        <p:spPr/>
        <p:txBody>
          <a:bodyPr/>
          <a:lstStyle/>
          <a:p>
            <a:fld id="{466811F5-7399-064A-B7BF-9F4EC86F5DF1}" type="slidenum">
              <a:rPr lang="en-US" smtClean="0"/>
              <a:t>6</a:t>
            </a:fld>
            <a:endParaRPr lang="en-US"/>
          </a:p>
        </p:txBody>
      </p:sp>
    </p:spTree>
    <p:extLst>
      <p:ext uri="{BB962C8B-B14F-4D97-AF65-F5344CB8AC3E}">
        <p14:creationId xmlns:p14="http://schemas.microsoft.com/office/powerpoint/2010/main" val="393922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some of the coral</a:t>
            </a:r>
            <a:r>
              <a:rPr lang="en-US" baseline="0" dirty="0" smtClean="0"/>
              <a:t> cores.  They are circular of course when they are acquired but are then </a:t>
            </a:r>
            <a:r>
              <a:rPr lang="en-US" baseline="0" dirty="0" err="1" smtClean="0"/>
              <a:t>slabbed</a:t>
            </a:r>
            <a:r>
              <a:rPr lang="en-US" baseline="0" dirty="0" smtClean="0"/>
              <a:t> for analysis.  They have been used for climate change, ocean acidification, </a:t>
            </a:r>
            <a:r>
              <a:rPr lang="en-US" baseline="0" dirty="0" err="1" smtClean="0"/>
              <a:t>african</a:t>
            </a:r>
            <a:r>
              <a:rPr lang="en-US" baseline="0" dirty="0" smtClean="0"/>
              <a:t> dust, and pollutant studies among others.  It is a very unique and valuable collection</a:t>
            </a:r>
            <a:endParaRPr lang="en-US" dirty="0"/>
          </a:p>
        </p:txBody>
      </p:sp>
      <p:sp>
        <p:nvSpPr>
          <p:cNvPr id="4" name="Slide Number Placeholder 3"/>
          <p:cNvSpPr>
            <a:spLocks noGrp="1"/>
          </p:cNvSpPr>
          <p:nvPr>
            <p:ph type="sldNum" sz="quarter" idx="10"/>
          </p:nvPr>
        </p:nvSpPr>
        <p:spPr/>
        <p:txBody>
          <a:bodyPr/>
          <a:lstStyle/>
          <a:p>
            <a:fld id="{466811F5-7399-064A-B7BF-9F4EC86F5DF1}" type="slidenum">
              <a:rPr lang="en-US" smtClean="0"/>
              <a:t>7</a:t>
            </a:fld>
            <a:endParaRPr lang="en-US"/>
          </a:p>
        </p:txBody>
      </p:sp>
    </p:spTree>
    <p:extLst>
      <p:ext uri="{BB962C8B-B14F-4D97-AF65-F5344CB8AC3E}">
        <p14:creationId xmlns:p14="http://schemas.microsoft.com/office/powerpoint/2010/main" val="97829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it’s uniqueness is simply because it is very difficult to </a:t>
            </a:r>
            <a:r>
              <a:rPr lang="en-US" dirty="0" err="1" smtClean="0"/>
              <a:t>aquire</a:t>
            </a:r>
            <a:r>
              <a:rPr lang="en-US" baseline="0" dirty="0" smtClean="0"/>
              <a:t> the cores.  What the diver on the right is doing you simply cannot get a permit to do anymore.  On the right we are drilling directly into the limestone. It is a hard and expensive effort that isn’t done very much anymore, so we take special care of the cores afterwards.</a:t>
            </a:r>
            <a:endParaRPr lang="en-US" dirty="0"/>
          </a:p>
        </p:txBody>
      </p:sp>
      <p:sp>
        <p:nvSpPr>
          <p:cNvPr id="4" name="Slide Number Placeholder 3"/>
          <p:cNvSpPr>
            <a:spLocks noGrp="1"/>
          </p:cNvSpPr>
          <p:nvPr>
            <p:ph type="sldNum" sz="quarter" idx="10"/>
          </p:nvPr>
        </p:nvSpPr>
        <p:spPr/>
        <p:txBody>
          <a:bodyPr/>
          <a:lstStyle/>
          <a:p>
            <a:fld id="{466811F5-7399-064A-B7BF-9F4EC86F5DF1}" type="slidenum">
              <a:rPr lang="en-US" smtClean="0"/>
              <a:t>8</a:t>
            </a:fld>
            <a:endParaRPr lang="en-US"/>
          </a:p>
        </p:txBody>
      </p:sp>
    </p:spTree>
    <p:extLst>
      <p:ext uri="{BB962C8B-B14F-4D97-AF65-F5344CB8AC3E}">
        <p14:creationId xmlns:p14="http://schemas.microsoft.com/office/powerpoint/2010/main" val="2070834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coral cores</a:t>
            </a:r>
            <a:r>
              <a:rPr lang="en-US" baseline="0" dirty="0" smtClean="0"/>
              <a:t> have been documented in a data series.  The data series includes a core database that records the current status of the cores.  There is a link on the data series website that take you to a core viewer</a:t>
            </a:r>
            <a:endParaRPr lang="en-US" dirty="0"/>
          </a:p>
        </p:txBody>
      </p:sp>
      <p:sp>
        <p:nvSpPr>
          <p:cNvPr id="4" name="Slide Number Placeholder 3"/>
          <p:cNvSpPr>
            <a:spLocks noGrp="1"/>
          </p:cNvSpPr>
          <p:nvPr>
            <p:ph type="sldNum" sz="quarter" idx="10"/>
          </p:nvPr>
        </p:nvSpPr>
        <p:spPr/>
        <p:txBody>
          <a:bodyPr/>
          <a:lstStyle/>
          <a:p>
            <a:fld id="{466811F5-7399-064A-B7BF-9F4EC86F5DF1}" type="slidenum">
              <a:rPr lang="en-US" smtClean="0"/>
              <a:t>9</a:t>
            </a:fld>
            <a:endParaRPr lang="en-US"/>
          </a:p>
        </p:txBody>
      </p:sp>
    </p:spTree>
    <p:extLst>
      <p:ext uri="{BB962C8B-B14F-4D97-AF65-F5344CB8AC3E}">
        <p14:creationId xmlns:p14="http://schemas.microsoft.com/office/powerpoint/2010/main" val="1718119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ED97AA-8416-824A-859E-1FC22EC48550}" type="datetimeFigureOut">
              <a:rPr lang="en-US" smtClean="0"/>
              <a:t>6/11/13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ED97AA-8416-824A-859E-1FC22EC48550}" type="datetimeFigureOut">
              <a:rPr lang="en-US" smtClean="0"/>
              <a:t>6/11/13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BD038B-1F75-B048-90F2-58BB032130E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ED97AA-8416-824A-859E-1FC22EC48550}" type="datetimeFigureOut">
              <a:rPr lang="en-US" smtClean="0"/>
              <a:t>6/11/13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BD038B-1F75-B048-90F2-58BB032130E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ED97AA-8416-824A-859E-1FC22EC48550}" type="datetimeFigureOut">
              <a:rPr lang="en-US" smtClean="0"/>
              <a:t>6/11/13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BD038B-1F75-B048-90F2-58BB032130E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ED97AA-8416-824A-859E-1FC22EC48550}" type="datetimeFigureOut">
              <a:rPr lang="en-US" smtClean="0"/>
              <a:t>6/11/13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ED97AA-8416-824A-859E-1FC22EC48550}" type="datetimeFigureOut">
              <a:rPr lang="en-US" smtClean="0"/>
              <a:t>6/11/13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BD038B-1F75-B048-90F2-58BB032130E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ED97AA-8416-824A-859E-1FC22EC48550}" type="datetimeFigureOut">
              <a:rPr lang="en-US" smtClean="0"/>
              <a:t>6/11/13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BD038B-1F75-B048-90F2-58BB032130E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ED97AA-8416-824A-859E-1FC22EC48550}" type="datetimeFigureOut">
              <a:rPr lang="en-US" smtClean="0"/>
              <a:t>6/11/13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BD038B-1F75-B048-90F2-58BB032130E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ED97AA-8416-824A-859E-1FC22EC48550}" type="datetimeFigureOut">
              <a:rPr lang="en-US" smtClean="0"/>
              <a:t>6/11/13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BD038B-1F75-B048-90F2-58BB032130E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ED97AA-8416-824A-859E-1FC22EC48550}" type="datetimeFigureOut">
              <a:rPr lang="en-US" smtClean="0"/>
              <a:t>6/11/13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BD038B-1F75-B048-90F2-58BB032130E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ED97AA-8416-824A-859E-1FC22EC48550}" type="datetimeFigureOut">
              <a:rPr lang="en-US" smtClean="0"/>
              <a:t>6/11/13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BD038B-1F75-B048-90F2-58BB032130E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D97AA-8416-824A-859E-1FC22EC48550}" type="datetimeFigureOut">
              <a:rPr lang="en-US" smtClean="0"/>
              <a:t>6/11/13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BD038B-1F75-B048-90F2-58BB032130E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hyperlink" Target="mailto:jflocks@usgs.gov" TargetMode="External"/><Relationship Id="rId5" Type="http://schemas.openxmlformats.org/officeDocument/2006/relationships/hyperlink" Target="mailto:sdadisman@usgs.gov" TargetMode="External"/><Relationship Id="rId6" Type="http://schemas.openxmlformats.org/officeDocument/2006/relationships/hyperlink" Target="mailto:hschreppel@usgs.gov" TargetMode="External"/><Relationship Id="rId7" Type="http://schemas.openxmlformats.org/officeDocument/2006/relationships/hyperlink" Target="mailto:kkelso@usgs.gov" TargetMode="External"/><Relationship Id="rId8" Type="http://schemas.openxmlformats.org/officeDocument/2006/relationships/hyperlink" Target="mailto:jbernier@usgs.gov"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286" y="558865"/>
            <a:ext cx="9071714" cy="400110"/>
          </a:xfrm>
          <a:prstGeom prst="rect">
            <a:avLst/>
          </a:prstGeom>
          <a:noFill/>
        </p:spPr>
        <p:txBody>
          <a:bodyPr wrap="none" rtlCol="0">
            <a:spAutoFit/>
          </a:bodyPr>
          <a:lstStyle/>
          <a:p>
            <a:r>
              <a:rPr lang="en-US" sz="2000" b="1" dirty="0" smtClean="0">
                <a:latin typeface="Arial"/>
                <a:cs typeface="Arial"/>
              </a:rPr>
              <a:t>USGS St. Petersburg Coastal and Marine Science Center Core repository</a:t>
            </a:r>
            <a:endParaRPr lang="en-US" sz="2000" b="1" dirty="0">
              <a:latin typeface="Arial"/>
              <a:cs typeface="Arial"/>
            </a:endParaRPr>
          </a:p>
        </p:txBody>
      </p:sp>
      <p:pic>
        <p:nvPicPr>
          <p:cNvPr id="7" name="Picture 6" descr="stude_pp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840767"/>
            <a:ext cx="6527800" cy="4368445"/>
          </a:xfrm>
          <a:prstGeom prst="rect">
            <a:avLst/>
          </a:prstGeom>
          <a:ln>
            <a:solidFill>
              <a:schemeClr val="bg1"/>
            </a:solidFill>
          </a:ln>
        </p:spPr>
      </p:pic>
    </p:spTree>
    <p:extLst>
      <p:ext uri="{BB962C8B-B14F-4D97-AF65-F5344CB8AC3E}">
        <p14:creationId xmlns:p14="http://schemas.microsoft.com/office/powerpoint/2010/main" val="33656614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1960" y="196108"/>
            <a:ext cx="2839239" cy="400110"/>
          </a:xfrm>
          <a:prstGeom prst="rect">
            <a:avLst/>
          </a:prstGeom>
          <a:noFill/>
        </p:spPr>
        <p:txBody>
          <a:bodyPr wrap="none" rtlCol="0">
            <a:spAutoFit/>
          </a:bodyPr>
          <a:lstStyle/>
          <a:p>
            <a:r>
              <a:rPr lang="en-US" sz="2000" b="1" dirty="0" smtClean="0">
                <a:latin typeface="Arial"/>
                <a:cs typeface="Arial"/>
              </a:rPr>
              <a:t>SPCMSC Core Viewer</a:t>
            </a:r>
            <a:endParaRPr lang="en-US" sz="2000" b="1" dirty="0">
              <a:latin typeface="Arial"/>
              <a:cs typeface="Arial"/>
            </a:endParaRPr>
          </a:p>
        </p:txBody>
      </p:sp>
      <p:pic>
        <p:nvPicPr>
          <p:cNvPr id="5" name="Picture 4" descr="coreview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749" y="1025668"/>
            <a:ext cx="7722326" cy="5571276"/>
          </a:xfrm>
          <a:prstGeom prst="rect">
            <a:avLst/>
          </a:prstGeom>
          <a:ln>
            <a:solidFill>
              <a:schemeClr val="bg1"/>
            </a:solidFill>
          </a:ln>
        </p:spPr>
      </p:pic>
      <p:sp>
        <p:nvSpPr>
          <p:cNvPr id="6" name="TextBox 5"/>
          <p:cNvSpPr txBox="1"/>
          <p:nvPr/>
        </p:nvSpPr>
        <p:spPr>
          <a:xfrm>
            <a:off x="2633248" y="5052154"/>
            <a:ext cx="578941" cy="369332"/>
          </a:xfrm>
          <a:prstGeom prst="rect">
            <a:avLst/>
          </a:prstGeom>
          <a:noFill/>
          <a:ln w="28575" cmpd="sng">
            <a:solidFill>
              <a:srgbClr val="FF0000"/>
            </a:solidFill>
          </a:ln>
        </p:spPr>
        <p:txBody>
          <a:bodyPr wrap="square" rtlCol="0">
            <a:spAutoFit/>
          </a:bodyPr>
          <a:lstStyle/>
          <a:p>
            <a:endParaRPr lang="en-US" dirty="0"/>
          </a:p>
        </p:txBody>
      </p:sp>
      <p:pic>
        <p:nvPicPr>
          <p:cNvPr id="7" name="Picture 6" descr="coralcoreloa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999" y="3256193"/>
            <a:ext cx="2544135" cy="3424798"/>
          </a:xfrm>
          <a:prstGeom prst="rect">
            <a:avLst/>
          </a:prstGeom>
          <a:ln>
            <a:solidFill>
              <a:schemeClr val="bg1"/>
            </a:solidFill>
          </a:ln>
        </p:spPr>
      </p:pic>
    </p:spTree>
    <p:extLst>
      <p:ext uri="{BB962C8B-B14F-4D97-AF65-F5344CB8AC3E}">
        <p14:creationId xmlns:p14="http://schemas.microsoft.com/office/powerpoint/2010/main" val="661479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e_spreadshe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91" y="1354091"/>
            <a:ext cx="8907532" cy="4616652"/>
          </a:xfrm>
          <a:prstGeom prst="rect">
            <a:avLst/>
          </a:prstGeom>
        </p:spPr>
      </p:pic>
      <p:grpSp>
        <p:nvGrpSpPr>
          <p:cNvPr id="8" name="Group 7"/>
          <p:cNvGrpSpPr/>
          <p:nvPr/>
        </p:nvGrpSpPr>
        <p:grpSpPr>
          <a:xfrm>
            <a:off x="233444" y="5827257"/>
            <a:ext cx="1934509" cy="682898"/>
            <a:chOff x="233444" y="5827257"/>
            <a:chExt cx="1934509" cy="682898"/>
          </a:xfrm>
        </p:grpSpPr>
        <p:cxnSp>
          <p:nvCxnSpPr>
            <p:cNvPr id="6" name="Straight Arrow Connector 5"/>
            <p:cNvCxnSpPr/>
            <p:nvPr/>
          </p:nvCxnSpPr>
          <p:spPr>
            <a:xfrm flipH="1" flipV="1">
              <a:off x="233444" y="5827257"/>
              <a:ext cx="457550" cy="5136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90994" y="6171601"/>
              <a:ext cx="1476959" cy="338554"/>
            </a:xfrm>
            <a:prstGeom prst="rect">
              <a:avLst/>
            </a:prstGeom>
            <a:noFill/>
          </p:spPr>
          <p:txBody>
            <a:bodyPr wrap="none" rtlCol="0">
              <a:spAutoFit/>
            </a:bodyPr>
            <a:lstStyle/>
            <a:p>
              <a:r>
                <a:rPr lang="en-US" sz="1600" b="1" dirty="0" smtClean="0">
                  <a:solidFill>
                    <a:srgbClr val="FF0000"/>
                  </a:solidFill>
                  <a:latin typeface="Arial"/>
                  <a:cs typeface="Arial"/>
                </a:rPr>
                <a:t>1,307 entries</a:t>
              </a:r>
              <a:endParaRPr lang="en-US" sz="1600" b="1" dirty="0">
                <a:solidFill>
                  <a:srgbClr val="FF0000"/>
                </a:solidFill>
                <a:latin typeface="Arial"/>
                <a:cs typeface="Arial"/>
              </a:endParaRPr>
            </a:p>
          </p:txBody>
        </p:sp>
      </p:grpSp>
      <p:grpSp>
        <p:nvGrpSpPr>
          <p:cNvPr id="11" name="Group 10"/>
          <p:cNvGrpSpPr/>
          <p:nvPr/>
        </p:nvGrpSpPr>
        <p:grpSpPr>
          <a:xfrm>
            <a:off x="233444" y="821793"/>
            <a:ext cx="1533955" cy="5005464"/>
            <a:chOff x="233444" y="821793"/>
            <a:chExt cx="1533955" cy="5005464"/>
          </a:xfrm>
        </p:grpSpPr>
        <p:sp>
          <p:nvSpPr>
            <p:cNvPr id="9" name="TextBox 8"/>
            <p:cNvSpPr txBox="1"/>
            <p:nvPr/>
          </p:nvSpPr>
          <p:spPr>
            <a:xfrm flipH="1">
              <a:off x="233444" y="821793"/>
              <a:ext cx="1533955" cy="369332"/>
            </a:xfrm>
            <a:prstGeom prst="rect">
              <a:avLst/>
            </a:prstGeom>
            <a:noFill/>
          </p:spPr>
          <p:txBody>
            <a:bodyPr wrap="square" rtlCol="0">
              <a:spAutoFit/>
            </a:bodyPr>
            <a:lstStyle/>
            <a:p>
              <a:r>
                <a:rPr lang="en-US" dirty="0" smtClean="0"/>
                <a:t>FAN, ID, Type</a:t>
              </a:r>
              <a:endParaRPr lang="en-US" dirty="0"/>
            </a:p>
          </p:txBody>
        </p:sp>
        <p:sp>
          <p:nvSpPr>
            <p:cNvPr id="10" name="Rectangle 9"/>
            <p:cNvSpPr/>
            <p:nvPr/>
          </p:nvSpPr>
          <p:spPr>
            <a:xfrm>
              <a:off x="233444" y="1494169"/>
              <a:ext cx="1288611" cy="433308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2142502" y="821793"/>
            <a:ext cx="1533955" cy="5005464"/>
            <a:chOff x="233444" y="821793"/>
            <a:chExt cx="1533955" cy="5005464"/>
          </a:xfrm>
        </p:grpSpPr>
        <p:sp>
          <p:nvSpPr>
            <p:cNvPr id="13" name="TextBox 12"/>
            <p:cNvSpPr txBox="1"/>
            <p:nvPr/>
          </p:nvSpPr>
          <p:spPr>
            <a:xfrm flipH="1">
              <a:off x="233444" y="821793"/>
              <a:ext cx="1533955" cy="369332"/>
            </a:xfrm>
            <a:prstGeom prst="rect">
              <a:avLst/>
            </a:prstGeom>
            <a:noFill/>
          </p:spPr>
          <p:txBody>
            <a:bodyPr wrap="square" rtlCol="0">
              <a:spAutoFit/>
            </a:bodyPr>
            <a:lstStyle/>
            <a:p>
              <a:r>
                <a:rPr lang="en-US" dirty="0" smtClean="0"/>
                <a:t>Publications</a:t>
              </a:r>
              <a:endParaRPr lang="en-US" dirty="0"/>
            </a:p>
          </p:txBody>
        </p:sp>
        <p:sp>
          <p:nvSpPr>
            <p:cNvPr id="14" name="Rectangle 13"/>
            <p:cNvSpPr/>
            <p:nvPr/>
          </p:nvSpPr>
          <p:spPr>
            <a:xfrm>
              <a:off x="233444" y="1494169"/>
              <a:ext cx="1433860" cy="433308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603704" y="821793"/>
            <a:ext cx="1533955" cy="5005464"/>
            <a:chOff x="233444" y="821793"/>
            <a:chExt cx="1533955" cy="5005464"/>
          </a:xfrm>
        </p:grpSpPr>
        <p:sp>
          <p:nvSpPr>
            <p:cNvPr id="18" name="TextBox 17"/>
            <p:cNvSpPr txBox="1"/>
            <p:nvPr/>
          </p:nvSpPr>
          <p:spPr>
            <a:xfrm flipH="1">
              <a:off x="233444" y="821793"/>
              <a:ext cx="1533955" cy="369332"/>
            </a:xfrm>
            <a:prstGeom prst="rect">
              <a:avLst/>
            </a:prstGeom>
            <a:noFill/>
          </p:spPr>
          <p:txBody>
            <a:bodyPr wrap="square" rtlCol="0">
              <a:spAutoFit/>
            </a:bodyPr>
            <a:lstStyle/>
            <a:p>
              <a:r>
                <a:rPr lang="en-US" dirty="0" smtClean="0"/>
                <a:t>Repository</a:t>
              </a:r>
              <a:endParaRPr lang="en-US" dirty="0"/>
            </a:p>
          </p:txBody>
        </p:sp>
        <p:sp>
          <p:nvSpPr>
            <p:cNvPr id="19" name="Rectangle 18"/>
            <p:cNvSpPr/>
            <p:nvPr/>
          </p:nvSpPr>
          <p:spPr>
            <a:xfrm>
              <a:off x="342728" y="1494169"/>
              <a:ext cx="1324575" cy="433308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extBox 19"/>
          <p:cNvSpPr txBox="1"/>
          <p:nvPr/>
        </p:nvSpPr>
        <p:spPr>
          <a:xfrm>
            <a:off x="2666859" y="186768"/>
            <a:ext cx="4432248" cy="400110"/>
          </a:xfrm>
          <a:prstGeom prst="rect">
            <a:avLst/>
          </a:prstGeom>
          <a:noFill/>
        </p:spPr>
        <p:txBody>
          <a:bodyPr wrap="none" rtlCol="0">
            <a:spAutoFit/>
          </a:bodyPr>
          <a:lstStyle/>
          <a:p>
            <a:r>
              <a:rPr lang="en-US" sz="2000" b="1" dirty="0" smtClean="0">
                <a:latin typeface="Arial"/>
                <a:cs typeface="Arial"/>
              </a:rPr>
              <a:t>SPCMSC Core Database (all cores)</a:t>
            </a:r>
            <a:endParaRPr lang="en-US" sz="2000" b="1" dirty="0">
              <a:latin typeface="Arial"/>
              <a:cs typeface="Arial"/>
            </a:endParaRPr>
          </a:p>
        </p:txBody>
      </p:sp>
    </p:spTree>
    <p:extLst>
      <p:ext uri="{BB962C8B-B14F-4D97-AF65-F5344CB8AC3E}">
        <p14:creationId xmlns:p14="http://schemas.microsoft.com/office/powerpoint/2010/main" val="3955726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3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525" y="1335411"/>
            <a:ext cx="3893844" cy="3614021"/>
          </a:xfrm>
          <a:prstGeom prst="rect">
            <a:avLst/>
          </a:prstGeom>
        </p:spPr>
      </p:pic>
      <p:pic>
        <p:nvPicPr>
          <p:cNvPr id="5" name="Picture 4" descr="ds5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868" y="1335411"/>
            <a:ext cx="3780756" cy="3408573"/>
          </a:xfrm>
          <a:prstGeom prst="rect">
            <a:avLst/>
          </a:prstGeom>
        </p:spPr>
      </p:pic>
      <p:sp>
        <p:nvSpPr>
          <p:cNvPr id="6" name="TextBox 5"/>
          <p:cNvSpPr txBox="1"/>
          <p:nvPr/>
        </p:nvSpPr>
        <p:spPr>
          <a:xfrm>
            <a:off x="3031032" y="186768"/>
            <a:ext cx="2878713" cy="400110"/>
          </a:xfrm>
          <a:prstGeom prst="rect">
            <a:avLst/>
          </a:prstGeom>
          <a:noFill/>
        </p:spPr>
        <p:txBody>
          <a:bodyPr wrap="none" rtlCol="0">
            <a:spAutoFit/>
          </a:bodyPr>
          <a:lstStyle/>
          <a:p>
            <a:r>
              <a:rPr lang="en-US" sz="2000" b="1" dirty="0" smtClean="0">
                <a:latin typeface="Arial"/>
                <a:cs typeface="Arial"/>
              </a:rPr>
              <a:t>Published Data Series</a:t>
            </a:r>
            <a:endParaRPr lang="en-US" sz="2000" b="1" dirty="0">
              <a:latin typeface="Arial"/>
              <a:cs typeface="Arial"/>
            </a:endParaRPr>
          </a:p>
        </p:txBody>
      </p:sp>
      <p:cxnSp>
        <p:nvCxnSpPr>
          <p:cNvPr id="8" name="Straight Arrow Connector 7"/>
          <p:cNvCxnSpPr/>
          <p:nvPr/>
        </p:nvCxnSpPr>
        <p:spPr>
          <a:xfrm flipH="1" flipV="1">
            <a:off x="1615432" y="1690279"/>
            <a:ext cx="457550" cy="9338"/>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1574801" y="2081313"/>
            <a:ext cx="2667327" cy="1267256"/>
            <a:chOff x="1574801" y="2081313"/>
            <a:chExt cx="2667327" cy="1267256"/>
          </a:xfrm>
        </p:grpSpPr>
        <p:cxnSp>
          <p:nvCxnSpPr>
            <p:cNvPr id="12" name="Straight Arrow Connector 11"/>
            <p:cNvCxnSpPr/>
            <p:nvPr/>
          </p:nvCxnSpPr>
          <p:spPr>
            <a:xfrm flipH="1">
              <a:off x="1574801" y="2260600"/>
              <a:ext cx="910166" cy="1016000"/>
            </a:xfrm>
            <a:prstGeom prst="straightConnector1">
              <a:avLst/>
            </a:prstGeom>
            <a:ln w="127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51103" y="2081313"/>
              <a:ext cx="643588" cy="307777"/>
            </a:xfrm>
            <a:prstGeom prst="rect">
              <a:avLst/>
            </a:prstGeom>
            <a:noFill/>
          </p:spPr>
          <p:txBody>
            <a:bodyPr wrap="none" rtlCol="0">
              <a:spAutoFit/>
            </a:bodyPr>
            <a:lstStyle/>
            <a:p>
              <a:r>
                <a:rPr lang="en-US" sz="1400" b="1" dirty="0" smtClean="0">
                  <a:solidFill>
                    <a:srgbClr val="FF0000"/>
                  </a:solidFill>
                  <a:latin typeface="Arial"/>
                  <a:cs typeface="Arial"/>
                </a:rPr>
                <a:t>Maps</a:t>
              </a:r>
              <a:endParaRPr lang="en-US" sz="1400" b="1" dirty="0">
                <a:solidFill>
                  <a:srgbClr val="FF0000"/>
                </a:solidFill>
                <a:latin typeface="Arial"/>
                <a:cs typeface="Arial"/>
              </a:endParaRPr>
            </a:p>
          </p:txBody>
        </p:sp>
        <p:cxnSp>
          <p:nvCxnSpPr>
            <p:cNvPr id="15" name="Straight Arrow Connector 14"/>
            <p:cNvCxnSpPr/>
            <p:nvPr/>
          </p:nvCxnSpPr>
          <p:spPr>
            <a:xfrm flipH="1">
              <a:off x="1921933" y="2451102"/>
              <a:ext cx="588437" cy="897467"/>
            </a:xfrm>
            <a:prstGeom prst="straightConnector1">
              <a:avLst/>
            </a:prstGeom>
            <a:ln w="127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451103" y="2260600"/>
              <a:ext cx="1291777" cy="307777"/>
            </a:xfrm>
            <a:prstGeom prst="rect">
              <a:avLst/>
            </a:prstGeom>
            <a:noFill/>
          </p:spPr>
          <p:txBody>
            <a:bodyPr wrap="none" rtlCol="0">
              <a:spAutoFit/>
            </a:bodyPr>
            <a:lstStyle/>
            <a:p>
              <a:r>
                <a:rPr lang="en-US" sz="1400" b="1" dirty="0" smtClean="0">
                  <a:solidFill>
                    <a:srgbClr val="FF0000"/>
                  </a:solidFill>
                  <a:latin typeface="Arial"/>
                  <a:cs typeface="Arial"/>
                </a:rPr>
                <a:t>Photographs</a:t>
              </a:r>
              <a:endParaRPr lang="en-US" sz="1400" b="1" dirty="0">
                <a:solidFill>
                  <a:srgbClr val="FF0000"/>
                </a:solidFill>
                <a:latin typeface="Arial"/>
                <a:cs typeface="Arial"/>
              </a:endParaRPr>
            </a:p>
          </p:txBody>
        </p:sp>
        <p:cxnSp>
          <p:nvCxnSpPr>
            <p:cNvPr id="22" name="Straight Arrow Connector 21"/>
            <p:cNvCxnSpPr/>
            <p:nvPr/>
          </p:nvCxnSpPr>
          <p:spPr>
            <a:xfrm>
              <a:off x="3742880" y="2904067"/>
              <a:ext cx="188116" cy="406634"/>
            </a:xfrm>
            <a:prstGeom prst="straightConnector1">
              <a:avLst/>
            </a:prstGeom>
            <a:ln w="127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451103" y="2459573"/>
              <a:ext cx="1791025" cy="307777"/>
            </a:xfrm>
            <a:prstGeom prst="rect">
              <a:avLst/>
            </a:prstGeom>
            <a:noFill/>
          </p:spPr>
          <p:txBody>
            <a:bodyPr wrap="none" rtlCol="0">
              <a:spAutoFit/>
            </a:bodyPr>
            <a:lstStyle/>
            <a:p>
              <a:r>
                <a:rPr lang="en-US" sz="1400" b="1" dirty="0" smtClean="0">
                  <a:solidFill>
                    <a:srgbClr val="FF0000"/>
                  </a:solidFill>
                  <a:latin typeface="Arial"/>
                  <a:cs typeface="Arial"/>
                </a:rPr>
                <a:t>Description sheets</a:t>
              </a:r>
              <a:endParaRPr lang="en-US" sz="1400" b="1" dirty="0">
                <a:solidFill>
                  <a:srgbClr val="FF0000"/>
                </a:solidFill>
                <a:latin typeface="Arial"/>
                <a:cs typeface="Arial"/>
              </a:endParaRPr>
            </a:p>
          </p:txBody>
        </p:sp>
        <p:sp>
          <p:nvSpPr>
            <p:cNvPr id="25" name="TextBox 24"/>
            <p:cNvSpPr txBox="1"/>
            <p:nvPr/>
          </p:nvSpPr>
          <p:spPr>
            <a:xfrm>
              <a:off x="2451103" y="2654312"/>
              <a:ext cx="1479892" cy="307777"/>
            </a:xfrm>
            <a:prstGeom prst="rect">
              <a:avLst/>
            </a:prstGeom>
            <a:noFill/>
          </p:spPr>
          <p:txBody>
            <a:bodyPr wrap="none" rtlCol="0">
              <a:spAutoFit/>
            </a:bodyPr>
            <a:lstStyle/>
            <a:p>
              <a:r>
                <a:rPr lang="en-US" sz="1400" b="1" dirty="0" smtClean="0">
                  <a:solidFill>
                    <a:srgbClr val="FF0000"/>
                  </a:solidFill>
                  <a:latin typeface="Arial"/>
                  <a:cs typeface="Arial"/>
                </a:rPr>
                <a:t>Analytical Data</a:t>
              </a:r>
              <a:endParaRPr lang="en-US" sz="1400" b="1" dirty="0">
                <a:solidFill>
                  <a:srgbClr val="FF0000"/>
                </a:solidFill>
                <a:latin typeface="Arial"/>
                <a:cs typeface="Arial"/>
              </a:endParaRPr>
            </a:p>
          </p:txBody>
        </p:sp>
        <p:cxnSp>
          <p:nvCxnSpPr>
            <p:cNvPr id="28" name="Straight Arrow Connector 27"/>
            <p:cNvCxnSpPr/>
            <p:nvPr/>
          </p:nvCxnSpPr>
          <p:spPr>
            <a:xfrm flipH="1">
              <a:off x="2235200" y="2654312"/>
              <a:ext cx="275171" cy="656389"/>
            </a:xfrm>
            <a:prstGeom prst="straightConnector1">
              <a:avLst/>
            </a:prstGeom>
            <a:ln w="127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6998484" y="2866839"/>
            <a:ext cx="1172291" cy="1201344"/>
            <a:chOff x="6998484" y="2866839"/>
            <a:chExt cx="1172291" cy="1201344"/>
          </a:xfrm>
        </p:grpSpPr>
        <p:sp>
          <p:nvSpPr>
            <p:cNvPr id="30" name="TextBox 29"/>
            <p:cNvSpPr txBox="1"/>
            <p:nvPr/>
          </p:nvSpPr>
          <p:spPr>
            <a:xfrm>
              <a:off x="6998484" y="3329519"/>
              <a:ext cx="1172291" cy="738664"/>
            </a:xfrm>
            <a:prstGeom prst="rect">
              <a:avLst/>
            </a:prstGeom>
            <a:noFill/>
          </p:spPr>
          <p:txBody>
            <a:bodyPr wrap="none" rtlCol="0">
              <a:spAutoFit/>
            </a:bodyPr>
            <a:lstStyle/>
            <a:p>
              <a:r>
                <a:rPr lang="en-US" sz="1400" b="1" dirty="0" smtClean="0">
                  <a:solidFill>
                    <a:schemeClr val="accent6">
                      <a:lumMod val="75000"/>
                    </a:schemeClr>
                  </a:solidFill>
                  <a:latin typeface="Arial"/>
                  <a:cs typeface="Arial"/>
                </a:rPr>
                <a:t>Digitized</a:t>
              </a:r>
            </a:p>
            <a:p>
              <a:r>
                <a:rPr lang="en-US" sz="1400" b="1" dirty="0" smtClean="0">
                  <a:solidFill>
                    <a:schemeClr val="accent6">
                      <a:lumMod val="75000"/>
                    </a:schemeClr>
                  </a:solidFill>
                  <a:latin typeface="Arial"/>
                  <a:cs typeface="Arial"/>
                </a:rPr>
                <a:t>Description</a:t>
              </a:r>
            </a:p>
            <a:p>
              <a:r>
                <a:rPr lang="en-US" sz="1400" b="1" dirty="0" smtClean="0">
                  <a:solidFill>
                    <a:schemeClr val="accent6">
                      <a:lumMod val="75000"/>
                    </a:schemeClr>
                  </a:solidFill>
                  <a:latin typeface="Arial"/>
                  <a:cs typeface="Arial"/>
                </a:rPr>
                <a:t>Sheets</a:t>
              </a:r>
              <a:endParaRPr lang="en-US" sz="1400" b="1" dirty="0">
                <a:solidFill>
                  <a:schemeClr val="accent6">
                    <a:lumMod val="75000"/>
                  </a:schemeClr>
                </a:solidFill>
                <a:latin typeface="Arial"/>
                <a:cs typeface="Arial"/>
              </a:endParaRPr>
            </a:p>
          </p:txBody>
        </p:sp>
        <p:cxnSp>
          <p:nvCxnSpPr>
            <p:cNvPr id="32" name="Straight Arrow Connector 31"/>
            <p:cNvCxnSpPr/>
            <p:nvPr/>
          </p:nvCxnSpPr>
          <p:spPr>
            <a:xfrm flipH="1" flipV="1">
              <a:off x="7092950" y="2866839"/>
              <a:ext cx="241300" cy="488717"/>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43935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3940175" cy="5062538"/>
          </a:xfrm>
          <a:prstGeom prst="rect">
            <a:avLst/>
          </a:prstGeom>
          <a:noFill/>
          <a:extLst>
            <a:ext uri="{909E8E84-426E-40dd-AFC4-6F175D3DCCD1}">
              <a14:hiddenFill xmlns:a14="http://schemas.microsoft.com/office/drawing/2010/main">
                <a:solidFill>
                  <a:srgbClr val="FFFFFF"/>
                </a:solidFill>
              </a14:hiddenFill>
            </a:ext>
          </a:extLst>
        </p:spPr>
      </p:pic>
      <p:pic>
        <p:nvPicPr>
          <p:cNvPr id="839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00200"/>
            <a:ext cx="3940175" cy="5062538"/>
          </a:xfrm>
          <a:prstGeom prst="rect">
            <a:avLst/>
          </a:prstGeom>
          <a:noFill/>
          <a:extLst>
            <a:ext uri="{909E8E84-426E-40dd-AFC4-6F175D3DCCD1}">
              <a14:hiddenFill xmlns:a14="http://schemas.microsoft.com/office/drawing/2010/main">
                <a:solidFill>
                  <a:srgbClr val="FFFFFF"/>
                </a:solidFill>
              </a14:hiddenFill>
            </a:ext>
          </a:extLst>
        </p:spPr>
      </p:pic>
      <p:pic>
        <p:nvPicPr>
          <p:cNvPr id="839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5200" y="1905000"/>
            <a:ext cx="3592513" cy="4570413"/>
          </a:xfrm>
          <a:prstGeom prst="rect">
            <a:avLst/>
          </a:prstGeom>
          <a:noFill/>
          <a:extLst>
            <a:ext uri="{909E8E84-426E-40dd-AFC4-6F175D3DCCD1}">
              <a14:hiddenFill xmlns:a14="http://schemas.microsoft.com/office/drawing/2010/main">
                <a:solidFill>
                  <a:srgbClr val="FFFFFF"/>
                </a:solidFill>
              </a14:hiddenFill>
            </a:ext>
          </a:extLst>
        </p:spPr>
      </p:pic>
      <p:sp>
        <p:nvSpPr>
          <p:cNvPr id="83981" name="Rectangle 13"/>
          <p:cNvSpPr>
            <a:spLocks noChangeArrowheads="1"/>
          </p:cNvSpPr>
          <p:nvPr/>
        </p:nvSpPr>
        <p:spPr bwMode="auto">
          <a:xfrm>
            <a:off x="685800" y="76200"/>
            <a:ext cx="7772400" cy="114300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000" b="1" dirty="0">
                <a:latin typeface="Arial"/>
                <a:cs typeface="Arial"/>
              </a:rPr>
              <a:t>Data conversion and </a:t>
            </a:r>
            <a:r>
              <a:rPr lang="en-US" sz="2000" b="1" dirty="0" smtClean="0">
                <a:latin typeface="Arial"/>
                <a:cs typeface="Arial"/>
              </a:rPr>
              <a:t>Database </a:t>
            </a:r>
            <a:r>
              <a:rPr lang="en-US" sz="2000" b="1" dirty="0">
                <a:latin typeface="Arial"/>
                <a:cs typeface="Arial"/>
              </a:rPr>
              <a:t>development</a:t>
            </a:r>
            <a:br>
              <a:rPr lang="en-US" sz="2000" b="1" dirty="0">
                <a:latin typeface="Arial"/>
                <a:cs typeface="Arial"/>
              </a:rPr>
            </a:br>
            <a:r>
              <a:rPr lang="en-US" sz="2000" b="1" dirty="0" err="1">
                <a:latin typeface="Arial"/>
                <a:cs typeface="Arial"/>
              </a:rPr>
              <a:t>Sedimentologic</a:t>
            </a:r>
            <a:r>
              <a:rPr lang="en-US" sz="2000" b="1" dirty="0">
                <a:latin typeface="Arial"/>
                <a:cs typeface="Arial"/>
              </a:rPr>
              <a:t> data</a:t>
            </a:r>
          </a:p>
        </p:txBody>
      </p:sp>
      <p:grpSp>
        <p:nvGrpSpPr>
          <p:cNvPr id="7" name="Group 6"/>
          <p:cNvGrpSpPr/>
          <p:nvPr/>
        </p:nvGrpSpPr>
        <p:grpSpPr>
          <a:xfrm>
            <a:off x="996950" y="1955800"/>
            <a:ext cx="5702300" cy="3435350"/>
            <a:chOff x="996950" y="1955800"/>
            <a:chExt cx="5702300" cy="3435350"/>
          </a:xfrm>
        </p:grpSpPr>
        <p:sp>
          <p:nvSpPr>
            <p:cNvPr id="2" name="Rectangle 1"/>
            <p:cNvSpPr/>
            <p:nvPr/>
          </p:nvSpPr>
          <p:spPr>
            <a:xfrm>
              <a:off x="996950" y="2482850"/>
              <a:ext cx="387350" cy="2908300"/>
            </a:xfrm>
            <a:prstGeom prst="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102350" y="1955800"/>
              <a:ext cx="596900" cy="1504950"/>
            </a:xfrm>
            <a:prstGeom prst="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519767" y="1955800"/>
            <a:ext cx="6644216" cy="3810000"/>
            <a:chOff x="1519767" y="1955800"/>
            <a:chExt cx="6644216" cy="3810000"/>
          </a:xfrm>
        </p:grpSpPr>
        <p:sp>
          <p:nvSpPr>
            <p:cNvPr id="14" name="Rectangle 13"/>
            <p:cNvSpPr/>
            <p:nvPr/>
          </p:nvSpPr>
          <p:spPr>
            <a:xfrm>
              <a:off x="1682749" y="2482850"/>
              <a:ext cx="569383" cy="2908300"/>
            </a:xfrm>
            <a:prstGeom prst="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1519767" y="4610100"/>
              <a:ext cx="385233" cy="1155700"/>
            </a:xfrm>
            <a:prstGeom prst="straightConnector1">
              <a:avLst/>
            </a:prstGeom>
            <a:ln w="1905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7537451" y="1955800"/>
              <a:ext cx="626532" cy="1504950"/>
            </a:xfrm>
            <a:prstGeom prst="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321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39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272" fill="hold" nodeType="clickEffect">
                                  <p:stCondLst>
                                    <p:cond delay="0"/>
                                  </p:stCondLst>
                                  <p:childTnLst>
                                    <p:set>
                                      <p:cBhvr>
                                        <p:cTn id="10" dur="1" fill="hold">
                                          <p:stCondLst>
                                            <p:cond delay="0"/>
                                          </p:stCondLst>
                                        </p:cTn>
                                        <p:tgtEl>
                                          <p:spTgt spid="83974"/>
                                        </p:tgtEl>
                                        <p:attrNameLst>
                                          <p:attrName>style.visibility</p:attrName>
                                        </p:attrNameLst>
                                      </p:cBhvr>
                                      <p:to>
                                        <p:strVal val="visible"/>
                                      </p:to>
                                    </p:set>
                                    <p:anim calcmode="lin" valueType="num">
                                      <p:cBhvr>
                                        <p:cTn id="11" dur="500" fill="hold"/>
                                        <p:tgtEl>
                                          <p:spTgt spid="83974"/>
                                        </p:tgtEl>
                                        <p:attrNameLst>
                                          <p:attrName>ppt_w</p:attrName>
                                        </p:attrNameLst>
                                      </p:cBhvr>
                                      <p:tavLst>
                                        <p:tav tm="0">
                                          <p:val>
                                            <p:strVal val="2/3*#ppt_w"/>
                                          </p:val>
                                        </p:tav>
                                        <p:tav tm="100000">
                                          <p:val>
                                            <p:strVal val="#ppt_w"/>
                                          </p:val>
                                        </p:tav>
                                      </p:tavLst>
                                    </p:anim>
                                    <p:anim calcmode="lin" valueType="num">
                                      <p:cBhvr>
                                        <p:cTn id="12" dur="500" fill="hold"/>
                                        <p:tgtEl>
                                          <p:spTgt spid="83974"/>
                                        </p:tgtEl>
                                        <p:attrNameLst>
                                          <p:attrName>ppt_h</p:attrName>
                                        </p:attrNameLst>
                                      </p:cBhvr>
                                      <p:tavLst>
                                        <p:tav tm="0">
                                          <p:val>
                                            <p:strVal val="2/3*#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3940175" cy="5062538"/>
          </a:xfrm>
          <a:prstGeom prst="rect">
            <a:avLst/>
          </a:prstGeom>
          <a:noFill/>
          <a:extLst>
            <a:ext uri="{909E8E84-426E-40dd-AFC4-6F175D3DCCD1}">
              <a14:hiddenFill xmlns:a14="http://schemas.microsoft.com/office/drawing/2010/main">
                <a:solidFill>
                  <a:srgbClr val="FFFFFF"/>
                </a:solidFill>
              </a14:hiddenFill>
            </a:ext>
          </a:extLst>
        </p:spPr>
      </p:pic>
      <p:sp>
        <p:nvSpPr>
          <p:cNvPr id="83981" name="Rectangle 13"/>
          <p:cNvSpPr>
            <a:spLocks noChangeArrowheads="1"/>
          </p:cNvSpPr>
          <p:nvPr/>
        </p:nvSpPr>
        <p:spPr bwMode="auto">
          <a:xfrm>
            <a:off x="685800" y="76200"/>
            <a:ext cx="7772400" cy="114300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000" b="1" dirty="0">
                <a:latin typeface="Arial"/>
                <a:cs typeface="Arial"/>
              </a:rPr>
              <a:t>Data conversion and </a:t>
            </a:r>
            <a:r>
              <a:rPr lang="en-US" sz="2000" b="1" dirty="0" smtClean="0">
                <a:latin typeface="Arial"/>
                <a:cs typeface="Arial"/>
              </a:rPr>
              <a:t>Database </a:t>
            </a:r>
            <a:r>
              <a:rPr lang="en-US" sz="2000" b="1" dirty="0">
                <a:latin typeface="Arial"/>
                <a:cs typeface="Arial"/>
              </a:rPr>
              <a:t>development</a:t>
            </a:r>
            <a:br>
              <a:rPr lang="en-US" sz="2000" b="1" dirty="0">
                <a:latin typeface="Arial"/>
                <a:cs typeface="Arial"/>
              </a:rPr>
            </a:br>
            <a:r>
              <a:rPr lang="en-US" sz="2000" b="1" dirty="0" err="1">
                <a:latin typeface="Arial"/>
                <a:cs typeface="Arial"/>
              </a:rPr>
              <a:t>Sedimentologic</a:t>
            </a:r>
            <a:r>
              <a:rPr lang="en-US" sz="2000" b="1" dirty="0">
                <a:latin typeface="Arial"/>
                <a:cs typeface="Arial"/>
              </a:rPr>
              <a:t> data</a:t>
            </a:r>
          </a:p>
        </p:txBody>
      </p:sp>
      <p:pic>
        <p:nvPicPr>
          <p:cNvPr id="2" name="Picture 1" descr="proD_bedding_stats.bm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0892" y="1117600"/>
            <a:ext cx="3403608" cy="2498061"/>
          </a:xfrm>
          <a:prstGeom prst="rect">
            <a:avLst/>
          </a:prstGeom>
          <a:ln>
            <a:solidFill>
              <a:schemeClr val="bg1"/>
            </a:solidFill>
          </a:ln>
        </p:spPr>
      </p:pic>
      <p:pic>
        <p:nvPicPr>
          <p:cNvPr id="3" name="Picture 2" descr="barrier_texture_stats.bm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7486" y="3682743"/>
            <a:ext cx="3017014" cy="2979995"/>
          </a:xfrm>
          <a:prstGeom prst="rect">
            <a:avLst/>
          </a:prstGeom>
          <a:ln>
            <a:solidFill>
              <a:schemeClr val="bg1"/>
            </a:solidFill>
          </a:ln>
        </p:spPr>
      </p:pic>
    </p:spTree>
    <p:extLst>
      <p:ext uri="{BB962C8B-B14F-4D97-AF65-F5344CB8AC3E}">
        <p14:creationId xmlns:p14="http://schemas.microsoft.com/office/powerpoint/2010/main" val="9832706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6859" y="186768"/>
            <a:ext cx="4432248" cy="400110"/>
          </a:xfrm>
          <a:prstGeom prst="rect">
            <a:avLst/>
          </a:prstGeom>
          <a:noFill/>
        </p:spPr>
        <p:txBody>
          <a:bodyPr wrap="none" rtlCol="0">
            <a:spAutoFit/>
          </a:bodyPr>
          <a:lstStyle/>
          <a:p>
            <a:r>
              <a:rPr lang="en-US" sz="2000" b="1" dirty="0" smtClean="0">
                <a:latin typeface="Arial"/>
                <a:cs typeface="Arial"/>
              </a:rPr>
              <a:t>SPCMSC Core Database (all cores)</a:t>
            </a:r>
            <a:endParaRPr lang="en-US" sz="2000" b="1" dirty="0">
              <a:latin typeface="Arial"/>
              <a:cs typeface="Arial"/>
            </a:endParaRPr>
          </a:p>
        </p:txBody>
      </p:sp>
      <p:pic>
        <p:nvPicPr>
          <p:cNvPr id="5" name="Picture 4" descr="USGScoreviewer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05" y="734556"/>
            <a:ext cx="4276693" cy="3148658"/>
          </a:xfrm>
          <a:prstGeom prst="rect">
            <a:avLst/>
          </a:prstGeom>
          <a:ln>
            <a:solidFill>
              <a:schemeClr val="bg1"/>
            </a:solidFill>
          </a:ln>
        </p:spPr>
      </p:pic>
      <p:sp>
        <p:nvSpPr>
          <p:cNvPr id="8" name="TextBox 7"/>
          <p:cNvSpPr txBox="1"/>
          <p:nvPr/>
        </p:nvSpPr>
        <p:spPr>
          <a:xfrm flipH="1">
            <a:off x="177659" y="5191735"/>
            <a:ext cx="4775200" cy="1200329"/>
          </a:xfrm>
          <a:prstGeom prst="rect">
            <a:avLst/>
          </a:prstGeom>
          <a:noFill/>
        </p:spPr>
        <p:txBody>
          <a:bodyPr wrap="square" rtlCol="0">
            <a:spAutoFit/>
          </a:bodyPr>
          <a:lstStyle/>
          <a:p>
            <a:r>
              <a:rPr lang="en-US" b="1" dirty="0" smtClean="0">
                <a:latin typeface="Arial"/>
                <a:cs typeface="Arial"/>
              </a:rPr>
              <a:t>Others:</a:t>
            </a:r>
          </a:p>
          <a:p>
            <a:r>
              <a:rPr lang="en-US" b="1" dirty="0" err="1" smtClean="0">
                <a:latin typeface="Arial"/>
                <a:cs typeface="Arial"/>
              </a:rPr>
              <a:t>usSEABED</a:t>
            </a:r>
            <a:endParaRPr lang="en-US" b="1" dirty="0" smtClean="0">
              <a:latin typeface="Arial"/>
              <a:cs typeface="Arial"/>
            </a:endParaRPr>
          </a:p>
          <a:p>
            <a:r>
              <a:rPr lang="en-US" b="1" dirty="0" smtClean="0">
                <a:latin typeface="Arial"/>
                <a:cs typeface="Arial"/>
              </a:rPr>
              <a:t>LASEDS</a:t>
            </a:r>
          </a:p>
          <a:p>
            <a:r>
              <a:rPr lang="en-US" b="1" dirty="0" smtClean="0">
                <a:latin typeface="Arial"/>
                <a:cs typeface="Arial"/>
              </a:rPr>
              <a:t>State databases </a:t>
            </a:r>
            <a:r>
              <a:rPr lang="en-US" sz="1400" b="1" dirty="0" smtClean="0">
                <a:latin typeface="Arial"/>
                <a:cs typeface="Arial"/>
              </a:rPr>
              <a:t>(e.g. SONRIS, OASIS, ROSS)</a:t>
            </a:r>
            <a:endParaRPr lang="en-US" sz="1400" b="1" dirty="0">
              <a:latin typeface="Arial"/>
              <a:cs typeface="Arial"/>
            </a:endParaRPr>
          </a:p>
        </p:txBody>
      </p:sp>
      <p:sp>
        <p:nvSpPr>
          <p:cNvPr id="10" name="TextBox 9"/>
          <p:cNvSpPr txBox="1"/>
          <p:nvPr/>
        </p:nvSpPr>
        <p:spPr>
          <a:xfrm>
            <a:off x="98605" y="454124"/>
            <a:ext cx="1762021" cy="307777"/>
          </a:xfrm>
          <a:prstGeom prst="rect">
            <a:avLst/>
          </a:prstGeom>
          <a:noFill/>
        </p:spPr>
        <p:txBody>
          <a:bodyPr wrap="none" rtlCol="0">
            <a:spAutoFit/>
          </a:bodyPr>
          <a:lstStyle/>
          <a:p>
            <a:r>
              <a:rPr lang="en-US" sz="1400" b="1" dirty="0" smtClean="0">
                <a:latin typeface="Arial"/>
                <a:cs typeface="Arial"/>
              </a:rPr>
              <a:t>USGS Core viewer</a:t>
            </a:r>
            <a:endParaRPr lang="en-US" sz="1400" b="1" dirty="0">
              <a:latin typeface="Arial"/>
              <a:cs typeface="Arial"/>
            </a:endParaRPr>
          </a:p>
        </p:txBody>
      </p:sp>
      <p:grpSp>
        <p:nvGrpSpPr>
          <p:cNvPr id="13" name="Group 12"/>
          <p:cNvGrpSpPr/>
          <p:nvPr/>
        </p:nvGrpSpPr>
        <p:grpSpPr>
          <a:xfrm>
            <a:off x="2368462" y="2275833"/>
            <a:ext cx="4432248" cy="3681167"/>
            <a:chOff x="2368462" y="2275833"/>
            <a:chExt cx="4432248" cy="3681167"/>
          </a:xfrm>
        </p:grpSpPr>
        <p:pic>
          <p:nvPicPr>
            <p:cNvPr id="6" name="Picture 5" descr="NGDC_S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8462" y="2583610"/>
              <a:ext cx="4432248" cy="3373390"/>
            </a:xfrm>
            <a:prstGeom prst="rect">
              <a:avLst/>
            </a:prstGeom>
            <a:ln>
              <a:solidFill>
                <a:schemeClr val="bg1"/>
              </a:solidFill>
            </a:ln>
          </p:spPr>
        </p:pic>
        <p:sp>
          <p:nvSpPr>
            <p:cNvPr id="11" name="TextBox 10"/>
            <p:cNvSpPr txBox="1"/>
            <p:nvPr/>
          </p:nvSpPr>
          <p:spPr>
            <a:xfrm>
              <a:off x="4705265" y="2275833"/>
              <a:ext cx="2095445" cy="307777"/>
            </a:xfrm>
            <a:prstGeom prst="rect">
              <a:avLst/>
            </a:prstGeom>
            <a:noFill/>
          </p:spPr>
          <p:txBody>
            <a:bodyPr wrap="none" rtlCol="0">
              <a:spAutoFit/>
            </a:bodyPr>
            <a:lstStyle/>
            <a:p>
              <a:r>
                <a:rPr lang="en-US" sz="1400" b="1" dirty="0" smtClean="0">
                  <a:latin typeface="Arial"/>
                  <a:cs typeface="Arial"/>
                </a:rPr>
                <a:t>NGDC samples viewer</a:t>
              </a:r>
              <a:endParaRPr lang="en-US" sz="1400" b="1" dirty="0">
                <a:latin typeface="Arial"/>
                <a:cs typeface="Arial"/>
              </a:endParaRPr>
            </a:p>
          </p:txBody>
        </p:sp>
      </p:grpSp>
      <p:grpSp>
        <p:nvGrpSpPr>
          <p:cNvPr id="14" name="Group 13"/>
          <p:cNvGrpSpPr/>
          <p:nvPr/>
        </p:nvGrpSpPr>
        <p:grpSpPr>
          <a:xfrm>
            <a:off x="4727673" y="3091166"/>
            <a:ext cx="4146073" cy="3512834"/>
            <a:chOff x="4727673" y="3091166"/>
            <a:chExt cx="4146073" cy="3512834"/>
          </a:xfrm>
        </p:grpSpPr>
        <p:pic>
          <p:nvPicPr>
            <p:cNvPr id="9" name="Picture 8" descr="gma_cores_jim.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673" y="3371010"/>
              <a:ext cx="4146073" cy="3232990"/>
            </a:xfrm>
            <a:prstGeom prst="rect">
              <a:avLst/>
            </a:prstGeom>
          </p:spPr>
        </p:pic>
        <p:sp>
          <p:nvSpPr>
            <p:cNvPr id="12" name="TextBox 11"/>
            <p:cNvSpPr txBox="1"/>
            <p:nvPr/>
          </p:nvSpPr>
          <p:spPr>
            <a:xfrm>
              <a:off x="7603801" y="3091166"/>
              <a:ext cx="1241896" cy="307777"/>
            </a:xfrm>
            <a:prstGeom prst="rect">
              <a:avLst/>
            </a:prstGeom>
            <a:noFill/>
          </p:spPr>
          <p:txBody>
            <a:bodyPr wrap="none" rtlCol="0">
              <a:spAutoFit/>
            </a:bodyPr>
            <a:lstStyle/>
            <a:p>
              <a:r>
                <a:rPr lang="en-US" sz="1400" b="1" dirty="0" err="1" smtClean="0">
                  <a:latin typeface="Arial"/>
                  <a:cs typeface="Arial"/>
                </a:rPr>
                <a:t>GeoMapApp</a:t>
              </a:r>
              <a:endParaRPr lang="en-US" sz="1400" b="1" dirty="0">
                <a:latin typeface="Arial"/>
                <a:cs typeface="Arial"/>
              </a:endParaRPr>
            </a:p>
          </p:txBody>
        </p:sp>
      </p:grpSp>
    </p:spTree>
    <p:extLst>
      <p:ext uri="{BB962C8B-B14F-4D97-AF65-F5344CB8AC3E}">
        <p14:creationId xmlns:p14="http://schemas.microsoft.com/office/powerpoint/2010/main" val="3032960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286" y="558865"/>
            <a:ext cx="9071714" cy="400110"/>
          </a:xfrm>
          <a:prstGeom prst="rect">
            <a:avLst/>
          </a:prstGeom>
          <a:noFill/>
        </p:spPr>
        <p:txBody>
          <a:bodyPr wrap="none" rtlCol="0">
            <a:spAutoFit/>
          </a:bodyPr>
          <a:lstStyle/>
          <a:p>
            <a:r>
              <a:rPr lang="en-US" sz="2000" b="1" dirty="0" smtClean="0">
                <a:latin typeface="Arial"/>
                <a:cs typeface="Arial"/>
              </a:rPr>
              <a:t>USGS St. Petersburg Coastal and Marine Science Center Core repository</a:t>
            </a:r>
            <a:endParaRPr lang="en-US" sz="2000" b="1" dirty="0">
              <a:latin typeface="Arial"/>
              <a:cs typeface="Arial"/>
            </a:endParaRPr>
          </a:p>
        </p:txBody>
      </p:sp>
      <p:pic>
        <p:nvPicPr>
          <p:cNvPr id="7" name="Picture 6" descr="stude_pp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41" y="1374745"/>
            <a:ext cx="3810059" cy="2549716"/>
          </a:xfrm>
          <a:prstGeom prst="rect">
            <a:avLst/>
          </a:prstGeom>
          <a:ln>
            <a:solidFill>
              <a:schemeClr val="bg1"/>
            </a:solidFill>
          </a:ln>
        </p:spPr>
      </p:pic>
      <p:sp>
        <p:nvSpPr>
          <p:cNvPr id="2" name="TextBox 1"/>
          <p:cNvSpPr txBox="1"/>
          <p:nvPr/>
        </p:nvSpPr>
        <p:spPr>
          <a:xfrm>
            <a:off x="4356100" y="1222345"/>
            <a:ext cx="4348065" cy="5170646"/>
          </a:xfrm>
          <a:prstGeom prst="rect">
            <a:avLst/>
          </a:prstGeom>
          <a:noFill/>
        </p:spPr>
        <p:txBody>
          <a:bodyPr wrap="none" rtlCol="0">
            <a:spAutoFit/>
          </a:bodyPr>
          <a:lstStyle/>
          <a:p>
            <a:r>
              <a:rPr lang="en-US" sz="2000" b="1" dirty="0" smtClean="0">
                <a:solidFill>
                  <a:srgbClr val="F9BF17"/>
                </a:solidFill>
                <a:latin typeface="Arial"/>
                <a:cs typeface="Arial"/>
              </a:rPr>
              <a:t>Contacts:</a:t>
            </a:r>
          </a:p>
          <a:p>
            <a:endParaRPr lang="en-US" b="1" dirty="0" smtClean="0">
              <a:solidFill>
                <a:srgbClr val="F9BF17"/>
              </a:solidFill>
              <a:latin typeface="Arial"/>
              <a:cs typeface="Arial"/>
            </a:endParaRPr>
          </a:p>
          <a:p>
            <a:r>
              <a:rPr lang="en-US" sz="1600" b="1" dirty="0" smtClean="0">
                <a:solidFill>
                  <a:srgbClr val="F9BF17"/>
                </a:solidFill>
                <a:latin typeface="Arial"/>
                <a:cs typeface="Arial"/>
              </a:rPr>
              <a:t>Jim Flocks: core curator </a:t>
            </a:r>
            <a:r>
              <a:rPr lang="en-US" sz="1400" b="1" dirty="0" smtClean="0">
                <a:solidFill>
                  <a:srgbClr val="F9BF17"/>
                </a:solidFill>
                <a:latin typeface="Arial"/>
                <a:cs typeface="Arial"/>
              </a:rPr>
              <a:t>(ran out of chairs)</a:t>
            </a:r>
          </a:p>
          <a:p>
            <a:r>
              <a:rPr lang="en-US" sz="1400" b="1" dirty="0" smtClean="0">
                <a:solidFill>
                  <a:srgbClr val="F9BF17"/>
                </a:solidFill>
                <a:latin typeface="Arial"/>
                <a:cs typeface="Arial"/>
                <a:hlinkClick r:id="rId4"/>
              </a:rPr>
              <a:t>jflocks@usgs.gov</a:t>
            </a:r>
            <a:endParaRPr lang="en-US" sz="1400" b="1" dirty="0" smtClean="0">
              <a:solidFill>
                <a:srgbClr val="F9BF17"/>
              </a:solidFill>
              <a:latin typeface="Arial"/>
              <a:cs typeface="Arial"/>
            </a:endParaRPr>
          </a:p>
          <a:p>
            <a:endParaRPr lang="en-US" sz="1400" b="1" dirty="0" smtClean="0">
              <a:solidFill>
                <a:srgbClr val="F9BF17"/>
              </a:solidFill>
              <a:latin typeface="Arial"/>
              <a:cs typeface="Arial"/>
            </a:endParaRPr>
          </a:p>
          <a:p>
            <a:r>
              <a:rPr lang="en-US" sz="1600" b="1" dirty="0" smtClean="0">
                <a:solidFill>
                  <a:srgbClr val="F9BF17"/>
                </a:solidFill>
                <a:latin typeface="Arial"/>
                <a:cs typeface="Arial"/>
              </a:rPr>
              <a:t>Shawn </a:t>
            </a:r>
            <a:r>
              <a:rPr lang="en-US" sz="1600" b="1" dirty="0" err="1" smtClean="0">
                <a:solidFill>
                  <a:srgbClr val="F9BF17"/>
                </a:solidFill>
                <a:latin typeface="Arial"/>
                <a:cs typeface="Arial"/>
              </a:rPr>
              <a:t>Dadisman</a:t>
            </a:r>
            <a:r>
              <a:rPr lang="en-US" sz="1600" b="1" dirty="0" smtClean="0">
                <a:solidFill>
                  <a:srgbClr val="F9BF17"/>
                </a:solidFill>
                <a:latin typeface="Arial"/>
                <a:cs typeface="Arial"/>
              </a:rPr>
              <a:t>: data manager</a:t>
            </a:r>
          </a:p>
          <a:p>
            <a:r>
              <a:rPr lang="en-US" sz="1400" b="1" dirty="0" smtClean="0">
                <a:solidFill>
                  <a:srgbClr val="F9BF17"/>
                </a:solidFill>
                <a:latin typeface="Arial"/>
                <a:cs typeface="Arial"/>
                <a:hlinkClick r:id="rId5"/>
              </a:rPr>
              <a:t>sdadisman@usgs.gov</a:t>
            </a:r>
            <a:endParaRPr lang="en-US" sz="1400" b="1" dirty="0" smtClean="0">
              <a:solidFill>
                <a:srgbClr val="F9BF17"/>
              </a:solidFill>
              <a:latin typeface="Arial"/>
              <a:cs typeface="Arial"/>
            </a:endParaRPr>
          </a:p>
          <a:p>
            <a:endParaRPr lang="en-US" sz="1400" b="1" dirty="0">
              <a:solidFill>
                <a:srgbClr val="F9BF17"/>
              </a:solidFill>
              <a:latin typeface="Arial"/>
              <a:cs typeface="Arial"/>
            </a:endParaRPr>
          </a:p>
          <a:p>
            <a:r>
              <a:rPr lang="en-US" sz="1600" b="1" dirty="0" smtClean="0">
                <a:solidFill>
                  <a:srgbClr val="F9BF17"/>
                </a:solidFill>
                <a:latin typeface="Arial"/>
                <a:cs typeface="Arial"/>
              </a:rPr>
              <a:t>Heather </a:t>
            </a:r>
            <a:r>
              <a:rPr lang="en-US" sz="1600" b="1" dirty="0" err="1" smtClean="0">
                <a:solidFill>
                  <a:srgbClr val="F9BF17"/>
                </a:solidFill>
                <a:latin typeface="Arial"/>
                <a:cs typeface="Arial"/>
              </a:rPr>
              <a:t>Schreppel</a:t>
            </a:r>
            <a:r>
              <a:rPr lang="en-US" sz="1600" b="1" dirty="0" smtClean="0">
                <a:solidFill>
                  <a:srgbClr val="F9BF17"/>
                </a:solidFill>
                <a:latin typeface="Arial"/>
                <a:cs typeface="Arial"/>
              </a:rPr>
              <a:t>: database development</a:t>
            </a:r>
          </a:p>
          <a:p>
            <a:r>
              <a:rPr lang="en-US" sz="1400" b="1" dirty="0" smtClean="0">
                <a:solidFill>
                  <a:srgbClr val="F9BF17"/>
                </a:solidFill>
                <a:latin typeface="Arial"/>
                <a:cs typeface="Arial"/>
                <a:hlinkClick r:id="rId6"/>
              </a:rPr>
              <a:t>hschreppel@usgs.gov</a:t>
            </a:r>
            <a:endParaRPr lang="en-US" sz="1400" b="1" dirty="0" smtClean="0">
              <a:solidFill>
                <a:srgbClr val="F9BF17"/>
              </a:solidFill>
              <a:latin typeface="Arial"/>
              <a:cs typeface="Arial"/>
            </a:endParaRPr>
          </a:p>
          <a:p>
            <a:endParaRPr lang="en-US" sz="1400" b="1" dirty="0" smtClean="0">
              <a:solidFill>
                <a:srgbClr val="F9BF17"/>
              </a:solidFill>
              <a:latin typeface="Arial"/>
              <a:cs typeface="Arial"/>
            </a:endParaRPr>
          </a:p>
          <a:p>
            <a:r>
              <a:rPr lang="en-US" sz="1600" b="1" dirty="0" smtClean="0">
                <a:solidFill>
                  <a:srgbClr val="F9BF17"/>
                </a:solidFill>
                <a:latin typeface="Arial"/>
                <a:cs typeface="Arial"/>
              </a:rPr>
              <a:t>Kathryn Smith: database development</a:t>
            </a:r>
          </a:p>
          <a:p>
            <a:r>
              <a:rPr lang="en-US" sz="1400" b="1" u="sng" dirty="0" err="1" smtClean="0">
                <a:solidFill>
                  <a:srgbClr val="3366FF"/>
                </a:solidFill>
                <a:latin typeface="Arial"/>
                <a:cs typeface="Arial"/>
              </a:rPr>
              <a:t>kelsmith@usgs.gov</a:t>
            </a:r>
            <a:endParaRPr lang="en-US" sz="1400" b="1" u="sng" dirty="0">
              <a:solidFill>
                <a:srgbClr val="3366FF"/>
              </a:solidFill>
              <a:latin typeface="Arial"/>
              <a:cs typeface="Arial"/>
            </a:endParaRPr>
          </a:p>
          <a:p>
            <a:endParaRPr lang="en-US" sz="1400" b="1" dirty="0" smtClean="0">
              <a:solidFill>
                <a:srgbClr val="F9BF17"/>
              </a:solidFill>
              <a:latin typeface="Arial"/>
              <a:cs typeface="Arial"/>
            </a:endParaRPr>
          </a:p>
          <a:p>
            <a:r>
              <a:rPr lang="en-US" sz="1600" b="1" dirty="0" smtClean="0">
                <a:solidFill>
                  <a:srgbClr val="F9BF17"/>
                </a:solidFill>
                <a:latin typeface="Arial"/>
                <a:cs typeface="Arial"/>
              </a:rPr>
              <a:t>Kyle Kelso: core facilities manager</a:t>
            </a:r>
          </a:p>
          <a:p>
            <a:r>
              <a:rPr lang="en-US" sz="1400" b="1" dirty="0" smtClean="0">
                <a:solidFill>
                  <a:srgbClr val="F9BF17"/>
                </a:solidFill>
                <a:latin typeface="Arial"/>
                <a:cs typeface="Arial"/>
                <a:hlinkClick r:id="rId7"/>
              </a:rPr>
              <a:t>kkelso@usgs.gov</a:t>
            </a:r>
            <a:endParaRPr lang="en-US" sz="1400" b="1" dirty="0" smtClean="0">
              <a:solidFill>
                <a:srgbClr val="F9BF17"/>
              </a:solidFill>
              <a:latin typeface="Arial"/>
              <a:cs typeface="Arial"/>
            </a:endParaRPr>
          </a:p>
          <a:p>
            <a:endParaRPr lang="en-US" sz="1400" b="1" dirty="0">
              <a:solidFill>
                <a:srgbClr val="F9BF17"/>
              </a:solidFill>
              <a:latin typeface="Arial"/>
              <a:cs typeface="Arial"/>
            </a:endParaRPr>
          </a:p>
          <a:p>
            <a:r>
              <a:rPr lang="en-US" sz="1600" b="1" dirty="0" smtClean="0">
                <a:solidFill>
                  <a:srgbClr val="F9BF17"/>
                </a:solidFill>
                <a:latin typeface="Arial"/>
                <a:cs typeface="Arial"/>
              </a:rPr>
              <a:t>Julie Bernier: core facilities manager</a:t>
            </a:r>
          </a:p>
          <a:p>
            <a:r>
              <a:rPr lang="en-US" sz="1400" b="1" dirty="0" smtClean="0">
                <a:solidFill>
                  <a:srgbClr val="F9BF17"/>
                </a:solidFill>
                <a:latin typeface="Arial"/>
                <a:cs typeface="Arial"/>
                <a:hlinkClick r:id="rId8"/>
              </a:rPr>
              <a:t>jbernier@usgs.gov</a:t>
            </a:r>
            <a:endParaRPr lang="en-US" sz="1400" b="1" dirty="0" smtClean="0">
              <a:solidFill>
                <a:srgbClr val="F9BF17"/>
              </a:solidFill>
              <a:latin typeface="Arial"/>
              <a:cs typeface="Arial"/>
            </a:endParaRPr>
          </a:p>
          <a:p>
            <a:endParaRPr lang="en-US" sz="1400" b="1" dirty="0">
              <a:solidFill>
                <a:srgbClr val="F9BF17"/>
              </a:solidFill>
              <a:latin typeface="Arial"/>
              <a:cs typeface="Arial"/>
            </a:endParaRPr>
          </a:p>
          <a:p>
            <a:r>
              <a:rPr lang="en-US" sz="1600" b="1" dirty="0" smtClean="0">
                <a:solidFill>
                  <a:srgbClr val="F9BF17"/>
                </a:solidFill>
                <a:latin typeface="Arial"/>
                <a:cs typeface="Arial"/>
              </a:rPr>
              <a:t>Molly McLaughlin: laboratory manager</a:t>
            </a:r>
          </a:p>
          <a:p>
            <a:r>
              <a:rPr lang="en-US" sz="1400" b="1" u="sng" dirty="0" err="1" smtClean="0">
                <a:solidFill>
                  <a:srgbClr val="3366FF"/>
                </a:solidFill>
                <a:latin typeface="Arial"/>
                <a:cs typeface="Arial"/>
              </a:rPr>
              <a:t>mmclaughlin@usgs.gov</a:t>
            </a:r>
            <a:endParaRPr lang="en-US" sz="1400" b="1" u="sng" dirty="0">
              <a:solidFill>
                <a:srgbClr val="3366FF"/>
              </a:solidFill>
              <a:latin typeface="Arial"/>
              <a:cs typeface="Arial"/>
            </a:endParaRPr>
          </a:p>
        </p:txBody>
      </p:sp>
    </p:spTree>
    <p:extLst>
      <p:ext uri="{BB962C8B-B14F-4D97-AF65-F5344CB8AC3E}">
        <p14:creationId xmlns:p14="http://schemas.microsoft.com/office/powerpoint/2010/main" val="2987580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8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35" y="840469"/>
            <a:ext cx="4575502" cy="3431627"/>
          </a:xfrm>
          <a:prstGeom prst="rect">
            <a:avLst/>
          </a:prstGeom>
          <a:ln>
            <a:solidFill>
              <a:schemeClr val="bg1"/>
            </a:solidFill>
          </a:ln>
        </p:spPr>
      </p:pic>
      <p:pic>
        <p:nvPicPr>
          <p:cNvPr id="5" name="Picture 4" descr="IMG_287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4707" y="3282479"/>
            <a:ext cx="4388745" cy="3291559"/>
          </a:xfrm>
          <a:prstGeom prst="rect">
            <a:avLst/>
          </a:prstGeom>
          <a:ln>
            <a:solidFill>
              <a:schemeClr val="bg1"/>
            </a:solidFill>
          </a:ln>
        </p:spPr>
      </p:pic>
      <p:cxnSp>
        <p:nvCxnSpPr>
          <p:cNvPr id="7" name="Straight Arrow Connector 6"/>
          <p:cNvCxnSpPr/>
          <p:nvPr/>
        </p:nvCxnSpPr>
        <p:spPr>
          <a:xfrm flipH="1">
            <a:off x="4304707" y="2913629"/>
            <a:ext cx="466888" cy="0"/>
          </a:xfrm>
          <a:prstGeom prst="straightConnector1">
            <a:avLst/>
          </a:prstGeom>
          <a:ln w="38100" cmpd="sng">
            <a:solidFill>
              <a:srgbClr val="FF0000"/>
            </a:solidFill>
            <a:tailEnd type="arrow"/>
          </a:ln>
          <a:effectLst>
            <a:outerShdw blurRad="50800" dist="38100" algn="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204572" y="2082497"/>
            <a:ext cx="466888" cy="0"/>
          </a:xfrm>
          <a:prstGeom prst="straightConnector1">
            <a:avLst/>
          </a:prstGeom>
          <a:ln w="38100" cmpd="sng">
            <a:solidFill>
              <a:srgbClr val="FF0000"/>
            </a:solidFill>
            <a:tailEnd type="arrow"/>
          </a:ln>
          <a:effectLst>
            <a:outerShdw blurRad="50800" dist="38100" algn="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3837819" y="1634247"/>
            <a:ext cx="466888" cy="0"/>
          </a:xfrm>
          <a:prstGeom prst="straightConnector1">
            <a:avLst/>
          </a:prstGeom>
          <a:ln w="38100" cmpd="sng">
            <a:solidFill>
              <a:srgbClr val="FF0000"/>
            </a:solidFill>
            <a:tailEnd type="arrow"/>
          </a:ln>
          <a:effectLst>
            <a:outerShdw blurRad="50800" dist="38100" algn="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471927" y="3847484"/>
            <a:ext cx="466888" cy="0"/>
          </a:xfrm>
          <a:prstGeom prst="straightConnector1">
            <a:avLst/>
          </a:prstGeom>
          <a:ln w="38100" cmpd="sng">
            <a:solidFill>
              <a:srgbClr val="FF0000"/>
            </a:solidFill>
            <a:tailEnd type="arrow"/>
          </a:ln>
          <a:effectLst>
            <a:outerShdw blurRad="50800" dist="38100" algn="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705371" y="4281435"/>
            <a:ext cx="466888" cy="0"/>
          </a:xfrm>
          <a:prstGeom prst="straightConnector1">
            <a:avLst/>
          </a:prstGeom>
          <a:ln w="38100" cmpd="sng">
            <a:solidFill>
              <a:srgbClr val="FF0000"/>
            </a:solidFill>
            <a:tailEnd type="arrow"/>
          </a:ln>
          <a:effectLst>
            <a:outerShdw blurRad="50800" dist="38100" algn="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769015" y="4285813"/>
            <a:ext cx="420199" cy="0"/>
          </a:xfrm>
          <a:prstGeom prst="straightConnector1">
            <a:avLst/>
          </a:prstGeom>
          <a:ln w="38100" cmpd="sng">
            <a:solidFill>
              <a:srgbClr val="FF0000"/>
            </a:solidFill>
            <a:tailEnd type="arrow"/>
          </a:ln>
          <a:effectLst>
            <a:outerShdw blurRad="50800" dist="38100" algn="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788551" y="5588832"/>
            <a:ext cx="466888" cy="0"/>
          </a:xfrm>
          <a:prstGeom prst="straightConnector1">
            <a:avLst/>
          </a:prstGeom>
          <a:ln w="38100" cmpd="sng">
            <a:solidFill>
              <a:srgbClr val="FF0000"/>
            </a:solidFill>
            <a:tailEnd type="arrow"/>
          </a:ln>
          <a:effectLst>
            <a:outerShdw blurRad="50800" dist="38100" algn="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07875" y="158755"/>
            <a:ext cx="9071714" cy="400110"/>
          </a:xfrm>
          <a:prstGeom prst="rect">
            <a:avLst/>
          </a:prstGeom>
          <a:noFill/>
        </p:spPr>
        <p:txBody>
          <a:bodyPr wrap="none" rtlCol="0">
            <a:spAutoFit/>
          </a:bodyPr>
          <a:lstStyle/>
          <a:p>
            <a:r>
              <a:rPr lang="en-US" sz="2000" b="1" dirty="0" smtClean="0">
                <a:latin typeface="Arial"/>
                <a:cs typeface="Arial"/>
              </a:rPr>
              <a:t>USGS St. Petersburg Coastal and Marine Science Center Core repository</a:t>
            </a:r>
            <a:endParaRPr lang="en-US" sz="2000" b="1" dirty="0">
              <a:latin typeface="Arial"/>
              <a:cs typeface="Arial"/>
            </a:endParaRPr>
          </a:p>
        </p:txBody>
      </p:sp>
    </p:spTree>
    <p:extLst>
      <p:ext uri="{BB962C8B-B14F-4D97-AF65-F5344CB8AC3E}">
        <p14:creationId xmlns:p14="http://schemas.microsoft.com/office/powerpoint/2010/main" val="1008607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875" y="158755"/>
            <a:ext cx="9071714" cy="400110"/>
          </a:xfrm>
          <a:prstGeom prst="rect">
            <a:avLst/>
          </a:prstGeom>
          <a:noFill/>
        </p:spPr>
        <p:txBody>
          <a:bodyPr wrap="none" rtlCol="0">
            <a:spAutoFit/>
          </a:bodyPr>
          <a:lstStyle/>
          <a:p>
            <a:r>
              <a:rPr lang="en-US" sz="2000" b="1" dirty="0" smtClean="0">
                <a:latin typeface="Arial"/>
                <a:cs typeface="Arial"/>
              </a:rPr>
              <a:t>USGS St. Petersburg Coastal and Marine Science Center Core repository</a:t>
            </a:r>
            <a:endParaRPr lang="en-US" sz="2000" b="1" dirty="0">
              <a:latin typeface="Arial"/>
              <a:cs typeface="Arial"/>
            </a:endParaRPr>
          </a:p>
        </p:txBody>
      </p:sp>
      <p:pic>
        <p:nvPicPr>
          <p:cNvPr id="5" name="Picture 4" descr="IMG_28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34" y="683248"/>
            <a:ext cx="4388746" cy="3291560"/>
          </a:xfrm>
          <a:prstGeom prst="rect">
            <a:avLst/>
          </a:prstGeom>
          <a:ln>
            <a:solidFill>
              <a:schemeClr val="bg1"/>
            </a:solidFill>
          </a:ln>
        </p:spPr>
      </p:pic>
      <p:pic>
        <p:nvPicPr>
          <p:cNvPr id="13" name="Picture 12" descr="IMG_288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2892" y="3147092"/>
            <a:ext cx="6099370" cy="3430896"/>
          </a:xfrm>
          <a:prstGeom prst="rect">
            <a:avLst/>
          </a:prstGeom>
          <a:ln>
            <a:solidFill>
              <a:schemeClr val="bg1"/>
            </a:solidFill>
          </a:ln>
        </p:spPr>
      </p:pic>
    </p:spTree>
    <p:extLst>
      <p:ext uri="{BB962C8B-B14F-4D97-AF65-F5344CB8AC3E}">
        <p14:creationId xmlns:p14="http://schemas.microsoft.com/office/powerpoint/2010/main" val="31934589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8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95" y="731912"/>
            <a:ext cx="4796900" cy="3597674"/>
          </a:xfrm>
          <a:prstGeom prst="rect">
            <a:avLst/>
          </a:prstGeom>
          <a:ln>
            <a:solidFill>
              <a:schemeClr val="bg1"/>
            </a:solidFill>
          </a:ln>
        </p:spPr>
      </p:pic>
      <p:grpSp>
        <p:nvGrpSpPr>
          <p:cNvPr id="5" name="Group 4"/>
          <p:cNvGrpSpPr/>
          <p:nvPr/>
        </p:nvGrpSpPr>
        <p:grpSpPr>
          <a:xfrm>
            <a:off x="911870" y="1120627"/>
            <a:ext cx="1135723" cy="817582"/>
            <a:chOff x="4768364" y="3296510"/>
            <a:chExt cx="1135723" cy="817582"/>
          </a:xfrm>
        </p:grpSpPr>
        <p:cxnSp>
          <p:nvCxnSpPr>
            <p:cNvPr id="6" name="Straight Arrow Connector 5"/>
            <p:cNvCxnSpPr/>
            <p:nvPr/>
          </p:nvCxnSpPr>
          <p:spPr>
            <a:xfrm flipV="1">
              <a:off x="5378549" y="3296510"/>
              <a:ext cx="336159" cy="448250"/>
            </a:xfrm>
            <a:prstGeom prst="straightConnector1">
              <a:avLst/>
            </a:prstGeom>
            <a:ln w="38100" cmpd="sng">
              <a:solidFill>
                <a:srgbClr val="FF0000"/>
              </a:solidFill>
              <a:tailEnd type="arrow"/>
            </a:ln>
            <a:effectLst>
              <a:outerShdw blurRad="50800" dist="38100" algn="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768364" y="3744760"/>
              <a:ext cx="1135723" cy="369332"/>
            </a:xfrm>
            <a:prstGeom prst="rect">
              <a:avLst/>
            </a:prstGeom>
            <a:noFill/>
          </p:spPr>
          <p:txBody>
            <a:bodyPr wrap="none" rtlCol="0">
              <a:spAutoFit/>
            </a:bodyPr>
            <a:lstStyle/>
            <a:p>
              <a:r>
                <a:rPr lang="en-US" dirty="0" smtClean="0"/>
                <a:t>To </a:t>
              </a:r>
              <a:r>
                <a:rPr lang="en-US" dirty="0" err="1" smtClean="0"/>
                <a:t>sed</a:t>
              </a:r>
              <a:r>
                <a:rPr lang="en-US" dirty="0" smtClean="0"/>
                <a:t> lab</a:t>
              </a:r>
              <a:endParaRPr lang="en-US" dirty="0"/>
            </a:p>
          </p:txBody>
        </p:sp>
      </p:grpSp>
      <p:pic>
        <p:nvPicPr>
          <p:cNvPr id="9" name="Picture 8" descr="IMG_288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725" y="3315187"/>
            <a:ext cx="5750471" cy="3234640"/>
          </a:xfrm>
          <a:prstGeom prst="rect">
            <a:avLst/>
          </a:prstGeom>
          <a:ln>
            <a:solidFill>
              <a:schemeClr val="bg1"/>
            </a:solidFill>
          </a:ln>
        </p:spPr>
      </p:pic>
    </p:spTree>
    <p:extLst>
      <p:ext uri="{BB962C8B-B14F-4D97-AF65-F5344CB8AC3E}">
        <p14:creationId xmlns:p14="http://schemas.microsoft.com/office/powerpoint/2010/main" val="991537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vcoredeploy_gilbe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62" y="376243"/>
            <a:ext cx="3966196" cy="2725658"/>
          </a:xfrm>
          <a:prstGeom prst="rect">
            <a:avLst/>
          </a:prstGeom>
        </p:spPr>
      </p:pic>
      <p:sp>
        <p:nvSpPr>
          <p:cNvPr id="12" name="TextBox 11"/>
          <p:cNvSpPr txBox="1"/>
          <p:nvPr/>
        </p:nvSpPr>
        <p:spPr>
          <a:xfrm>
            <a:off x="4896370" y="276634"/>
            <a:ext cx="3613712" cy="1815882"/>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Core samples: push, auger,</a:t>
            </a:r>
            <a:r>
              <a:rPr lang="en-US" sz="1600" dirty="0">
                <a:latin typeface="Arial"/>
                <a:cs typeface="Arial"/>
              </a:rPr>
              <a:t> </a:t>
            </a:r>
            <a:r>
              <a:rPr lang="en-US" sz="1600" dirty="0" smtClean="0">
                <a:latin typeface="Arial"/>
                <a:cs typeface="Arial"/>
              </a:rPr>
              <a:t>drill </a:t>
            </a:r>
            <a:r>
              <a:rPr lang="en-US" sz="1600" dirty="0" err="1" smtClean="0">
                <a:latin typeface="Arial"/>
                <a:cs typeface="Arial"/>
              </a:rPr>
              <a:t>vibracore</a:t>
            </a:r>
            <a:r>
              <a:rPr lang="en-US" sz="1600" dirty="0" smtClean="0">
                <a:latin typeface="Arial"/>
                <a:cs typeface="Arial"/>
              </a:rPr>
              <a:t>, gravity, piston, </a:t>
            </a:r>
            <a:r>
              <a:rPr lang="en-US" sz="1600" dirty="0" err="1" smtClean="0">
                <a:latin typeface="Arial"/>
                <a:cs typeface="Arial"/>
              </a:rPr>
              <a:t>boxcore</a:t>
            </a:r>
            <a:r>
              <a:rPr lang="en-US" sz="1600" dirty="0" smtClean="0">
                <a:latin typeface="Arial"/>
                <a:cs typeface="Arial"/>
              </a:rPr>
              <a:t>…</a:t>
            </a:r>
          </a:p>
          <a:p>
            <a:endParaRPr lang="en-US" sz="1400" dirty="0" smtClean="0">
              <a:latin typeface="Arial"/>
              <a:cs typeface="Arial"/>
            </a:endParaRPr>
          </a:p>
          <a:p>
            <a:r>
              <a:rPr lang="en-US" sz="1600" dirty="0" smtClean="0">
                <a:latin typeface="Arial"/>
                <a:cs typeface="Arial"/>
              </a:rPr>
              <a:t>•Grab samples</a:t>
            </a:r>
          </a:p>
          <a:p>
            <a:endParaRPr lang="en-US" sz="1400" dirty="0" smtClean="0">
              <a:latin typeface="Arial"/>
              <a:cs typeface="Arial"/>
            </a:endParaRPr>
          </a:p>
          <a:p>
            <a:r>
              <a:rPr lang="en-US" sz="1600" dirty="0">
                <a:latin typeface="Arial"/>
                <a:cs typeface="Arial"/>
              </a:rPr>
              <a:t>•</a:t>
            </a:r>
            <a:r>
              <a:rPr lang="en-US" sz="1600" dirty="0" smtClean="0">
                <a:latin typeface="Arial"/>
                <a:cs typeface="Arial"/>
              </a:rPr>
              <a:t>Sample splits for microfossil, isotope, geochemistry, </a:t>
            </a:r>
            <a:r>
              <a:rPr lang="en-US" sz="1600" dirty="0" err="1" smtClean="0">
                <a:latin typeface="Arial"/>
                <a:cs typeface="Arial"/>
              </a:rPr>
              <a:t>grainsize</a:t>
            </a:r>
            <a:r>
              <a:rPr lang="en-US" sz="1600" dirty="0" smtClean="0">
                <a:latin typeface="Arial"/>
                <a:cs typeface="Arial"/>
              </a:rPr>
              <a:t> analysis</a:t>
            </a:r>
            <a:endParaRPr lang="en-US" sz="1600" dirty="0">
              <a:latin typeface="Arial"/>
              <a:cs typeface="Arial"/>
            </a:endParaRPr>
          </a:p>
        </p:txBody>
      </p:sp>
      <p:pic>
        <p:nvPicPr>
          <p:cNvPr id="13" name="Picture 12" descr="DSCN0859auger_cr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0994" y="2101855"/>
            <a:ext cx="4005346" cy="2782208"/>
          </a:xfrm>
          <a:prstGeom prst="rect">
            <a:avLst/>
          </a:prstGeom>
        </p:spPr>
      </p:pic>
      <p:pic>
        <p:nvPicPr>
          <p:cNvPr id="11" name="Picture 10" descr="multi_cor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7479" y="4149321"/>
            <a:ext cx="3137641" cy="2353231"/>
          </a:xfrm>
          <a:prstGeom prst="rect">
            <a:avLst/>
          </a:prstGeom>
        </p:spPr>
      </p:pic>
      <p:pic>
        <p:nvPicPr>
          <p:cNvPr id="10" name="Picture 9" descr="portable_cor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742" y="3045189"/>
            <a:ext cx="3228513" cy="2421385"/>
          </a:xfrm>
          <a:prstGeom prst="rect">
            <a:avLst/>
          </a:prstGeom>
        </p:spPr>
      </p:pic>
    </p:spTree>
    <p:extLst>
      <p:ext uri="{BB962C8B-B14F-4D97-AF65-F5344CB8AC3E}">
        <p14:creationId xmlns:p14="http://schemas.microsoft.com/office/powerpoint/2010/main" val="34138498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8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30" y="933855"/>
            <a:ext cx="4967688" cy="3725766"/>
          </a:xfrm>
          <a:prstGeom prst="rect">
            <a:avLst/>
          </a:prstGeom>
          <a:ln>
            <a:solidFill>
              <a:schemeClr val="bg1"/>
            </a:solidFill>
          </a:ln>
        </p:spPr>
      </p:pic>
      <p:pic>
        <p:nvPicPr>
          <p:cNvPr id="5" name="Picture 4" descr="IMG_287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926" y="3006740"/>
            <a:ext cx="4848630" cy="3636472"/>
          </a:xfrm>
          <a:prstGeom prst="rect">
            <a:avLst/>
          </a:prstGeom>
          <a:ln>
            <a:solidFill>
              <a:schemeClr val="bg1"/>
            </a:solidFill>
          </a:ln>
        </p:spPr>
      </p:pic>
      <p:sp>
        <p:nvSpPr>
          <p:cNvPr id="6" name="TextBox 5"/>
          <p:cNvSpPr txBox="1"/>
          <p:nvPr/>
        </p:nvSpPr>
        <p:spPr>
          <a:xfrm>
            <a:off x="1919400" y="196108"/>
            <a:ext cx="5288627" cy="400110"/>
          </a:xfrm>
          <a:prstGeom prst="rect">
            <a:avLst/>
          </a:prstGeom>
          <a:noFill/>
        </p:spPr>
        <p:txBody>
          <a:bodyPr wrap="none" rtlCol="0">
            <a:spAutoFit/>
          </a:bodyPr>
          <a:lstStyle/>
          <a:p>
            <a:r>
              <a:rPr lang="en-US" sz="2000" b="1" dirty="0" smtClean="0">
                <a:latin typeface="Arial"/>
                <a:cs typeface="Arial"/>
              </a:rPr>
              <a:t>Gulf and Caribbean coral core repository</a:t>
            </a:r>
            <a:endParaRPr lang="en-US" sz="2000" b="1" dirty="0">
              <a:latin typeface="Arial"/>
              <a:cs typeface="Arial"/>
            </a:endParaRPr>
          </a:p>
        </p:txBody>
      </p:sp>
    </p:spTree>
    <p:extLst>
      <p:ext uri="{BB962C8B-B14F-4D97-AF65-F5344CB8AC3E}">
        <p14:creationId xmlns:p14="http://schemas.microsoft.com/office/powerpoint/2010/main" val="16600884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8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757" y="1382106"/>
            <a:ext cx="5943988" cy="4457991"/>
          </a:xfrm>
          <a:prstGeom prst="rect">
            <a:avLst/>
          </a:prstGeom>
          <a:scene3d>
            <a:camera prst="orthographicFront">
              <a:rot lat="0" lon="0" rev="16200000"/>
            </a:camera>
            <a:lightRig rig="threePt" dir="t"/>
          </a:scene3d>
        </p:spPr>
      </p:pic>
      <p:sp>
        <p:nvSpPr>
          <p:cNvPr id="5" name="TextBox 4"/>
          <p:cNvSpPr txBox="1"/>
          <p:nvPr/>
        </p:nvSpPr>
        <p:spPr>
          <a:xfrm>
            <a:off x="1919400" y="196108"/>
            <a:ext cx="5288627" cy="400110"/>
          </a:xfrm>
          <a:prstGeom prst="rect">
            <a:avLst/>
          </a:prstGeom>
          <a:noFill/>
        </p:spPr>
        <p:txBody>
          <a:bodyPr wrap="none" rtlCol="0">
            <a:spAutoFit/>
          </a:bodyPr>
          <a:lstStyle/>
          <a:p>
            <a:r>
              <a:rPr lang="en-US" sz="2000" b="1" dirty="0" smtClean="0">
                <a:latin typeface="Arial"/>
                <a:cs typeface="Arial"/>
              </a:rPr>
              <a:t>Gulf and </a:t>
            </a:r>
            <a:r>
              <a:rPr lang="en-US" sz="2000" b="1" dirty="0" err="1" smtClean="0">
                <a:latin typeface="Arial"/>
                <a:cs typeface="Arial"/>
              </a:rPr>
              <a:t>Carribbean</a:t>
            </a:r>
            <a:r>
              <a:rPr lang="en-US" sz="2000" b="1" dirty="0" smtClean="0">
                <a:latin typeface="Arial"/>
                <a:cs typeface="Arial"/>
              </a:rPr>
              <a:t> coral core repository</a:t>
            </a:r>
            <a:endParaRPr lang="en-US" sz="2000" b="1" dirty="0">
              <a:latin typeface="Arial"/>
              <a:cs typeface="Arial"/>
            </a:endParaRPr>
          </a:p>
        </p:txBody>
      </p:sp>
    </p:spTree>
    <p:extLst>
      <p:ext uri="{BB962C8B-B14F-4D97-AF65-F5344CB8AC3E}">
        <p14:creationId xmlns:p14="http://schemas.microsoft.com/office/powerpoint/2010/main" val="2275425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alcoreL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81" y="2644791"/>
            <a:ext cx="5434574" cy="3646155"/>
          </a:xfrm>
          <a:prstGeom prst="rect">
            <a:avLst/>
          </a:prstGeom>
        </p:spPr>
      </p:pic>
      <p:pic>
        <p:nvPicPr>
          <p:cNvPr id="5" name="Picture 4" descr="diversL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4590" y="854038"/>
            <a:ext cx="3576214" cy="4758433"/>
          </a:xfrm>
          <a:prstGeom prst="rect">
            <a:avLst/>
          </a:prstGeom>
        </p:spPr>
      </p:pic>
      <p:sp>
        <p:nvSpPr>
          <p:cNvPr id="6" name="TextBox 5"/>
          <p:cNvSpPr txBox="1"/>
          <p:nvPr/>
        </p:nvSpPr>
        <p:spPr>
          <a:xfrm>
            <a:off x="1919400" y="196108"/>
            <a:ext cx="5288627" cy="400110"/>
          </a:xfrm>
          <a:prstGeom prst="rect">
            <a:avLst/>
          </a:prstGeom>
          <a:noFill/>
        </p:spPr>
        <p:txBody>
          <a:bodyPr wrap="none" rtlCol="0">
            <a:spAutoFit/>
          </a:bodyPr>
          <a:lstStyle/>
          <a:p>
            <a:r>
              <a:rPr lang="en-US" sz="2000" b="1" dirty="0" smtClean="0">
                <a:latin typeface="Arial"/>
                <a:cs typeface="Arial"/>
              </a:rPr>
              <a:t>Gulf and </a:t>
            </a:r>
            <a:r>
              <a:rPr lang="en-US" sz="2000" b="1" dirty="0" err="1" smtClean="0">
                <a:latin typeface="Arial"/>
                <a:cs typeface="Arial"/>
              </a:rPr>
              <a:t>Carribbean</a:t>
            </a:r>
            <a:r>
              <a:rPr lang="en-US" sz="2000" b="1" dirty="0" smtClean="0">
                <a:latin typeface="Arial"/>
                <a:cs typeface="Arial"/>
              </a:rPr>
              <a:t> coral core repository</a:t>
            </a:r>
            <a:endParaRPr lang="en-US" sz="2000" b="1" dirty="0">
              <a:latin typeface="Arial"/>
              <a:cs typeface="Arial"/>
            </a:endParaRPr>
          </a:p>
        </p:txBody>
      </p:sp>
    </p:spTree>
    <p:extLst>
      <p:ext uri="{BB962C8B-B14F-4D97-AF65-F5344CB8AC3E}">
        <p14:creationId xmlns:p14="http://schemas.microsoft.com/office/powerpoint/2010/main" val="5699942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ral_core_D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35" y="831132"/>
            <a:ext cx="5910801" cy="4877444"/>
          </a:xfrm>
          <a:prstGeom prst="rect">
            <a:avLst/>
          </a:prstGeom>
          <a:ln>
            <a:solidFill>
              <a:schemeClr val="bg1"/>
            </a:solidFill>
          </a:ln>
        </p:spPr>
      </p:pic>
      <p:sp>
        <p:nvSpPr>
          <p:cNvPr id="6" name="TextBox 5"/>
          <p:cNvSpPr txBox="1"/>
          <p:nvPr/>
        </p:nvSpPr>
        <p:spPr>
          <a:xfrm>
            <a:off x="1919400" y="196108"/>
            <a:ext cx="5288627" cy="400110"/>
          </a:xfrm>
          <a:prstGeom prst="rect">
            <a:avLst/>
          </a:prstGeom>
          <a:noFill/>
        </p:spPr>
        <p:txBody>
          <a:bodyPr wrap="none" rtlCol="0">
            <a:spAutoFit/>
          </a:bodyPr>
          <a:lstStyle/>
          <a:p>
            <a:r>
              <a:rPr lang="en-US" sz="2000" b="1" dirty="0" smtClean="0">
                <a:latin typeface="Arial"/>
                <a:cs typeface="Arial"/>
              </a:rPr>
              <a:t>Gulf and </a:t>
            </a:r>
            <a:r>
              <a:rPr lang="en-US" sz="2000" b="1" dirty="0" err="1" smtClean="0">
                <a:latin typeface="Arial"/>
                <a:cs typeface="Arial"/>
              </a:rPr>
              <a:t>Carribbean</a:t>
            </a:r>
            <a:r>
              <a:rPr lang="en-US" sz="2000" b="1" dirty="0" smtClean="0">
                <a:latin typeface="Arial"/>
                <a:cs typeface="Arial"/>
              </a:rPr>
              <a:t> coral core repository</a:t>
            </a:r>
            <a:endParaRPr lang="en-US" sz="2000" b="1" dirty="0">
              <a:latin typeface="Arial"/>
              <a:cs typeface="Arial"/>
            </a:endParaRPr>
          </a:p>
        </p:txBody>
      </p:sp>
      <p:pic>
        <p:nvPicPr>
          <p:cNvPr id="4" name="Picture 3" descr="coralcorerac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825" y="3520635"/>
            <a:ext cx="4304707" cy="3190864"/>
          </a:xfrm>
          <a:prstGeom prst="rect">
            <a:avLst/>
          </a:prstGeom>
          <a:ln>
            <a:solidFill>
              <a:schemeClr val="bg1"/>
            </a:solidFill>
          </a:ln>
        </p:spPr>
      </p:pic>
      <p:sp>
        <p:nvSpPr>
          <p:cNvPr id="7" name="Rectangle 6"/>
          <p:cNvSpPr/>
          <p:nvPr/>
        </p:nvSpPr>
        <p:spPr>
          <a:xfrm>
            <a:off x="812385" y="924517"/>
            <a:ext cx="1116353" cy="158756"/>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715568" y="3072384"/>
            <a:ext cx="690994" cy="17743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903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2727</TotalTime>
  <Words>1317</Words>
  <Application>Microsoft Macintosh PowerPoint</Application>
  <PresentationFormat>On-screen Show (4:3)</PresentationFormat>
  <Paragraphs>90</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Twilight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Flocks</dc:creator>
  <cp:lastModifiedBy>James Flocks</cp:lastModifiedBy>
  <cp:revision>35</cp:revision>
  <cp:lastPrinted>2013-06-12T21:12:02Z</cp:lastPrinted>
  <dcterms:created xsi:type="dcterms:W3CDTF">2013-06-11T17:10:07Z</dcterms:created>
  <dcterms:modified xsi:type="dcterms:W3CDTF">2013-06-13T14:37:55Z</dcterms:modified>
</cp:coreProperties>
</file>