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8" r:id="rId4"/>
    <p:sldId id="280" r:id="rId5"/>
    <p:sldId id="281" r:id="rId6"/>
    <p:sldId id="282" r:id="rId7"/>
    <p:sldId id="283" r:id="rId8"/>
    <p:sldId id="284" r:id="rId9"/>
    <p:sldId id="302" r:id="rId10"/>
    <p:sldId id="303" r:id="rId11"/>
    <p:sldId id="286" r:id="rId12"/>
    <p:sldId id="304" r:id="rId13"/>
    <p:sldId id="256" r:id="rId14"/>
    <p:sldId id="288" r:id="rId15"/>
    <p:sldId id="289" r:id="rId16"/>
    <p:sldId id="290" r:id="rId17"/>
    <p:sldId id="259" r:id="rId18"/>
    <p:sldId id="292" r:id="rId19"/>
    <p:sldId id="301" r:id="rId20"/>
    <p:sldId id="294" r:id="rId21"/>
    <p:sldId id="262" r:id="rId22"/>
    <p:sldId id="263" r:id="rId23"/>
    <p:sldId id="300" r:id="rId24"/>
    <p:sldId id="299" r:id="rId25"/>
    <p:sldId id="29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3" autoAdjust="0"/>
    <p:restoredTop sz="94579" autoAdjust="0"/>
  </p:normalViewPr>
  <p:slideViewPr>
    <p:cSldViewPr>
      <p:cViewPr>
        <p:scale>
          <a:sx n="60" d="100"/>
          <a:sy n="60" d="100"/>
        </p:scale>
        <p:origin x="-2864" y="-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unow.1\Documents\My%20Dropbox\Outreach\USPRR%20Outreach%20Fil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unow.1\Documents\My%20Dropbox\Outreach\USPRR%20Outreach%20Fil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unow.1\Documents\USPRR%20items\Statistics%20for%20Use%20and%20Outreach\repository%20use%20statistics%20Feb%2010,%20201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unow.1\Documents\USPRR%20items\Statistics%20for%20Use%20and%20Outreach\repository%20use%20statistics%20Feb%2010,%20201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unow.1\Documents\USPRR%20items\Statistics%20for%20Use%20and%20Outreach\repository%20use%20statistics%20Feb%2010,%20201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unow.1\Documents\USPRR%20items\Statistics%20for%20Use%20and%20Outreach\repository%20use%20statistics%20Feb%2010,%2020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explosion val="34"/>
          </c:dPt>
          <c:dLbls>
            <c:dLbl>
              <c:idx val="0"/>
              <c:layout>
                <c:manualLayout>
                  <c:x val="-0.172362423447069"/>
                  <c:y val="0.36359944590259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0982899168853893"/>
                  <c:y val="0.046286453776611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0"/>
                  <c:y val="0.02217629046369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00290605861767279"/>
                  <c:y val="-0.06813794109069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00457699037620298"/>
                  <c:y val="-0.045871609798775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0595996281714786"/>
                  <c:y val="-0.008120443277923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Totals!$J$46:$J$51</c:f>
              <c:strCache>
                <c:ptCount val="6"/>
                <c:pt idx="0">
                  <c:v>Elementary</c:v>
                </c:pt>
                <c:pt idx="1">
                  <c:v>Middle</c:v>
                </c:pt>
                <c:pt idx="2">
                  <c:v>High</c:v>
                </c:pt>
                <c:pt idx="3">
                  <c:v>College</c:v>
                </c:pt>
                <c:pt idx="4">
                  <c:v>Adult</c:v>
                </c:pt>
                <c:pt idx="5">
                  <c:v>Mixed</c:v>
                </c:pt>
              </c:strCache>
            </c:strRef>
          </c:cat>
          <c:val>
            <c:numRef>
              <c:f>Totals!$K$46:$K$51</c:f>
              <c:numCache>
                <c:formatCode>General</c:formatCode>
                <c:ptCount val="6"/>
                <c:pt idx="0">
                  <c:v>9165.0</c:v>
                </c:pt>
                <c:pt idx="1">
                  <c:v>3393.0</c:v>
                </c:pt>
                <c:pt idx="2">
                  <c:v>685.0</c:v>
                </c:pt>
                <c:pt idx="3">
                  <c:v>563.0</c:v>
                </c:pt>
                <c:pt idx="4">
                  <c:v>2275.0</c:v>
                </c:pt>
                <c:pt idx="5">
                  <c:v>2374.0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14170534604227"/>
          <c:y val="0.204226815398075"/>
          <c:w val="0.268724202237878"/>
          <c:h val="0.535990813648294"/>
        </c:manualLayout>
      </c:layout>
      <c:overlay val="0"/>
      <c:spPr>
        <a:solidFill>
          <a:sysClr val="window" lastClr="FFFFFF"/>
        </a:solidFill>
      </c:spPr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100" baseline="0"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Totals!$H$28:$H$31</c:f>
              <c:strCache>
                <c:ptCount val="4"/>
                <c:pt idx="0">
                  <c:v>Tours</c:v>
                </c:pt>
                <c:pt idx="1">
                  <c:v>School Visits</c:v>
                </c:pt>
                <c:pt idx="2">
                  <c:v>Community Events</c:v>
                </c:pt>
                <c:pt idx="3">
                  <c:v>Rock Box</c:v>
                </c:pt>
              </c:strCache>
            </c:strRef>
          </c:cat>
          <c:val>
            <c:numRef>
              <c:f>Totals!$I$28:$I$31</c:f>
              <c:numCache>
                <c:formatCode>General</c:formatCode>
                <c:ptCount val="4"/>
                <c:pt idx="0">
                  <c:v>4276.0</c:v>
                </c:pt>
                <c:pt idx="1">
                  <c:v>6160.0</c:v>
                </c:pt>
                <c:pt idx="2">
                  <c:v>2125.0</c:v>
                </c:pt>
                <c:pt idx="3">
                  <c:v>5652.0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0257685400661"/>
          <c:y val="0.133491542723826"/>
          <c:w val="0.389742314599339"/>
          <c:h val="0.631165062700496"/>
        </c:manualLayout>
      </c:layout>
      <c:overlay val="0"/>
      <c:txPr>
        <a:bodyPr/>
        <a:lstStyle/>
        <a:p>
          <a:pPr>
            <a:defRPr sz="1400" b="1">
              <a:solidFill>
                <a:schemeClr val="bg2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Total # of Rock Samples Loaned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Sheet1!$B$2:$I$2</c:f>
              <c:strCache>
                <c:ptCount val="8"/>
                <c:pt idx="0">
                  <c:v>2004-05</c:v>
                </c:pt>
                <c:pt idx="1">
                  <c:v>2005-06</c:v>
                </c:pt>
                <c:pt idx="2">
                  <c:v>2006-07</c:v>
                </c:pt>
                <c:pt idx="3">
                  <c:v>2007-08</c:v>
                </c:pt>
                <c:pt idx="4">
                  <c:v>2008-09</c:v>
                </c:pt>
                <c:pt idx="5">
                  <c:v>2009-10</c:v>
                </c:pt>
                <c:pt idx="6">
                  <c:v>2010-2011</c:v>
                </c:pt>
                <c:pt idx="7">
                  <c:v>2011-2012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17.0</c:v>
                </c:pt>
                <c:pt idx="1">
                  <c:v>77.0</c:v>
                </c:pt>
                <c:pt idx="2">
                  <c:v>224.0</c:v>
                </c:pt>
                <c:pt idx="3">
                  <c:v>503.0</c:v>
                </c:pt>
                <c:pt idx="4">
                  <c:v>937.0</c:v>
                </c:pt>
                <c:pt idx="5">
                  <c:v>1306.0</c:v>
                </c:pt>
                <c:pt idx="6">
                  <c:v>2326.0</c:v>
                </c:pt>
                <c:pt idx="7">
                  <c:v>2660.0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34367128"/>
        <c:axId val="2134370072"/>
      </c:barChart>
      <c:catAx>
        <c:axId val="2134367128"/>
        <c:scaling>
          <c:orientation val="minMax"/>
        </c:scaling>
        <c:delete val="0"/>
        <c:axPos val="b"/>
        <c:majorTickMark val="none"/>
        <c:minorTickMark val="none"/>
        <c:tickLblPos val="nextTo"/>
        <c:crossAx val="2134370072"/>
        <c:crosses val="autoZero"/>
        <c:auto val="1"/>
        <c:lblAlgn val="ctr"/>
        <c:lblOffset val="100"/>
        <c:noMultiLvlLbl val="0"/>
      </c:catAx>
      <c:valAx>
        <c:axId val="2134370072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2134367128"/>
        <c:crosses val="autoZero"/>
        <c:crossBetween val="between"/>
      </c:valAx>
    </c:plotArea>
    <c:plotVisOnly val="1"/>
    <c:dispBlanksAs val="gap"/>
    <c:showDLblsOverMax val="0"/>
  </c:chart>
  <c:spPr>
    <a:solidFill>
      <a:schemeClr val="tx1"/>
    </a:solidFill>
    <a:ln>
      <a:solidFill>
        <a:schemeClr val="bg1"/>
      </a:solidFill>
    </a:ln>
  </c:spPr>
  <c:txPr>
    <a:bodyPr/>
    <a:lstStyle/>
    <a:p>
      <a:pPr>
        <a:defRPr b="1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Exhibit Samples Loaned</a:t>
            </a:r>
          </a:p>
        </c:rich>
      </c:tx>
      <c:layout>
        <c:manualLayout>
          <c:xMode val="edge"/>
          <c:yMode val="edge"/>
          <c:x val="0.269922871369005"/>
          <c:y val="0.0384520377288159"/>
        </c:manualLayout>
      </c:layout>
      <c:overlay val="1"/>
      <c:spPr>
        <a:solidFill>
          <a:sysClr val="window" lastClr="FFFFFF"/>
        </a:solidFill>
      </c:spPr>
    </c:title>
    <c:autoTitleDeleted val="0"/>
    <c:plotArea>
      <c:layout>
        <c:manualLayout>
          <c:layoutTarget val="inner"/>
          <c:xMode val="edge"/>
          <c:yMode val="edge"/>
          <c:x val="0.094569657399178"/>
          <c:y val="0.0616806649168854"/>
          <c:w val="0.867584599762644"/>
          <c:h val="0.67318503937007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75000"/>
              </a:schemeClr>
            </a:solidFill>
          </c:spPr>
          <c:invertIfNegative val="0"/>
          <c:cat>
            <c:strRef>
              <c:f>Sheet1!$B$2:$I$2</c:f>
              <c:strCache>
                <c:ptCount val="8"/>
                <c:pt idx="0">
                  <c:v>2004-05</c:v>
                </c:pt>
                <c:pt idx="1">
                  <c:v>2005-06</c:v>
                </c:pt>
                <c:pt idx="2">
                  <c:v>2006-07</c:v>
                </c:pt>
                <c:pt idx="3">
                  <c:v>2007-08</c:v>
                </c:pt>
                <c:pt idx="4">
                  <c:v>2008-09</c:v>
                </c:pt>
                <c:pt idx="5">
                  <c:v>2009-10</c:v>
                </c:pt>
                <c:pt idx="6">
                  <c:v>2010-2011</c:v>
                </c:pt>
                <c:pt idx="7">
                  <c:v>2011-2012</c:v>
                </c:pt>
              </c:strCache>
            </c:strRef>
          </c:cat>
          <c:val>
            <c:numRef>
              <c:f>Sheet1!$B$6:$I$6</c:f>
              <c:numCache>
                <c:formatCode>General</c:formatCode>
                <c:ptCount val="8"/>
                <c:pt idx="0">
                  <c:v>8.0</c:v>
                </c:pt>
                <c:pt idx="1">
                  <c:v>33.0</c:v>
                </c:pt>
                <c:pt idx="2">
                  <c:v>7.0</c:v>
                </c:pt>
                <c:pt idx="3">
                  <c:v>48.0</c:v>
                </c:pt>
                <c:pt idx="4">
                  <c:v>48.0</c:v>
                </c:pt>
                <c:pt idx="5">
                  <c:v>142.0</c:v>
                </c:pt>
                <c:pt idx="6">
                  <c:v>127.0</c:v>
                </c:pt>
                <c:pt idx="7">
                  <c:v>300.0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4429320"/>
        <c:axId val="2134432376"/>
      </c:barChart>
      <c:catAx>
        <c:axId val="213442932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900" b="1"/>
            </a:pPr>
            <a:endParaRPr lang="en-US"/>
          </a:p>
        </c:txPr>
        <c:crossAx val="2134432376"/>
        <c:crosses val="autoZero"/>
        <c:auto val="1"/>
        <c:lblAlgn val="ctr"/>
        <c:lblOffset val="100"/>
        <c:noMultiLvlLbl val="0"/>
      </c:catAx>
      <c:valAx>
        <c:axId val="2134432376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134429320"/>
        <c:crosses val="autoZero"/>
        <c:crossBetween val="between"/>
      </c:valAx>
      <c:spPr>
        <a:solidFill>
          <a:schemeClr val="tx1"/>
        </a:solidFill>
        <a:ln>
          <a:solidFill>
            <a:schemeClr val="bg1"/>
          </a:solidFill>
        </a:ln>
      </c:spPr>
    </c:plotArea>
    <c:plotVisOnly val="1"/>
    <c:dispBlanksAs val="gap"/>
    <c:showDLblsOverMax val="0"/>
  </c:chart>
  <c:spPr>
    <a:solidFill>
      <a:schemeClr val="tx1"/>
    </a:solidFill>
    <a:ln>
      <a:solidFill>
        <a:schemeClr val="bg1"/>
      </a:solidFill>
    </a:ln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r>
              <a:rPr lang="en-US" sz="1600" dirty="0">
                <a:solidFill>
                  <a:schemeClr val="bg1"/>
                </a:solidFill>
              </a:rPr>
              <a:t>Research Samples Loaned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</c:spPr>
          <c:invertIfNegative val="0"/>
          <c:cat>
            <c:strRef>
              <c:f>Sheet1!$B$2:$I$2</c:f>
              <c:strCache>
                <c:ptCount val="8"/>
                <c:pt idx="0">
                  <c:v>2004-05</c:v>
                </c:pt>
                <c:pt idx="1">
                  <c:v>2005-06</c:v>
                </c:pt>
                <c:pt idx="2">
                  <c:v>2006-07</c:v>
                </c:pt>
                <c:pt idx="3">
                  <c:v>2007-08</c:v>
                </c:pt>
                <c:pt idx="4">
                  <c:v>2008-09</c:v>
                </c:pt>
                <c:pt idx="5">
                  <c:v>2009-10</c:v>
                </c:pt>
                <c:pt idx="6">
                  <c:v>2010-2011</c:v>
                </c:pt>
                <c:pt idx="7">
                  <c:v>2011-2012</c:v>
                </c:pt>
              </c:strCache>
            </c:strRef>
          </c:cat>
          <c:val>
            <c:numRef>
              <c:f>Sheet1!$B$4:$I$4</c:f>
              <c:numCache>
                <c:formatCode>General</c:formatCode>
                <c:ptCount val="8"/>
                <c:pt idx="0">
                  <c:v>8.0</c:v>
                </c:pt>
                <c:pt idx="1">
                  <c:v>12.0</c:v>
                </c:pt>
                <c:pt idx="2">
                  <c:v>25.0</c:v>
                </c:pt>
                <c:pt idx="3">
                  <c:v>37.0</c:v>
                </c:pt>
                <c:pt idx="4">
                  <c:v>47.0</c:v>
                </c:pt>
                <c:pt idx="5">
                  <c:v>278.0</c:v>
                </c:pt>
                <c:pt idx="6">
                  <c:v>556.0</c:v>
                </c:pt>
                <c:pt idx="7">
                  <c:v>625.0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34463496"/>
        <c:axId val="2134466632"/>
      </c:barChart>
      <c:catAx>
        <c:axId val="213446349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134466632"/>
        <c:crosses val="autoZero"/>
        <c:auto val="1"/>
        <c:lblAlgn val="ctr"/>
        <c:lblOffset val="100"/>
        <c:noMultiLvlLbl val="0"/>
      </c:catAx>
      <c:valAx>
        <c:axId val="2134466632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134463496"/>
        <c:crosses val="autoZero"/>
        <c:crossBetween val="between"/>
      </c:valAx>
    </c:plotArea>
    <c:plotVisOnly val="1"/>
    <c:dispBlanksAs val="gap"/>
    <c:showDLblsOverMax val="0"/>
  </c:chart>
  <c:spPr>
    <a:solidFill>
      <a:schemeClr val="tx1"/>
    </a:solidFill>
    <a:ln>
      <a:solidFill>
        <a:schemeClr val="bg1"/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Educational Samples Loaned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Sheet1!$B$2:$I$2</c:f>
              <c:strCache>
                <c:ptCount val="8"/>
                <c:pt idx="0">
                  <c:v>2004-05</c:v>
                </c:pt>
                <c:pt idx="1">
                  <c:v>2005-06</c:v>
                </c:pt>
                <c:pt idx="2">
                  <c:v>2006-07</c:v>
                </c:pt>
                <c:pt idx="3">
                  <c:v>2007-08</c:v>
                </c:pt>
                <c:pt idx="4">
                  <c:v>2008-09</c:v>
                </c:pt>
                <c:pt idx="5">
                  <c:v>2009-10</c:v>
                </c:pt>
                <c:pt idx="6">
                  <c:v>2010-2011</c:v>
                </c:pt>
                <c:pt idx="7">
                  <c:v>2011-2012</c:v>
                </c:pt>
              </c:strCache>
            </c:strRef>
          </c:cat>
          <c:val>
            <c:numRef>
              <c:f>Sheet1!$B$5:$I$5</c:f>
              <c:numCache>
                <c:formatCode>General</c:formatCode>
                <c:ptCount val="8"/>
                <c:pt idx="0">
                  <c:v>1.0</c:v>
                </c:pt>
                <c:pt idx="1">
                  <c:v>32.0</c:v>
                </c:pt>
                <c:pt idx="2">
                  <c:v>192.0</c:v>
                </c:pt>
                <c:pt idx="3">
                  <c:v>418.0</c:v>
                </c:pt>
                <c:pt idx="4">
                  <c:v>842.0</c:v>
                </c:pt>
                <c:pt idx="5">
                  <c:v>886.0</c:v>
                </c:pt>
                <c:pt idx="6">
                  <c:v>1654.0</c:v>
                </c:pt>
                <c:pt idx="7">
                  <c:v>1735.0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34497880"/>
        <c:axId val="2134500824"/>
      </c:barChart>
      <c:catAx>
        <c:axId val="2134497880"/>
        <c:scaling>
          <c:orientation val="minMax"/>
        </c:scaling>
        <c:delete val="0"/>
        <c:axPos val="b"/>
        <c:majorTickMark val="none"/>
        <c:minorTickMark val="none"/>
        <c:tickLblPos val="nextTo"/>
        <c:crossAx val="2134500824"/>
        <c:crosses val="autoZero"/>
        <c:auto val="1"/>
        <c:lblAlgn val="ctr"/>
        <c:lblOffset val="100"/>
        <c:noMultiLvlLbl val="0"/>
      </c:catAx>
      <c:valAx>
        <c:axId val="2134500824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2134497880"/>
        <c:crosses val="autoZero"/>
        <c:crossBetween val="between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spPr>
    <a:solidFill>
      <a:schemeClr val="tx1"/>
    </a:solidFill>
    <a:ln>
      <a:solidFill>
        <a:schemeClr val="bg1"/>
      </a:solidFill>
    </a:ln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C86-00A1-4B3A-B51D-4F03906C6979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FA75-1771-4019-B82F-840AA258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C86-00A1-4B3A-B51D-4F03906C6979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FA75-1771-4019-B82F-840AA258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C86-00A1-4B3A-B51D-4F03906C6979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FA75-1771-4019-B82F-840AA258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C86-00A1-4B3A-B51D-4F03906C6979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FA75-1771-4019-B82F-840AA258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2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C86-00A1-4B3A-B51D-4F03906C6979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FA75-1771-4019-B82F-840AA258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C86-00A1-4B3A-B51D-4F03906C6979}" type="datetimeFigureOut">
              <a:rPr lang="en-US" smtClean="0"/>
              <a:t>6/12/13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FA75-1771-4019-B82F-840AA258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9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C86-00A1-4B3A-B51D-4F03906C6979}" type="datetimeFigureOut">
              <a:rPr lang="en-US" smtClean="0"/>
              <a:t>6/12/13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FA75-1771-4019-B82F-840AA258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2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C86-00A1-4B3A-B51D-4F03906C6979}" type="datetimeFigureOut">
              <a:rPr lang="en-US" smtClean="0"/>
              <a:t>6/12/13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FA75-1771-4019-B82F-840AA258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C86-00A1-4B3A-B51D-4F03906C6979}" type="datetimeFigureOut">
              <a:rPr lang="en-US" smtClean="0"/>
              <a:t>6/12/13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FA75-1771-4019-B82F-840AA258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C86-00A1-4B3A-B51D-4F03906C6979}" type="datetimeFigureOut">
              <a:rPr lang="en-US" smtClean="0"/>
              <a:t>6/12/13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FA75-1771-4019-B82F-840AA258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C86-00A1-4B3A-B51D-4F03906C6979}" type="datetimeFigureOut">
              <a:rPr lang="en-US" smtClean="0"/>
              <a:t>6/12/13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FA75-1771-4019-B82F-840AA258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0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1AC86-00A1-4B3A-B51D-4F03906C6979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5FA75-1771-4019-B82F-840AA2586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58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836744" y="228600"/>
            <a:ext cx="3438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Polar </a:t>
            </a:r>
            <a:r>
              <a:rPr lang="en-US" sz="2800" b="1" dirty="0"/>
              <a:t>Rock </a:t>
            </a:r>
            <a:r>
              <a:rPr lang="en-US" sz="2800" b="1" dirty="0" smtClean="0"/>
              <a:t>Repository</a:t>
            </a:r>
            <a:endParaRPr lang="en-US" sz="2800" b="1" dirty="0"/>
          </a:p>
        </p:txBody>
      </p:sp>
      <p:pic>
        <p:nvPicPr>
          <p:cNvPr id="11280" name="Picture 16" descr="outsideuspr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8145355" cy="3810000"/>
          </a:xfrm>
          <a:prstGeom prst="rect">
            <a:avLst/>
          </a:prstGeom>
          <a:noFill/>
        </p:spPr>
      </p:pic>
      <p:pic>
        <p:nvPicPr>
          <p:cNvPr id="4" name="Picture 2" descr="C:\Documents and Settings\grunow\My Documents\Proposals\2007 USPRR proposal\United States Polar Rock Repository at the Byrd Polar Research Center_files\nsflogo_sm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172200"/>
            <a:ext cx="609600" cy="609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49530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Established  in late 2003 to preserve polar rock samples for future research, education and exhibit use</a:t>
            </a:r>
          </a:p>
          <a:p>
            <a:pPr>
              <a:buFont typeface="Arial" pitchFamily="34" charset="0"/>
              <a:buChar char="•"/>
            </a:pPr>
            <a:endParaRPr lang="en-US" sz="2000" b="1" dirty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Staff:  0.75 FTE curator, 0.5 FTE undergraduate, 0.1 FTE for IT/office support</a:t>
            </a:r>
          </a:p>
        </p:txBody>
      </p:sp>
    </p:spTree>
    <p:extLst>
      <p:ext uri="{BB962C8B-B14F-4D97-AF65-F5344CB8AC3E}">
        <p14:creationId xmlns:p14="http://schemas.microsoft.com/office/powerpoint/2010/main" val="477582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333" t="12778" r="22686" b="2221"/>
          <a:stretch/>
        </p:blipFill>
        <p:spPr>
          <a:xfrm>
            <a:off x="762000" y="4114800"/>
            <a:ext cx="2499351" cy="2506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518" t="11852" r="18287" b="5186"/>
          <a:stretch/>
        </p:blipFill>
        <p:spPr>
          <a:xfrm>
            <a:off x="4876800" y="3611033"/>
            <a:ext cx="3771503" cy="3094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509" t="8147" r="12500" b="1483"/>
          <a:stretch/>
        </p:blipFill>
        <p:spPr>
          <a:xfrm>
            <a:off x="4267199" y="113932"/>
            <a:ext cx="4419601" cy="3467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9629" t="11851" r="29167" b="-370"/>
          <a:stretch/>
        </p:blipFill>
        <p:spPr>
          <a:xfrm>
            <a:off x="604038" y="169334"/>
            <a:ext cx="2824962" cy="379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2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09800" y="166688"/>
            <a:ext cx="47008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/>
              <a:t>Glacial Geology and Biological Information</a:t>
            </a:r>
          </a:p>
        </p:txBody>
      </p:sp>
      <p:graphicFrame>
        <p:nvGraphicFramePr>
          <p:cNvPr id="419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971458"/>
              </p:ext>
            </p:extLst>
          </p:nvPr>
        </p:nvGraphicFramePr>
        <p:xfrm>
          <a:off x="304800" y="685800"/>
          <a:ext cx="850900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Drawing" r:id="rId3" imgW="12934440" imgH="9705600" progId="Canvas.Drawing.9">
                  <p:embed/>
                </p:oleObj>
              </mc:Choice>
              <mc:Fallback>
                <p:oleObj name="Drawing" r:id="rId3" imgW="12934440" imgH="9705600" progId="Canvas.Drawing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85800"/>
                        <a:ext cx="8509000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27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972" t="8148" r="37268" b="-370"/>
          <a:stretch/>
        </p:blipFill>
        <p:spPr>
          <a:xfrm>
            <a:off x="152400" y="4233"/>
            <a:ext cx="2688167" cy="3313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417" t="14815" r="9954" b="-1482"/>
          <a:stretch/>
        </p:blipFill>
        <p:spPr>
          <a:xfrm>
            <a:off x="2914415" y="152400"/>
            <a:ext cx="6229585" cy="4237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843" t="16666" r="23611" b="741"/>
          <a:stretch/>
        </p:blipFill>
        <p:spPr>
          <a:xfrm>
            <a:off x="152400" y="3416300"/>
            <a:ext cx="349050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3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871728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arch Our Collec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26" r="9632" b="4339"/>
          <a:stretch>
            <a:fillRect/>
          </a:stretch>
        </p:blipFill>
        <p:spPr>
          <a:xfrm>
            <a:off x="4267200" y="152400"/>
            <a:ext cx="4549985" cy="6553200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" y="457200"/>
            <a:ext cx="25267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/>
              <a:t>Detailed Search </a:t>
            </a:r>
            <a:r>
              <a:rPr lang="en-US" sz="2000" b="1" dirty="0" smtClean="0"/>
              <a:t>using </a:t>
            </a:r>
          </a:p>
          <a:p>
            <a:r>
              <a:rPr lang="en-US" sz="2000" b="1" dirty="0" smtClean="0"/>
              <a:t>multiple search terms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218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act sheet marble1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228600"/>
            <a:ext cx="4056845" cy="6400800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57200" y="457200"/>
            <a:ext cx="2895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Contact Sheet showing thumbnail images of search results.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662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3048000" y="152400"/>
            <a:ext cx="312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/>
              <a:t>Search </a:t>
            </a:r>
            <a:r>
              <a:rPr lang="en-US" sz="2000" b="1" dirty="0" smtClean="0"/>
              <a:t>Results </a:t>
            </a:r>
            <a:r>
              <a:rPr lang="en-US" sz="2000" b="1" dirty="0"/>
              <a:t>for </a:t>
            </a:r>
            <a:r>
              <a:rPr lang="en-US" sz="2000" b="1" dirty="0" smtClean="0"/>
              <a:t>Marble</a:t>
            </a:r>
            <a:endParaRPr lang="en-US" sz="2000" b="1" dirty="0"/>
          </a:p>
        </p:txBody>
      </p:sp>
      <p:pic>
        <p:nvPicPr>
          <p:cNvPr id="8" name="Picture 7" descr="search results p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8458200" cy="61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5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t="7542" r="10166" b="3812"/>
          <a:stretch/>
        </p:blipFill>
        <p:spPr bwMode="auto">
          <a:xfrm>
            <a:off x="304800" y="1309453"/>
            <a:ext cx="8590820" cy="524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39118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Search Results can be downloaded into a CSV file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1220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693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Map Search Feature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871728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sculp2.jpg"/>
          <p:cNvPicPr>
            <a:picLocks noChangeAspect="1"/>
          </p:cNvPicPr>
          <p:nvPr/>
        </p:nvPicPr>
        <p:blipFill>
          <a:blip r:embed="rId2" cstate="print"/>
          <a:srcRect b="3644"/>
          <a:stretch>
            <a:fillRect/>
          </a:stretch>
        </p:blipFill>
        <p:spPr>
          <a:xfrm>
            <a:off x="437997" y="533400"/>
            <a:ext cx="8268006" cy="37553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0" y="4572000"/>
            <a:ext cx="4667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27120 	Rock Samples</a:t>
            </a:r>
          </a:p>
          <a:p>
            <a:r>
              <a:rPr lang="en-US" sz="2000" b="1" dirty="0" smtClean="0"/>
              <a:t>  1115  	Unconsolidated (till)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887	</a:t>
            </a:r>
            <a:r>
              <a:rPr lang="en-US" sz="2000" b="1" dirty="0" err="1" smtClean="0"/>
              <a:t>Eltanin</a:t>
            </a:r>
            <a:r>
              <a:rPr lang="en-US" sz="2000" b="1" dirty="0" smtClean="0"/>
              <a:t> Dredge samples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1014m	DVDP Cores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218	Fossils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88	Modern Plants (lichen  &amp; moss)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214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953000" y="0"/>
            <a:ext cx="403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Sample </a:t>
            </a:r>
            <a:r>
              <a:rPr lang="en-US" sz="2000" b="1" dirty="0" smtClean="0"/>
              <a:t>Information and Sample Bag</a:t>
            </a:r>
            <a:endParaRPr lang="en-US" sz="2000" b="1" dirty="0"/>
          </a:p>
        </p:txBody>
      </p:sp>
      <p:sp>
        <p:nvSpPr>
          <p:cNvPr id="7" name="Bent Arrow 6"/>
          <p:cNvSpPr/>
          <p:nvPr/>
        </p:nvSpPr>
        <p:spPr bwMode="auto">
          <a:xfrm rot="5400000">
            <a:off x="4675632" y="505968"/>
            <a:ext cx="813816" cy="868680"/>
          </a:xfrm>
          <a:prstGeom prst="bentArrow">
            <a:avLst/>
          </a:prstGeom>
          <a:solidFill>
            <a:srgbClr val="FFCCFF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4" t="13385" r="25743" b="34341"/>
          <a:stretch/>
        </p:blipFill>
        <p:spPr bwMode="auto">
          <a:xfrm>
            <a:off x="4766967" y="1329033"/>
            <a:ext cx="4206240" cy="249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997" r="29000"/>
          <a:stretch/>
        </p:blipFill>
        <p:spPr>
          <a:xfrm>
            <a:off x="228600" y="381000"/>
            <a:ext cx="4419600" cy="452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20439" y="222090"/>
            <a:ext cx="5394961" cy="6420001"/>
            <a:chOff x="2767360" y="1642353"/>
            <a:chExt cx="3554096" cy="4229374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6" r="16288" b="6228"/>
            <a:stretch/>
          </p:blipFill>
          <p:spPr bwMode="auto">
            <a:xfrm>
              <a:off x="2767361" y="3028450"/>
              <a:ext cx="3554094" cy="2843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9" t="11746" r="16293" b="6188"/>
            <a:stretch/>
          </p:blipFill>
          <p:spPr bwMode="auto">
            <a:xfrm>
              <a:off x="2767360" y="1642353"/>
              <a:ext cx="3554096" cy="2487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152400" y="22209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Loan Request Form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3410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62400" y="228600"/>
            <a:ext cx="5029203" cy="6498488"/>
            <a:chOff x="2529840" y="457200"/>
            <a:chExt cx="4114804" cy="649848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1" t="13814" r="15564" b="-16023"/>
            <a:stretch/>
          </p:blipFill>
          <p:spPr bwMode="auto">
            <a:xfrm>
              <a:off x="2529842" y="457200"/>
              <a:ext cx="4114802" cy="3383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2" t="14033" r="15573" b="-18998"/>
            <a:stretch/>
          </p:blipFill>
          <p:spPr bwMode="auto">
            <a:xfrm>
              <a:off x="2529840" y="2277008"/>
              <a:ext cx="4114800" cy="3474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8" t="10714" r="15574" b="5023"/>
            <a:stretch/>
          </p:blipFill>
          <p:spPr bwMode="auto">
            <a:xfrm>
              <a:off x="2529840" y="4166351"/>
              <a:ext cx="4114800" cy="278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1021" y="685800"/>
            <a:ext cx="3810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EDUCATIONAL OUTREACH</a:t>
            </a:r>
          </a:p>
          <a:p>
            <a:pPr algn="ctr"/>
            <a:r>
              <a:rPr lang="en-US" sz="2400" b="1" dirty="0" smtClean="0"/>
              <a:t>POLAR ROCK BOX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u="sng" dirty="0" smtClean="0"/>
              <a:t>Freely</a:t>
            </a:r>
            <a:r>
              <a:rPr lang="en-US" sz="2400" dirty="0" smtClean="0"/>
              <a:t> loan rock samples to educators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Includes &gt;35 samples of rocks, minerals &amp;fossils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Polar books and learning materials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41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459" y="303404"/>
            <a:ext cx="818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NSF Funded Research Sample Loan Locations 4/1/12 – 3/31/13</a:t>
            </a:r>
            <a:endParaRPr lang="en-US" sz="24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1447800" y="838200"/>
            <a:ext cx="6399424" cy="5410200"/>
            <a:chOff x="3464007" y="1219200"/>
            <a:chExt cx="5298993" cy="44798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12182" r="5277" b="13207"/>
            <a:stretch/>
          </p:blipFill>
          <p:spPr>
            <a:xfrm>
              <a:off x="3464007" y="1219200"/>
              <a:ext cx="5298993" cy="4479874"/>
            </a:xfrm>
            <a:prstGeom prst="rect">
              <a:avLst/>
            </a:prstGeom>
          </p:spPr>
        </p:pic>
        <p:sp>
          <p:nvSpPr>
            <p:cNvPr id="21" name="5-Point Star 20"/>
            <p:cNvSpPr/>
            <p:nvPr/>
          </p:nvSpPr>
          <p:spPr>
            <a:xfrm>
              <a:off x="3657600" y="1905000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6289355" y="4208475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13A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6421186" y="4590749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6226153" y="4653951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808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5737707" y="3734557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3768807" y="2420245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5505241" y="3400085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13A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6058081" y="3993920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13A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5797085" y="3804271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13A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5-Point Star 29"/>
            <p:cNvSpPr/>
            <p:nvPr/>
          </p:nvSpPr>
          <p:spPr>
            <a:xfrm>
              <a:off x="6409563" y="4342733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5882197" y="3700941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E709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5-Point Star 31"/>
            <p:cNvSpPr/>
            <p:nvPr/>
          </p:nvSpPr>
          <p:spPr>
            <a:xfrm>
              <a:off x="6141389" y="3970920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E709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5-Point Star 32"/>
            <p:cNvSpPr/>
            <p:nvPr/>
          </p:nvSpPr>
          <p:spPr>
            <a:xfrm>
              <a:off x="4923336" y="3342688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E709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6226154" y="4034123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6289356" y="4389871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5818995" y="3655695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9E63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5-Point Star 36"/>
            <p:cNvSpPr/>
            <p:nvPr/>
          </p:nvSpPr>
          <p:spPr>
            <a:xfrm>
              <a:off x="6480635" y="5118108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5-Point Star 37"/>
            <p:cNvSpPr/>
            <p:nvPr/>
          </p:nvSpPr>
          <p:spPr>
            <a:xfrm>
              <a:off x="5049740" y="4480653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5-Point Star 38"/>
            <p:cNvSpPr/>
            <p:nvPr/>
          </p:nvSpPr>
          <p:spPr>
            <a:xfrm>
              <a:off x="6391661" y="5181600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5-Point Star 39"/>
            <p:cNvSpPr/>
            <p:nvPr/>
          </p:nvSpPr>
          <p:spPr>
            <a:xfrm>
              <a:off x="6143534" y="4132762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5-Point Star 40"/>
            <p:cNvSpPr/>
            <p:nvPr/>
          </p:nvSpPr>
          <p:spPr>
            <a:xfrm>
              <a:off x="5787394" y="3596376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5-Point Star 41"/>
            <p:cNvSpPr/>
            <p:nvPr/>
          </p:nvSpPr>
          <p:spPr>
            <a:xfrm>
              <a:off x="4378407" y="3604508"/>
              <a:ext cx="63202" cy="6320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965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52401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PRR outreach efforts over the last 8 years have reached &gt;18,000 people (~70% were children 5 to 13 years old).</a:t>
            </a:r>
            <a:endParaRPr lang="en-US" sz="2000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5112766"/>
              </p:ext>
            </p:extLst>
          </p:nvPr>
        </p:nvGraphicFramePr>
        <p:xfrm>
          <a:off x="4089400" y="3733800"/>
          <a:ext cx="4826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9518995"/>
              </p:ext>
            </p:extLst>
          </p:nvPr>
        </p:nvGraphicFramePr>
        <p:xfrm>
          <a:off x="152400" y="889301"/>
          <a:ext cx="47053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958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228600"/>
            <a:ext cx="358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PRR Sample Loans since 2004</a:t>
            </a:r>
            <a:endParaRPr lang="en-US" sz="2000" b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24566"/>
              </p:ext>
            </p:extLst>
          </p:nvPr>
        </p:nvGraphicFramePr>
        <p:xfrm>
          <a:off x="152400" y="838200"/>
          <a:ext cx="4371528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08830"/>
              </p:ext>
            </p:extLst>
          </p:nvPr>
        </p:nvGraphicFramePr>
        <p:xfrm>
          <a:off x="4953000" y="4495800"/>
          <a:ext cx="3950673" cy="2242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592201"/>
              </p:ext>
            </p:extLst>
          </p:nvPr>
        </p:nvGraphicFramePr>
        <p:xfrm>
          <a:off x="4953000" y="102919"/>
          <a:ext cx="3950095" cy="2056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9468254"/>
              </p:ext>
            </p:extLst>
          </p:nvPr>
        </p:nvGraphicFramePr>
        <p:xfrm>
          <a:off x="4953000" y="2286000"/>
          <a:ext cx="3962400" cy="2062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7455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371600" y="228600"/>
            <a:ext cx="655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Shelving is 12' high and can </a:t>
            </a:r>
            <a:r>
              <a:rPr lang="en-US" sz="2000" b="1" dirty="0" smtClean="0"/>
              <a:t>accommodate ~80,000 samples.</a:t>
            </a:r>
            <a:endParaRPr lang="en-US" sz="2000" b="1" dirty="0"/>
          </a:p>
        </p:txBody>
      </p:sp>
      <p:pic>
        <p:nvPicPr>
          <p:cNvPr id="38921" name="Picture 9" descr="C:\Documents and Settings\grunow\My Documents\USPRR items\usprr images\IMG_1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315200" cy="5486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20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1"/>
          <p:cNvSpPr txBox="1">
            <a:spLocks noChangeArrowheads="1"/>
          </p:cNvSpPr>
          <p:nvPr/>
        </p:nvSpPr>
        <p:spPr bwMode="auto">
          <a:xfrm>
            <a:off x="3733800" y="1752600"/>
            <a:ext cx="2895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/>
              <a:t>1. Samples </a:t>
            </a:r>
            <a:r>
              <a:rPr lang="en-US" sz="2000" b="1" dirty="0" smtClean="0"/>
              <a:t>arrive on pallets and are stacked for cataloging.</a:t>
            </a:r>
            <a:endParaRPr lang="en-US" sz="2000" b="1" dirty="0"/>
          </a:p>
        </p:txBody>
      </p:sp>
      <p:sp>
        <p:nvSpPr>
          <p:cNvPr id="4" name="Text Box 42"/>
          <p:cNvSpPr txBox="1">
            <a:spLocks noChangeArrowheads="1"/>
          </p:cNvSpPr>
          <p:nvPr/>
        </p:nvSpPr>
        <p:spPr bwMode="auto">
          <a:xfrm>
            <a:off x="1905000" y="4495800"/>
            <a:ext cx="2590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/>
              <a:t>2. Samples are weighed </a:t>
            </a:r>
            <a:r>
              <a:rPr lang="en-US" sz="2000" b="1" dirty="0" smtClean="0"/>
              <a:t>, measured for magnetic susceptibility and relabeled with a repository number.</a:t>
            </a:r>
            <a:endParaRPr lang="en-US" sz="2000" b="1" dirty="0"/>
          </a:p>
        </p:txBody>
      </p:sp>
      <p:pic>
        <p:nvPicPr>
          <p:cNvPr id="5" name="Picture 2" descr="PRR-Rock Boxes"/>
          <p:cNvPicPr>
            <a:picLocks noChangeAspect="1" noChangeArrowheads="1"/>
          </p:cNvPicPr>
          <p:nvPr/>
        </p:nvPicPr>
        <p:blipFill>
          <a:blip r:embed="rId2" cstate="print"/>
          <a:srcRect r="24550"/>
          <a:stretch>
            <a:fillRect/>
          </a:stretch>
        </p:blipFill>
        <p:spPr bwMode="auto">
          <a:xfrm>
            <a:off x="228600" y="381000"/>
            <a:ext cx="352519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 descr="C:\Documents and Settings\grunow\My Documents\USPRR items\usprr images\samples on layout table.jpg"/>
          <p:cNvPicPr>
            <a:picLocks noChangeAspect="1" noChangeArrowheads="1"/>
          </p:cNvPicPr>
          <p:nvPr/>
        </p:nvPicPr>
        <p:blipFill>
          <a:blip r:embed="rId3" cstate="print"/>
          <a:srcRect l="4050" r="2700" b="3000"/>
          <a:stretch>
            <a:fillRect/>
          </a:stretch>
        </p:blipFill>
        <p:spPr bwMode="auto">
          <a:xfrm>
            <a:off x="4495800" y="3124200"/>
            <a:ext cx="4527504" cy="35321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53000" y="304800"/>
            <a:ext cx="257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CATALOGING PROCESS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34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repository Pictures 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3048000" cy="2286000"/>
          </a:xfrm>
          <a:prstGeom prst="rect">
            <a:avLst/>
          </a:prstGeom>
          <a:noFill/>
        </p:spPr>
      </p:pic>
      <p:pic>
        <p:nvPicPr>
          <p:cNvPr id="3" name="Picture 38" descr="sample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8728" y="2438400"/>
            <a:ext cx="4062072" cy="2438301"/>
          </a:xfrm>
          <a:prstGeom prst="rect">
            <a:avLst/>
          </a:prstGeom>
          <a:noFill/>
        </p:spPr>
      </p:pic>
      <p:sp>
        <p:nvSpPr>
          <p:cNvPr id="5" name="Text Box 43"/>
          <p:cNvSpPr txBox="1">
            <a:spLocks noChangeArrowheads="1"/>
          </p:cNvSpPr>
          <p:nvPr/>
        </p:nvSpPr>
        <p:spPr bwMode="auto">
          <a:xfrm>
            <a:off x="3581400" y="838200"/>
            <a:ext cx="198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/>
              <a:t>3. Digital photos are taken (front and back)</a:t>
            </a:r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152400" y="2792849"/>
            <a:ext cx="2286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/>
              <a:t>4. Samples are put </a:t>
            </a:r>
            <a:r>
              <a:rPr lang="en-US" b="1" dirty="0" smtClean="0"/>
              <a:t>into labeled </a:t>
            </a:r>
            <a:r>
              <a:rPr lang="en-US" b="1" dirty="0"/>
              <a:t>plastic bags 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7" name="Text Box 46"/>
          <p:cNvSpPr txBox="1">
            <a:spLocks noChangeArrowheads="1"/>
          </p:cNvSpPr>
          <p:nvPr/>
        </p:nvSpPr>
        <p:spPr bwMode="auto">
          <a:xfrm>
            <a:off x="4419600" y="5410200"/>
            <a:ext cx="20732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smtClean="0"/>
              <a:t>5. </a:t>
            </a:r>
            <a:r>
              <a:rPr lang="en-US" b="1" dirty="0"/>
              <a:t>Samples are put into </a:t>
            </a:r>
            <a:r>
              <a:rPr lang="en-US" b="1" dirty="0" smtClean="0"/>
              <a:t>trays </a:t>
            </a:r>
            <a:r>
              <a:rPr lang="en-US" b="1" dirty="0"/>
              <a:t>and onto the shelves</a:t>
            </a:r>
          </a:p>
        </p:txBody>
      </p:sp>
      <p:pic>
        <p:nvPicPr>
          <p:cNvPr id="71682" name="Picture 2" descr="C:\Documents and Settings\grunow\My Documents\USPRR items\usprr images\IMG_1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276600"/>
            <a:ext cx="2606362" cy="3475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34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ckcollections for propos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9605"/>
          <a:stretch>
            <a:fillRect/>
          </a:stretch>
        </p:blipFill>
        <p:spPr>
          <a:xfrm>
            <a:off x="457200" y="377855"/>
            <a:ext cx="5060608" cy="4273490"/>
          </a:xfrm>
        </p:spPr>
      </p:pic>
      <p:pic>
        <p:nvPicPr>
          <p:cNvPr id="6" name="Content Placeholder 3" descr="physicalworld.jpg"/>
          <p:cNvPicPr>
            <a:picLocks noChangeAspect="1"/>
          </p:cNvPicPr>
          <p:nvPr/>
        </p:nvPicPr>
        <p:blipFill>
          <a:blip r:embed="rId3" cstate="print"/>
          <a:srcRect l="31680" t="55761" r="39840" b="4898"/>
          <a:stretch>
            <a:fillRect/>
          </a:stretch>
        </p:blipFill>
        <p:spPr>
          <a:xfrm>
            <a:off x="5334000" y="3505200"/>
            <a:ext cx="3569352" cy="3140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0" y="25146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 small % of samples are from pre-breakup, bordering continents.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22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Organization flowchar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457200"/>
            <a:ext cx="5943600" cy="605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" y="1219200"/>
            <a:ext cx="259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The PRR uses a commercial museum database software program called Emu for cataloging and loaning samples.  Annual license:  $4k.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7224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SPRR detail flowchart-landscap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496063"/>
            <a:ext cx="7848600" cy="5980937"/>
          </a:xfrm>
        </p:spPr>
      </p:pic>
    </p:spTree>
    <p:extLst>
      <p:ext uri="{BB962C8B-B14F-4D97-AF65-F5344CB8AC3E}">
        <p14:creationId xmlns:p14="http://schemas.microsoft.com/office/powerpoint/2010/main" val="126162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454407"/>
              </p:ext>
            </p:extLst>
          </p:nvPr>
        </p:nvGraphicFramePr>
        <p:xfrm>
          <a:off x="2438400" y="228600"/>
          <a:ext cx="6477000" cy="6349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rawing" r:id="rId3" imgW="10352520" imgH="10901880" progId="Canvas.Drawing.9">
                  <p:embed/>
                </p:oleObj>
              </mc:Choice>
              <mc:Fallback>
                <p:oleObj name="Drawing" r:id="rId3" imgW="10352520" imgH="10901880" progId="Canvas.Drawing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28600"/>
                        <a:ext cx="6477000" cy="6349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" y="685800"/>
            <a:ext cx="2209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/>
              <a:t>The USPRR sample numbers have been put on the field maps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6200" y="2819400"/>
            <a:ext cx="2209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/>
              <a:t>Field camps </a:t>
            </a:r>
            <a:r>
              <a:rPr lang="en-US" sz="2000" b="1" dirty="0" smtClean="0"/>
              <a:t>are </a:t>
            </a:r>
            <a:r>
              <a:rPr lang="en-US" sz="2000" b="1" dirty="0"/>
              <a:t>noted for logistics planning</a:t>
            </a:r>
          </a:p>
        </p:txBody>
      </p:sp>
    </p:spTree>
    <p:extLst>
      <p:ext uri="{BB962C8B-B14F-4D97-AF65-F5344CB8AC3E}">
        <p14:creationId xmlns:p14="http://schemas.microsoft.com/office/powerpoint/2010/main" val="298833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313</Words>
  <Application>Microsoft Macintosh PowerPoint</Application>
  <PresentationFormat>On-screen Show (4:3)</PresentationFormat>
  <Paragraphs>49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Polar Rock Repository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Grunow</dc:creator>
  <cp:lastModifiedBy>David Schmidt</cp:lastModifiedBy>
  <cp:revision>35</cp:revision>
  <dcterms:created xsi:type="dcterms:W3CDTF">2012-11-03T20:09:05Z</dcterms:created>
  <dcterms:modified xsi:type="dcterms:W3CDTF">2013-06-12T12:20:21Z</dcterms:modified>
</cp:coreProperties>
</file>